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3.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58" r:id="rId2"/>
  </p:sldMasterIdLst>
  <p:notesMasterIdLst>
    <p:notesMasterId r:id="rId28"/>
  </p:notesMasterIdLst>
  <p:sldIdLst>
    <p:sldId id="256" r:id="rId3"/>
    <p:sldId id="1163" r:id="rId4"/>
    <p:sldId id="1164" r:id="rId5"/>
    <p:sldId id="1175" r:id="rId6"/>
    <p:sldId id="1176" r:id="rId7"/>
    <p:sldId id="1169" r:id="rId8"/>
    <p:sldId id="1177" r:id="rId9"/>
    <p:sldId id="1178" r:id="rId10"/>
    <p:sldId id="1179" r:id="rId11"/>
    <p:sldId id="1170" r:id="rId12"/>
    <p:sldId id="1180" r:id="rId13"/>
    <p:sldId id="1181" r:id="rId14"/>
    <p:sldId id="1182" r:id="rId15"/>
    <p:sldId id="1183" r:id="rId16"/>
    <p:sldId id="1184" r:id="rId17"/>
    <p:sldId id="1171" r:id="rId18"/>
    <p:sldId id="1185" r:id="rId19"/>
    <p:sldId id="1186" r:id="rId20"/>
    <p:sldId id="1172" r:id="rId21"/>
    <p:sldId id="1187" r:id="rId22"/>
    <p:sldId id="1173" r:id="rId23"/>
    <p:sldId id="1188" r:id="rId24"/>
    <p:sldId id="1190" r:id="rId25"/>
    <p:sldId id="1191" r:id="rId26"/>
    <p:sldId id="1192" r:id="rId2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999D"/>
    <a:srgbClr val="42556C"/>
    <a:srgbClr val="E2A39E"/>
    <a:srgbClr val="D86C72"/>
    <a:srgbClr val="AEAE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16" autoAdjust="0"/>
    <p:restoredTop sz="94660"/>
  </p:normalViewPr>
  <p:slideViewPr>
    <p:cSldViewPr snapToGrid="0">
      <p:cViewPr varScale="1">
        <p:scale>
          <a:sx n="63" d="100"/>
          <a:sy n="63" d="100"/>
        </p:scale>
        <p:origin x="828" y="48"/>
      </p:cViewPr>
      <p:guideLst>
        <p:guide orient="horz" pos="2160"/>
        <p:guide pos="3840"/>
      </p:guideLst>
    </p:cSldViewPr>
  </p:slideViewPr>
  <p:notesTextViewPr>
    <p:cViewPr>
      <p:scale>
        <a:sx n="1" d="1"/>
        <a:sy n="1" d="1"/>
      </p:scale>
      <p:origin x="0" y="0"/>
    </p:cViewPr>
  </p:notesTextViewPr>
  <p:notesViewPr>
    <p:cSldViewPr snapToGrid="0" showGuides="1">
      <p:cViewPr varScale="1">
        <p:scale>
          <a:sx n="84" d="100"/>
          <a:sy n="84" d="100"/>
        </p:scale>
        <p:origin x="108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FE71C2-A431-4537-9052-D3864E2EEB31}" type="datetimeFigureOut">
              <a:rPr lang="zh-CN" altLang="en-US" smtClean="0"/>
              <a:t>2022/3/21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7EB051-0EAA-4D5B-A3A5-DCA1A1082C15}" type="slidenum">
              <a:rPr lang="zh-CN" altLang="en-US" smtClean="0"/>
              <a:t>‹#›</a:t>
            </a:fld>
            <a:endParaRPr lang="zh-CN" altLang="en-US"/>
          </a:p>
        </p:txBody>
      </p:sp>
    </p:spTree>
    <p:extLst>
      <p:ext uri="{BB962C8B-B14F-4D97-AF65-F5344CB8AC3E}">
        <p14:creationId xmlns:p14="http://schemas.microsoft.com/office/powerpoint/2010/main" val="1684223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FB7EB051-0EAA-4D5B-A3A5-DCA1A1082C15}" type="slidenum">
              <a:rPr lang="zh-CN" altLang="en-US" smtClean="0"/>
              <a:t>1</a:t>
            </a:fld>
            <a:endParaRPr lang="zh-CN" altLang="en-US"/>
          </a:p>
        </p:txBody>
      </p:sp>
    </p:spTree>
    <p:extLst>
      <p:ext uri="{BB962C8B-B14F-4D97-AF65-F5344CB8AC3E}">
        <p14:creationId xmlns:p14="http://schemas.microsoft.com/office/powerpoint/2010/main" val="17514523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10</a:t>
            </a:fld>
            <a:endParaRPr lang="zh-CN" altLang="en-US"/>
          </a:p>
        </p:txBody>
      </p:sp>
    </p:spTree>
    <p:extLst>
      <p:ext uri="{BB962C8B-B14F-4D97-AF65-F5344CB8AC3E}">
        <p14:creationId xmlns:p14="http://schemas.microsoft.com/office/powerpoint/2010/main" val="21598005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11</a:t>
            </a:fld>
            <a:endParaRPr lang="zh-CN" altLang="en-US"/>
          </a:p>
        </p:txBody>
      </p:sp>
    </p:spTree>
    <p:extLst>
      <p:ext uri="{BB962C8B-B14F-4D97-AF65-F5344CB8AC3E}">
        <p14:creationId xmlns:p14="http://schemas.microsoft.com/office/powerpoint/2010/main" val="23079364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12</a:t>
            </a:fld>
            <a:endParaRPr lang="zh-CN" altLang="en-US"/>
          </a:p>
        </p:txBody>
      </p:sp>
    </p:spTree>
    <p:extLst>
      <p:ext uri="{BB962C8B-B14F-4D97-AF65-F5344CB8AC3E}">
        <p14:creationId xmlns:p14="http://schemas.microsoft.com/office/powerpoint/2010/main" val="17877421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13</a:t>
            </a:fld>
            <a:endParaRPr lang="zh-CN" altLang="en-US"/>
          </a:p>
        </p:txBody>
      </p:sp>
    </p:spTree>
    <p:extLst>
      <p:ext uri="{BB962C8B-B14F-4D97-AF65-F5344CB8AC3E}">
        <p14:creationId xmlns:p14="http://schemas.microsoft.com/office/powerpoint/2010/main" val="42581897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14</a:t>
            </a:fld>
            <a:endParaRPr lang="zh-CN" altLang="en-US"/>
          </a:p>
        </p:txBody>
      </p:sp>
    </p:spTree>
    <p:extLst>
      <p:ext uri="{BB962C8B-B14F-4D97-AF65-F5344CB8AC3E}">
        <p14:creationId xmlns:p14="http://schemas.microsoft.com/office/powerpoint/2010/main" val="15914465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15</a:t>
            </a:fld>
            <a:endParaRPr lang="zh-CN" altLang="en-US"/>
          </a:p>
        </p:txBody>
      </p:sp>
    </p:spTree>
    <p:extLst>
      <p:ext uri="{BB962C8B-B14F-4D97-AF65-F5344CB8AC3E}">
        <p14:creationId xmlns:p14="http://schemas.microsoft.com/office/powerpoint/2010/main" val="25154339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16</a:t>
            </a:fld>
            <a:endParaRPr lang="zh-CN" altLang="en-US"/>
          </a:p>
        </p:txBody>
      </p:sp>
    </p:spTree>
    <p:extLst>
      <p:ext uri="{BB962C8B-B14F-4D97-AF65-F5344CB8AC3E}">
        <p14:creationId xmlns:p14="http://schemas.microsoft.com/office/powerpoint/2010/main" val="38763689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17</a:t>
            </a:fld>
            <a:endParaRPr lang="zh-CN" altLang="en-US"/>
          </a:p>
        </p:txBody>
      </p:sp>
    </p:spTree>
    <p:extLst>
      <p:ext uri="{BB962C8B-B14F-4D97-AF65-F5344CB8AC3E}">
        <p14:creationId xmlns:p14="http://schemas.microsoft.com/office/powerpoint/2010/main" val="4145121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18</a:t>
            </a:fld>
            <a:endParaRPr lang="zh-CN" altLang="en-US"/>
          </a:p>
        </p:txBody>
      </p:sp>
    </p:spTree>
    <p:extLst>
      <p:ext uri="{BB962C8B-B14F-4D97-AF65-F5344CB8AC3E}">
        <p14:creationId xmlns:p14="http://schemas.microsoft.com/office/powerpoint/2010/main" val="21044056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19</a:t>
            </a:fld>
            <a:endParaRPr lang="zh-CN" altLang="en-US"/>
          </a:p>
        </p:txBody>
      </p:sp>
    </p:spTree>
    <p:extLst>
      <p:ext uri="{BB962C8B-B14F-4D97-AF65-F5344CB8AC3E}">
        <p14:creationId xmlns:p14="http://schemas.microsoft.com/office/powerpoint/2010/main" val="1766869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2</a:t>
            </a:fld>
            <a:endParaRPr lang="zh-CN" altLang="en-US"/>
          </a:p>
        </p:txBody>
      </p:sp>
    </p:spTree>
    <p:extLst>
      <p:ext uri="{BB962C8B-B14F-4D97-AF65-F5344CB8AC3E}">
        <p14:creationId xmlns:p14="http://schemas.microsoft.com/office/powerpoint/2010/main" val="8072785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20</a:t>
            </a:fld>
            <a:endParaRPr lang="zh-CN" altLang="en-US"/>
          </a:p>
        </p:txBody>
      </p:sp>
    </p:spTree>
    <p:extLst>
      <p:ext uri="{BB962C8B-B14F-4D97-AF65-F5344CB8AC3E}">
        <p14:creationId xmlns:p14="http://schemas.microsoft.com/office/powerpoint/2010/main" val="40726646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21</a:t>
            </a:fld>
            <a:endParaRPr lang="zh-CN" altLang="en-US"/>
          </a:p>
        </p:txBody>
      </p:sp>
    </p:spTree>
    <p:extLst>
      <p:ext uri="{BB962C8B-B14F-4D97-AF65-F5344CB8AC3E}">
        <p14:creationId xmlns:p14="http://schemas.microsoft.com/office/powerpoint/2010/main" val="16050737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22</a:t>
            </a:fld>
            <a:endParaRPr lang="zh-CN" altLang="en-US"/>
          </a:p>
        </p:txBody>
      </p:sp>
    </p:spTree>
    <p:extLst>
      <p:ext uri="{BB962C8B-B14F-4D97-AF65-F5344CB8AC3E}">
        <p14:creationId xmlns:p14="http://schemas.microsoft.com/office/powerpoint/2010/main" val="6400068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72416F4-32D2-4CF9-B50E-37DF177412D4}" type="slidenum">
              <a:rPr lang="zh-CN" altLang="en-US" smtClean="0"/>
              <a:t>23</a:t>
            </a:fld>
            <a:endParaRPr lang="zh-CN" altLang="en-US"/>
          </a:p>
        </p:txBody>
      </p:sp>
    </p:spTree>
    <p:extLst>
      <p:ext uri="{BB962C8B-B14F-4D97-AF65-F5344CB8AC3E}">
        <p14:creationId xmlns:p14="http://schemas.microsoft.com/office/powerpoint/2010/main" val="14325782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72416F4-32D2-4CF9-B50E-37DF177412D4}" type="slidenum">
              <a:rPr lang="zh-CN" altLang="en-US" smtClean="0"/>
              <a:t>24</a:t>
            </a:fld>
            <a:endParaRPr lang="zh-CN" altLang="en-US"/>
          </a:p>
        </p:txBody>
      </p:sp>
    </p:spTree>
    <p:extLst>
      <p:ext uri="{BB962C8B-B14F-4D97-AF65-F5344CB8AC3E}">
        <p14:creationId xmlns:p14="http://schemas.microsoft.com/office/powerpoint/2010/main" val="933258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25</a:t>
            </a:fld>
            <a:endParaRPr lang="zh-CN" altLang="en-US"/>
          </a:p>
        </p:txBody>
      </p:sp>
    </p:spTree>
    <p:extLst>
      <p:ext uri="{BB962C8B-B14F-4D97-AF65-F5344CB8AC3E}">
        <p14:creationId xmlns:p14="http://schemas.microsoft.com/office/powerpoint/2010/main" val="168658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3</a:t>
            </a:fld>
            <a:endParaRPr lang="zh-CN" altLang="en-US"/>
          </a:p>
        </p:txBody>
      </p:sp>
    </p:spTree>
    <p:extLst>
      <p:ext uri="{BB962C8B-B14F-4D97-AF65-F5344CB8AC3E}">
        <p14:creationId xmlns:p14="http://schemas.microsoft.com/office/powerpoint/2010/main" val="425936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7D111676-FB79-48AF-A849-2CC62E1677DE}" type="slidenum">
              <a:rPr lang="zh-CN" altLang="en-US" smtClean="0"/>
              <a:t>4</a:t>
            </a:fld>
            <a:endParaRPr lang="zh-CN" altLang="en-US"/>
          </a:p>
        </p:txBody>
      </p:sp>
    </p:spTree>
    <p:extLst>
      <p:ext uri="{BB962C8B-B14F-4D97-AF65-F5344CB8AC3E}">
        <p14:creationId xmlns:p14="http://schemas.microsoft.com/office/powerpoint/2010/main" val="2335647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172416F4-32D2-4CF9-B50E-37DF177412D4}" type="slidenum">
              <a:rPr lang="zh-CN" altLang="en-US" smtClean="0"/>
              <a:t>5</a:t>
            </a:fld>
            <a:endParaRPr lang="zh-CN" altLang="en-US"/>
          </a:p>
        </p:txBody>
      </p:sp>
    </p:spTree>
    <p:extLst>
      <p:ext uri="{BB962C8B-B14F-4D97-AF65-F5344CB8AC3E}">
        <p14:creationId xmlns:p14="http://schemas.microsoft.com/office/powerpoint/2010/main" val="3726371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6</a:t>
            </a:fld>
            <a:endParaRPr lang="zh-CN" altLang="en-US"/>
          </a:p>
        </p:txBody>
      </p:sp>
    </p:spTree>
    <p:extLst>
      <p:ext uri="{BB962C8B-B14F-4D97-AF65-F5344CB8AC3E}">
        <p14:creationId xmlns:p14="http://schemas.microsoft.com/office/powerpoint/2010/main" val="30357643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86BE63A-3E3A-4D1B-9AF5-E5B92FE7F4D4}" type="slidenum">
              <a:rPr lang="zh-CN" altLang="en-US" smtClean="0"/>
              <a:t>7</a:t>
            </a:fld>
            <a:endParaRPr lang="zh-CN" altLang="en-US"/>
          </a:p>
        </p:txBody>
      </p:sp>
    </p:spTree>
    <p:extLst>
      <p:ext uri="{BB962C8B-B14F-4D97-AF65-F5344CB8AC3E}">
        <p14:creationId xmlns:p14="http://schemas.microsoft.com/office/powerpoint/2010/main" val="30783872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C86BE63A-3E3A-4D1B-9AF5-E5B92FE7F4D4}" type="slidenum">
              <a:rPr lang="zh-CN" altLang="en-US" smtClean="0"/>
              <a:t>8</a:t>
            </a:fld>
            <a:endParaRPr lang="zh-CN" altLang="en-US"/>
          </a:p>
        </p:txBody>
      </p:sp>
    </p:spTree>
    <p:extLst>
      <p:ext uri="{BB962C8B-B14F-4D97-AF65-F5344CB8AC3E}">
        <p14:creationId xmlns:p14="http://schemas.microsoft.com/office/powerpoint/2010/main" val="166144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B7EB051-0EAA-4D5B-A3A5-DCA1A1082C15}" type="slidenum">
              <a:rPr lang="zh-CN" altLang="en-US" smtClean="0"/>
              <a:t>9</a:t>
            </a:fld>
            <a:endParaRPr lang="zh-CN" altLang="en-US"/>
          </a:p>
        </p:txBody>
      </p:sp>
    </p:spTree>
    <p:extLst>
      <p:ext uri="{BB962C8B-B14F-4D97-AF65-F5344CB8AC3E}">
        <p14:creationId xmlns:p14="http://schemas.microsoft.com/office/powerpoint/2010/main" val="941162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www.1ppt.com/xiazai/"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4EDC482C-2E0B-422F-80EE-D9C8FD5A9B26}"/>
              </a:ext>
            </a:extLst>
          </p:cNvPr>
          <p:cNvSpPr/>
          <p:nvPr userDrawn="1"/>
        </p:nvSpPr>
        <p:spPr>
          <a:xfrm>
            <a:off x="0" y="4146331"/>
            <a:ext cx="12192000" cy="2711669"/>
          </a:xfrm>
          <a:custGeom>
            <a:avLst/>
            <a:gdLst>
              <a:gd name="connsiteX0" fmla="*/ 0 w 12192000"/>
              <a:gd name="connsiteY0" fmla="*/ 0 h 2711669"/>
              <a:gd name="connsiteX1" fmla="*/ 12192000 w 12192000"/>
              <a:gd name="connsiteY1" fmla="*/ 0 h 2711669"/>
              <a:gd name="connsiteX2" fmla="*/ 12192000 w 12192000"/>
              <a:gd name="connsiteY2" fmla="*/ 2711669 h 2711669"/>
              <a:gd name="connsiteX3" fmla="*/ 0 w 12192000"/>
              <a:gd name="connsiteY3" fmla="*/ 2711669 h 2711669"/>
              <a:gd name="connsiteX4" fmla="*/ 0 w 12192000"/>
              <a:gd name="connsiteY4" fmla="*/ 0 h 2711669"/>
              <a:gd name="connsiteX0" fmla="*/ 0 w 12192000"/>
              <a:gd name="connsiteY0" fmla="*/ 0 h 2711669"/>
              <a:gd name="connsiteX1" fmla="*/ 5912069 w 12192000"/>
              <a:gd name="connsiteY1" fmla="*/ 0 h 2711669"/>
              <a:gd name="connsiteX2" fmla="*/ 12192000 w 12192000"/>
              <a:gd name="connsiteY2" fmla="*/ 0 h 2711669"/>
              <a:gd name="connsiteX3" fmla="*/ 12192000 w 12192000"/>
              <a:gd name="connsiteY3" fmla="*/ 2711669 h 2711669"/>
              <a:gd name="connsiteX4" fmla="*/ 0 w 12192000"/>
              <a:gd name="connsiteY4" fmla="*/ 2711669 h 2711669"/>
              <a:gd name="connsiteX5" fmla="*/ 0 w 12192000"/>
              <a:gd name="connsiteY5" fmla="*/ 0 h 2711669"/>
              <a:gd name="connsiteX0" fmla="*/ 0 w 12192000"/>
              <a:gd name="connsiteY0" fmla="*/ 0 h 2711669"/>
              <a:gd name="connsiteX1" fmla="*/ 5927835 w 12192000"/>
              <a:gd name="connsiteY1" fmla="*/ 1166648 h 2711669"/>
              <a:gd name="connsiteX2" fmla="*/ 12192000 w 12192000"/>
              <a:gd name="connsiteY2" fmla="*/ 0 h 2711669"/>
              <a:gd name="connsiteX3" fmla="*/ 12192000 w 12192000"/>
              <a:gd name="connsiteY3" fmla="*/ 2711669 h 2711669"/>
              <a:gd name="connsiteX4" fmla="*/ 0 w 12192000"/>
              <a:gd name="connsiteY4" fmla="*/ 2711669 h 2711669"/>
              <a:gd name="connsiteX5" fmla="*/ 0 w 12192000"/>
              <a:gd name="connsiteY5" fmla="*/ 0 h 2711669"/>
              <a:gd name="connsiteX0" fmla="*/ 0 w 12192000"/>
              <a:gd name="connsiteY0" fmla="*/ 0 h 2711669"/>
              <a:gd name="connsiteX1" fmla="*/ 5927835 w 12192000"/>
              <a:gd name="connsiteY1" fmla="*/ 1277007 h 2711669"/>
              <a:gd name="connsiteX2" fmla="*/ 12192000 w 12192000"/>
              <a:gd name="connsiteY2" fmla="*/ 0 h 2711669"/>
              <a:gd name="connsiteX3" fmla="*/ 12192000 w 12192000"/>
              <a:gd name="connsiteY3" fmla="*/ 2711669 h 2711669"/>
              <a:gd name="connsiteX4" fmla="*/ 0 w 12192000"/>
              <a:gd name="connsiteY4" fmla="*/ 2711669 h 2711669"/>
              <a:gd name="connsiteX5" fmla="*/ 0 w 12192000"/>
              <a:gd name="connsiteY5" fmla="*/ 0 h 2711669"/>
              <a:gd name="connsiteX0" fmla="*/ 0 w 12192000"/>
              <a:gd name="connsiteY0" fmla="*/ 0 h 2711669"/>
              <a:gd name="connsiteX1" fmla="*/ 5959366 w 12192000"/>
              <a:gd name="connsiteY1" fmla="*/ 1277007 h 2711669"/>
              <a:gd name="connsiteX2" fmla="*/ 12192000 w 12192000"/>
              <a:gd name="connsiteY2" fmla="*/ 0 h 2711669"/>
              <a:gd name="connsiteX3" fmla="*/ 12192000 w 12192000"/>
              <a:gd name="connsiteY3" fmla="*/ 2711669 h 2711669"/>
              <a:gd name="connsiteX4" fmla="*/ 0 w 12192000"/>
              <a:gd name="connsiteY4" fmla="*/ 2711669 h 2711669"/>
              <a:gd name="connsiteX5" fmla="*/ 0 w 12192000"/>
              <a:gd name="connsiteY5" fmla="*/ 0 h 2711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2711669">
                <a:moveTo>
                  <a:pt x="0" y="0"/>
                </a:moveTo>
                <a:lnTo>
                  <a:pt x="5959366" y="1277007"/>
                </a:lnTo>
                <a:lnTo>
                  <a:pt x="12192000" y="0"/>
                </a:lnTo>
                <a:lnTo>
                  <a:pt x="12192000" y="2711669"/>
                </a:lnTo>
                <a:lnTo>
                  <a:pt x="0" y="2711669"/>
                </a:lnTo>
                <a:lnTo>
                  <a:pt x="0" y="0"/>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Tree>
    <p:extLst>
      <p:ext uri="{BB962C8B-B14F-4D97-AF65-F5344CB8AC3E}">
        <p14:creationId xmlns:p14="http://schemas.microsoft.com/office/powerpoint/2010/main" val="3051827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2022/3/21</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2598674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9789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416CCF00-3186-460A-9AFD-8F98E1582718}"/>
              </a:ext>
            </a:extLst>
          </p:cNvPr>
          <p:cNvSpPr/>
          <p:nvPr userDrawn="1"/>
        </p:nvSpPr>
        <p:spPr>
          <a:xfrm>
            <a:off x="4619298" y="0"/>
            <a:ext cx="7575129" cy="6858000"/>
          </a:xfrm>
          <a:custGeom>
            <a:avLst/>
            <a:gdLst>
              <a:gd name="connsiteX0" fmla="*/ 0 w 7575129"/>
              <a:gd name="connsiteY0" fmla="*/ 0 h 6858000"/>
              <a:gd name="connsiteX1" fmla="*/ 7575129 w 7575129"/>
              <a:gd name="connsiteY1" fmla="*/ 0 h 6858000"/>
              <a:gd name="connsiteX2" fmla="*/ 7575129 w 7575129"/>
              <a:gd name="connsiteY2" fmla="*/ 6858000 h 6858000"/>
              <a:gd name="connsiteX3" fmla="*/ 0 w 7575129"/>
              <a:gd name="connsiteY3" fmla="*/ 6858000 h 6858000"/>
              <a:gd name="connsiteX4" fmla="*/ 0 w 7575129"/>
              <a:gd name="connsiteY4" fmla="*/ 0 h 6858000"/>
              <a:gd name="connsiteX0" fmla="*/ 31532 w 7606661"/>
              <a:gd name="connsiteY0" fmla="*/ 0 h 6858000"/>
              <a:gd name="connsiteX1" fmla="*/ 7606661 w 7606661"/>
              <a:gd name="connsiteY1" fmla="*/ 0 h 6858000"/>
              <a:gd name="connsiteX2" fmla="*/ 7606661 w 7606661"/>
              <a:gd name="connsiteY2" fmla="*/ 6858000 h 6858000"/>
              <a:gd name="connsiteX3" fmla="*/ 31532 w 7606661"/>
              <a:gd name="connsiteY3" fmla="*/ 6858000 h 6858000"/>
              <a:gd name="connsiteX4" fmla="*/ 0 w 7606661"/>
              <a:gd name="connsiteY4" fmla="*/ 3153103 h 6858000"/>
              <a:gd name="connsiteX5" fmla="*/ 31532 w 7606661"/>
              <a:gd name="connsiteY5" fmla="*/ 0 h 6858000"/>
              <a:gd name="connsiteX0" fmla="*/ 0 w 7575129"/>
              <a:gd name="connsiteY0" fmla="*/ 0 h 6858000"/>
              <a:gd name="connsiteX1" fmla="*/ 7575129 w 7575129"/>
              <a:gd name="connsiteY1" fmla="*/ 0 h 6858000"/>
              <a:gd name="connsiteX2" fmla="*/ 7575129 w 7575129"/>
              <a:gd name="connsiteY2" fmla="*/ 6858000 h 6858000"/>
              <a:gd name="connsiteX3" fmla="*/ 0 w 7575129"/>
              <a:gd name="connsiteY3" fmla="*/ 6858000 h 6858000"/>
              <a:gd name="connsiteX4" fmla="*/ 1261240 w 7575129"/>
              <a:gd name="connsiteY4" fmla="*/ 3421117 h 6858000"/>
              <a:gd name="connsiteX5" fmla="*/ 0 w 757512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575129" h="6858000">
                <a:moveTo>
                  <a:pt x="0" y="0"/>
                </a:moveTo>
                <a:lnTo>
                  <a:pt x="7575129" y="0"/>
                </a:lnTo>
                <a:lnTo>
                  <a:pt x="7575129" y="6858000"/>
                </a:lnTo>
                <a:lnTo>
                  <a:pt x="0" y="6858000"/>
                </a:lnTo>
                <a:lnTo>
                  <a:pt x="1261240" y="3421117"/>
                </a:lnTo>
                <a:lnTo>
                  <a:pt x="0" y="0"/>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a:extLst>
              <a:ext uri="{FF2B5EF4-FFF2-40B4-BE49-F238E27FC236}">
                <a16:creationId xmlns:a16="http://schemas.microsoft.com/office/drawing/2014/main" id="{4E9BA391-9B0F-4128-AA03-C6E9436D5F60}"/>
              </a:ext>
            </a:extLst>
          </p:cNvPr>
          <p:cNvSpPr/>
          <p:nvPr userDrawn="1"/>
        </p:nvSpPr>
        <p:spPr>
          <a:xfrm>
            <a:off x="0" y="2602523"/>
            <a:ext cx="301451" cy="1899139"/>
          </a:xfrm>
          <a:prstGeom prst="rect">
            <a:avLst/>
          </a:pr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972223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3">
    <p:spTree>
      <p:nvGrpSpPr>
        <p:cNvPr id="1" name=""/>
        <p:cNvGrpSpPr/>
        <p:nvPr/>
      </p:nvGrpSpPr>
      <p:grpSpPr>
        <a:xfrm>
          <a:off x="0" y="0"/>
          <a:ext cx="0" cy="0"/>
          <a:chOff x="0" y="0"/>
          <a:chExt cx="0" cy="0"/>
        </a:xfrm>
      </p:grpSpPr>
    </p:spTree>
    <p:extLst>
      <p:ext uri="{BB962C8B-B14F-4D97-AF65-F5344CB8AC3E}">
        <p14:creationId xmlns:p14="http://schemas.microsoft.com/office/powerpoint/2010/main" val="3229575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200978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3753028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1867027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4" name="TextBox 3"/>
          <p:cNvSpPr txBox="1"/>
          <p:nvPr userDrawn="1"/>
        </p:nvSpPr>
        <p:spPr>
          <a:xfrm>
            <a:off x="1295636" y="6739570"/>
            <a:ext cx="1224136"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black"/>
                </a:solidFill>
                <a:effectLst/>
                <a:uLnTx/>
                <a:uFillTx/>
                <a:hlinkClick r:id="rId2"/>
              </a:rPr>
              <a:t>PPT</a:t>
            </a:r>
            <a:r>
              <a:rPr kumimoji="0" lang="zh-CN" altLang="en-US" sz="100" b="0" i="0" u="none" strike="noStrike" kern="0" cap="none" spc="0" normalizeH="0" baseline="0" noProof="0" dirty="0">
                <a:ln>
                  <a:noFill/>
                </a:ln>
                <a:solidFill>
                  <a:prstClr val="black"/>
                </a:solidFill>
                <a:effectLst/>
                <a:uLnTx/>
                <a:uFillTx/>
                <a:hlinkClick r:id="rId2"/>
              </a:rPr>
              <a:t>下载</a:t>
            </a:r>
            <a:r>
              <a:rPr kumimoji="0" lang="zh-CN" altLang="en-US" sz="100" b="0" i="0" u="none" strike="noStrike" kern="0" cap="none" spc="0" normalizeH="0" baseline="0" noProof="0" dirty="0">
                <a:ln>
                  <a:noFill/>
                </a:ln>
                <a:solidFill>
                  <a:prstClr val="black"/>
                </a:solidFill>
                <a:effectLst/>
                <a:uLnTx/>
                <a:uFillTx/>
              </a:rPr>
              <a:t> </a:t>
            </a:r>
            <a:r>
              <a:rPr kumimoji="0" lang="en-US" altLang="zh-CN" sz="100" b="0" i="0" u="none" strike="noStrike" kern="0" cap="none" spc="0" normalizeH="0" baseline="0" noProof="0" dirty="0">
                <a:ln>
                  <a:noFill/>
                </a:ln>
                <a:solidFill>
                  <a:prstClr val="black"/>
                </a:solidFill>
                <a:effectLst/>
                <a:uLnTx/>
                <a:uFillTx/>
              </a:rPr>
              <a:t>http://www.1ppt.com/xiazai/</a:t>
            </a:r>
          </a:p>
        </p:txBody>
      </p:sp>
    </p:spTree>
    <p:extLst>
      <p:ext uri="{BB962C8B-B14F-4D97-AF65-F5344CB8AC3E}">
        <p14:creationId xmlns:p14="http://schemas.microsoft.com/office/powerpoint/2010/main" val="1995147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662771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solidFill>
                  <a:prstClr val="black"/>
                </a:solidFill>
              </a:rPr>
              <a:pPr/>
              <a:t>2022/3/21</a:t>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1387602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a:alphaModFix amt="33000"/>
            <a:lum/>
          </a:blip>
          <a:srcRect/>
          <a:stretch>
            <a:fillRect t="-1000" b="-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3094035"/>
      </p:ext>
    </p:extLst>
  </p:cSld>
  <p:clrMap bg1="lt1" tx1="dk1" bg2="lt2" tx2="dk2" accent1="accent1" accent2="accent2" accent3="accent3" accent4="accent4" accent5="accent5" accent6="accent6" hlink="hlink" folHlink="folHlink"/>
  <p:sldLayoutIdLst>
    <p:sldLayoutId id="2147483649" r:id="rId1"/>
    <p:sldLayoutId id="2147483652" r:id="rId2"/>
    <p:sldLayoutId id="2147483650" r:id="rId3"/>
    <p:sldLayoutId id="2147483653" r:id="rId4"/>
    <p:sldLayoutId id="2147483654" r:id="rId5"/>
    <p:sldLayoutId id="2147483655" r:id="rId6"/>
    <p:sldLayoutId id="2147483656" r:id="rId7"/>
    <p:sldLayoutId id="2147483657"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4373676"/>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8" Type="http://schemas.openxmlformats.org/officeDocument/2006/relationships/notesSlide" Target="../notesSlides/notesSlide23.xml"/><Relationship Id="rId3" Type="http://schemas.openxmlformats.org/officeDocument/2006/relationships/tags" Target="../tags/tag9.xml"/><Relationship Id="rId7" Type="http://schemas.openxmlformats.org/officeDocument/2006/relationships/slideLayout" Target="../slideLayouts/slideLayout3.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s>
</file>

<file path=ppt/slides/_rels/slide24.xml.rels><?xml version="1.0" encoding="UTF-8" standalone="yes"?>
<Relationships xmlns="http://schemas.openxmlformats.org/package/2006/relationships"><Relationship Id="rId8" Type="http://schemas.openxmlformats.org/officeDocument/2006/relationships/notesSlide" Target="../notesSlides/notesSlide24.xml"/><Relationship Id="rId3" Type="http://schemas.openxmlformats.org/officeDocument/2006/relationships/tags" Target="../tags/tag15.xml"/><Relationship Id="rId7" Type="http://schemas.openxmlformats.org/officeDocument/2006/relationships/slideLayout" Target="../slideLayouts/slideLayout3.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5.xml"/><Relationship Id="rId3" Type="http://schemas.openxmlformats.org/officeDocument/2006/relationships/tags" Target="../tags/tag3.xml"/><Relationship Id="rId7" Type="http://schemas.openxmlformats.org/officeDocument/2006/relationships/slideLayout" Target="../slideLayouts/slideLayout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a:extLst>
              <a:ext uri="{FF2B5EF4-FFF2-40B4-BE49-F238E27FC236}">
                <a16:creationId xmlns:a16="http://schemas.microsoft.com/office/drawing/2014/main" id="{9C916120-482F-4E8C-A03D-7B66280DDBE4}"/>
              </a:ext>
            </a:extLst>
          </p:cNvPr>
          <p:cNvSpPr txBox="1"/>
          <p:nvPr/>
        </p:nvSpPr>
        <p:spPr>
          <a:xfrm>
            <a:off x="972279" y="2311653"/>
            <a:ext cx="10247439" cy="1015663"/>
          </a:xfrm>
          <a:prstGeom prst="rect">
            <a:avLst/>
          </a:prstGeom>
          <a:noFill/>
        </p:spPr>
        <p:txBody>
          <a:bodyPr wrap="square" rtlCol="0">
            <a:spAutoFit/>
          </a:bodyPr>
          <a:lstStyle/>
          <a:p>
            <a:pPr algn="dist"/>
            <a:r>
              <a:rPr lang="zh-CN" altLang="en-US" sz="6000" b="1" dirty="0">
                <a:solidFill>
                  <a:srgbClr val="42556C"/>
                </a:solidFill>
                <a:cs typeface="+mn-ea"/>
                <a:sym typeface="+mn-lt"/>
              </a:rPr>
              <a:t>研发背景高管权力与公司创新</a:t>
            </a:r>
          </a:p>
        </p:txBody>
      </p:sp>
      <p:sp>
        <p:nvSpPr>
          <p:cNvPr id="9" name="文本框 8">
            <a:extLst>
              <a:ext uri="{FF2B5EF4-FFF2-40B4-BE49-F238E27FC236}">
                <a16:creationId xmlns:a16="http://schemas.microsoft.com/office/drawing/2014/main" id="{2D8B9B50-10FC-4E79-8CB0-60BB29FB4D1F}"/>
              </a:ext>
            </a:extLst>
          </p:cNvPr>
          <p:cNvSpPr txBox="1"/>
          <p:nvPr/>
        </p:nvSpPr>
        <p:spPr>
          <a:xfrm>
            <a:off x="3932547" y="5726026"/>
            <a:ext cx="4326902" cy="369332"/>
          </a:xfrm>
          <a:prstGeom prst="rect">
            <a:avLst/>
          </a:prstGeom>
          <a:noFill/>
        </p:spPr>
        <p:txBody>
          <a:bodyPr wrap="square" rtlCol="0">
            <a:spAutoFit/>
          </a:bodyPr>
          <a:lstStyle/>
          <a:p>
            <a:pPr algn="ctr"/>
            <a:r>
              <a:rPr lang="zh-CN" altLang="en-US" spc="300" dirty="0">
                <a:solidFill>
                  <a:schemeClr val="bg1"/>
                </a:solidFill>
                <a:cs typeface="+mn-ea"/>
                <a:sym typeface="+mn-lt"/>
              </a:rPr>
              <a:t>汇报人：</a:t>
            </a:r>
            <a:r>
              <a:rPr lang="en-US" altLang="zh-CN" spc="300" dirty="0">
                <a:solidFill>
                  <a:schemeClr val="bg1"/>
                </a:solidFill>
                <a:cs typeface="+mn-ea"/>
                <a:sym typeface="+mn-lt"/>
              </a:rPr>
              <a:t>2021</a:t>
            </a:r>
            <a:r>
              <a:rPr lang="zh-CN" altLang="en-US" spc="300" dirty="0">
                <a:solidFill>
                  <a:schemeClr val="bg1"/>
                </a:solidFill>
                <a:cs typeface="+mn-ea"/>
                <a:sym typeface="+mn-lt"/>
              </a:rPr>
              <a:t>级金融专硕 张珩</a:t>
            </a:r>
          </a:p>
        </p:txBody>
      </p:sp>
      <p:sp>
        <p:nvSpPr>
          <p:cNvPr id="10" name="文本框 9">
            <a:extLst>
              <a:ext uri="{FF2B5EF4-FFF2-40B4-BE49-F238E27FC236}">
                <a16:creationId xmlns:a16="http://schemas.microsoft.com/office/drawing/2014/main" id="{C07E0D45-8DE4-4BC1-A41A-CC71899C9745}"/>
              </a:ext>
            </a:extLst>
          </p:cNvPr>
          <p:cNvSpPr txBox="1"/>
          <p:nvPr/>
        </p:nvSpPr>
        <p:spPr>
          <a:xfrm>
            <a:off x="1767302" y="3454682"/>
            <a:ext cx="8657392" cy="1015663"/>
          </a:xfrm>
          <a:prstGeom prst="rect">
            <a:avLst/>
          </a:prstGeom>
          <a:noFill/>
        </p:spPr>
        <p:txBody>
          <a:bodyPr wrap="square" rtlCol="0">
            <a:spAutoFit/>
          </a:bodyPr>
          <a:lstStyle/>
          <a:p>
            <a:pPr algn="ctr"/>
            <a:r>
              <a:rPr lang="en-US" altLang="zh-CN" sz="2000" dirty="0">
                <a:solidFill>
                  <a:srgbClr val="42556C"/>
                </a:solidFill>
                <a:cs typeface="+mn-ea"/>
                <a:sym typeface="+mn-lt"/>
              </a:rPr>
              <a:t>Power of R&amp;D Background Executives and Corporate Innovation</a:t>
            </a:r>
          </a:p>
          <a:p>
            <a:pPr algn="ctr"/>
            <a:endParaRPr lang="en-US" altLang="zh-CN" sz="2000" dirty="0">
              <a:solidFill>
                <a:srgbClr val="42556C"/>
              </a:solidFill>
              <a:cs typeface="+mn-ea"/>
              <a:sym typeface="+mn-lt"/>
            </a:endParaRPr>
          </a:p>
          <a:p>
            <a:pPr algn="ctr"/>
            <a:r>
              <a:rPr lang="en-US" altLang="zh-CN" sz="2000" dirty="0">
                <a:solidFill>
                  <a:srgbClr val="42556C"/>
                </a:solidFill>
                <a:cs typeface="+mn-ea"/>
                <a:sym typeface="+mn-lt"/>
              </a:rPr>
              <a:t>——《</a:t>
            </a:r>
            <a:r>
              <a:rPr lang="zh-CN" altLang="en-US" sz="2000" dirty="0">
                <a:solidFill>
                  <a:srgbClr val="42556C"/>
                </a:solidFill>
                <a:cs typeface="+mn-ea"/>
                <a:sym typeface="+mn-lt"/>
              </a:rPr>
              <a:t>中国工业经济</a:t>
            </a:r>
            <a:r>
              <a:rPr lang="en-US" altLang="zh-CN" sz="2000" dirty="0">
                <a:solidFill>
                  <a:srgbClr val="42556C"/>
                </a:solidFill>
                <a:cs typeface="+mn-ea"/>
                <a:sym typeface="+mn-lt"/>
              </a:rPr>
              <a:t>》2021</a:t>
            </a:r>
            <a:r>
              <a:rPr lang="zh-CN" altLang="en-US" sz="2000" dirty="0">
                <a:solidFill>
                  <a:srgbClr val="42556C"/>
                </a:solidFill>
                <a:cs typeface="+mn-ea"/>
                <a:sym typeface="+mn-lt"/>
              </a:rPr>
              <a:t>年第四期</a:t>
            </a:r>
          </a:p>
        </p:txBody>
      </p:sp>
    </p:spTree>
    <p:extLst>
      <p:ext uri="{BB962C8B-B14F-4D97-AF65-F5344CB8AC3E}">
        <p14:creationId xmlns:p14="http://schemas.microsoft.com/office/powerpoint/2010/main" val="249694168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a:extLst>
              <a:ext uri="{FF2B5EF4-FFF2-40B4-BE49-F238E27FC236}">
                <a16:creationId xmlns:a16="http://schemas.microsoft.com/office/drawing/2014/main" id="{71E8B789-9948-49A4-AB6C-647A354C03BC}"/>
              </a:ext>
            </a:extLst>
          </p:cNvPr>
          <p:cNvGrpSpPr/>
          <p:nvPr/>
        </p:nvGrpSpPr>
        <p:grpSpPr>
          <a:xfrm>
            <a:off x="3355594" y="2216177"/>
            <a:ext cx="5480811" cy="1212823"/>
            <a:chOff x="3516125" y="2843920"/>
            <a:chExt cx="5480811" cy="1212823"/>
          </a:xfrm>
        </p:grpSpPr>
        <p:grpSp>
          <p:nvGrpSpPr>
            <p:cNvPr id="3" name="组合 2">
              <a:extLst>
                <a:ext uri="{FF2B5EF4-FFF2-40B4-BE49-F238E27FC236}">
                  <a16:creationId xmlns:a16="http://schemas.microsoft.com/office/drawing/2014/main" id="{3AC14B04-88BC-4D7F-932A-33A0E70A043B}"/>
                </a:ext>
              </a:extLst>
            </p:cNvPr>
            <p:cNvGrpSpPr/>
            <p:nvPr/>
          </p:nvGrpSpPr>
          <p:grpSpPr>
            <a:xfrm>
              <a:off x="3739745" y="2856414"/>
              <a:ext cx="5257191" cy="1200329"/>
              <a:chOff x="2298739" y="1833181"/>
              <a:chExt cx="5257191" cy="1200329"/>
            </a:xfrm>
          </p:grpSpPr>
          <p:sp>
            <p:nvSpPr>
              <p:cNvPr id="5" name="文本框 5">
                <a:extLst>
                  <a:ext uri="{FF2B5EF4-FFF2-40B4-BE49-F238E27FC236}">
                    <a16:creationId xmlns:a16="http://schemas.microsoft.com/office/drawing/2014/main" id="{C8D28ED6-41BF-4560-9841-4CC52ED6E33D}"/>
                  </a:ext>
                </a:extLst>
              </p:cNvPr>
              <p:cNvSpPr txBox="1"/>
              <p:nvPr/>
            </p:nvSpPr>
            <p:spPr>
              <a:xfrm>
                <a:off x="3694484" y="2017846"/>
                <a:ext cx="3861446" cy="830997"/>
              </a:xfrm>
              <a:prstGeom prst="rect">
                <a:avLst/>
              </a:prstGeom>
              <a:noFill/>
            </p:spPr>
            <p:txBody>
              <a:bodyPr wrap="square" rtlCol="0">
                <a:spAutoFit/>
              </a:bodyPr>
              <a:lstStyle/>
              <a:p>
                <a:pPr algn="dist">
                  <a:defRPr/>
                </a:pPr>
                <a:r>
                  <a:rPr lang="zh-CN" altLang="en-US" sz="4800" b="1" dirty="0">
                    <a:solidFill>
                      <a:srgbClr val="42556C"/>
                    </a:solidFill>
                    <a:cs typeface="+mn-ea"/>
                    <a:sym typeface="+mn-lt"/>
                  </a:rPr>
                  <a:t>研究设计</a:t>
                </a:r>
              </a:p>
            </p:txBody>
          </p:sp>
          <p:sp>
            <p:nvSpPr>
              <p:cNvPr id="7" name="文本框 1">
                <a:extLst>
                  <a:ext uri="{FF2B5EF4-FFF2-40B4-BE49-F238E27FC236}">
                    <a16:creationId xmlns:a16="http://schemas.microsoft.com/office/drawing/2014/main" id="{2E59291D-2F40-40B3-B2DE-4F0D9528A91D}"/>
                  </a:ext>
                </a:extLst>
              </p:cNvPr>
              <p:cNvSpPr txBox="1"/>
              <p:nvPr/>
            </p:nvSpPr>
            <p:spPr>
              <a:xfrm>
                <a:off x="2298739" y="1833181"/>
                <a:ext cx="933855" cy="1200329"/>
              </a:xfrm>
              <a:prstGeom prst="rect">
                <a:avLst/>
              </a:prstGeom>
              <a:noFill/>
            </p:spPr>
            <p:txBody>
              <a:bodyPr wrap="square" rtlCol="0">
                <a:spAutoFit/>
              </a:bodyPr>
              <a:lstStyle/>
              <a:p>
                <a:r>
                  <a:rPr lang="en-US" altLang="zh-TW" sz="7200" b="1" dirty="0">
                    <a:solidFill>
                      <a:srgbClr val="42556C"/>
                    </a:solidFill>
                    <a:cs typeface="+mn-ea"/>
                    <a:sym typeface="+mn-lt"/>
                  </a:rPr>
                  <a:t>3</a:t>
                </a:r>
                <a:endParaRPr lang="zh-TW" altLang="en-US" sz="7200" b="1" dirty="0">
                  <a:solidFill>
                    <a:srgbClr val="42556C"/>
                  </a:solidFill>
                  <a:cs typeface="+mn-ea"/>
                  <a:sym typeface="+mn-lt"/>
                </a:endParaRPr>
              </a:p>
            </p:txBody>
          </p:sp>
        </p:grpSp>
        <p:sp>
          <p:nvSpPr>
            <p:cNvPr id="4" name="矩形: 圆角 4">
              <a:extLst>
                <a:ext uri="{FF2B5EF4-FFF2-40B4-BE49-F238E27FC236}">
                  <a16:creationId xmlns:a16="http://schemas.microsoft.com/office/drawing/2014/main" id="{3EBEFE2B-4083-439E-98BE-38D48AB2E2F0}"/>
                </a:ext>
              </a:extLst>
            </p:cNvPr>
            <p:cNvSpPr/>
            <p:nvPr/>
          </p:nvSpPr>
          <p:spPr>
            <a:xfrm>
              <a:off x="3516125" y="2843920"/>
              <a:ext cx="1157475" cy="1169790"/>
            </a:xfrm>
            <a:prstGeom prst="roundRect">
              <a:avLst/>
            </a:prstGeom>
            <a:noFill/>
            <a:ln w="69850">
              <a:solidFill>
                <a:srgbClr val="42556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rgbClr val="42556C"/>
                </a:solidFill>
                <a:cs typeface="+mn-ea"/>
                <a:sym typeface="+mn-lt"/>
              </a:endParaRPr>
            </a:p>
          </p:txBody>
        </p:sp>
      </p:grpSp>
      <p:sp>
        <p:nvSpPr>
          <p:cNvPr id="8" name="Freeform 5">
            <a:extLst>
              <a:ext uri="{FF2B5EF4-FFF2-40B4-BE49-F238E27FC236}">
                <a16:creationId xmlns:a16="http://schemas.microsoft.com/office/drawing/2014/main" id="{31C54D67-BCAC-4FAB-AA28-B5C535F45AD1}"/>
              </a:ext>
            </a:extLst>
          </p:cNvPr>
          <p:cNvSpPr>
            <a:spLocks/>
          </p:cNvSpPr>
          <p:nvPr/>
        </p:nvSpPr>
        <p:spPr bwMode="auto">
          <a:xfrm>
            <a:off x="0" y="4187825"/>
            <a:ext cx="12192000" cy="2670175"/>
          </a:xfrm>
          <a:custGeom>
            <a:avLst/>
            <a:gdLst>
              <a:gd name="T0" fmla="*/ 40 w 3840"/>
              <a:gd name="T1" fmla="*/ 17 h 838"/>
              <a:gd name="T2" fmla="*/ 201 w 3840"/>
              <a:gd name="T3" fmla="*/ 89 h 838"/>
              <a:gd name="T4" fmla="*/ 248 w 3840"/>
              <a:gd name="T5" fmla="*/ 108 h 838"/>
              <a:gd name="T6" fmla="*/ 289 w 3840"/>
              <a:gd name="T7" fmla="*/ 125 h 838"/>
              <a:gd name="T8" fmla="*/ 341 w 3840"/>
              <a:gd name="T9" fmla="*/ 145 h 838"/>
              <a:gd name="T10" fmla="*/ 404 w 3840"/>
              <a:gd name="T11" fmla="*/ 169 h 838"/>
              <a:gd name="T12" fmla="*/ 519 w 3840"/>
              <a:gd name="T13" fmla="*/ 209 h 838"/>
              <a:gd name="T14" fmla="*/ 534 w 3840"/>
              <a:gd name="T15" fmla="*/ 214 h 838"/>
              <a:gd name="T16" fmla="*/ 608 w 3840"/>
              <a:gd name="T17" fmla="*/ 239 h 838"/>
              <a:gd name="T18" fmla="*/ 700 w 3840"/>
              <a:gd name="T19" fmla="*/ 267 h 838"/>
              <a:gd name="T20" fmla="*/ 736 w 3840"/>
              <a:gd name="T21" fmla="*/ 277 h 838"/>
              <a:gd name="T22" fmla="*/ 828 w 3840"/>
              <a:gd name="T23" fmla="*/ 303 h 838"/>
              <a:gd name="T24" fmla="*/ 993 w 3840"/>
              <a:gd name="T25" fmla="*/ 343 h 838"/>
              <a:gd name="T26" fmla="*/ 1124 w 3840"/>
              <a:gd name="T27" fmla="*/ 371 h 838"/>
              <a:gd name="T28" fmla="*/ 1230 w 3840"/>
              <a:gd name="T29" fmla="*/ 391 h 838"/>
              <a:gd name="T30" fmla="*/ 1280 w 3840"/>
              <a:gd name="T31" fmla="*/ 399 h 838"/>
              <a:gd name="T32" fmla="*/ 1352 w 3840"/>
              <a:gd name="T33" fmla="*/ 409 h 838"/>
              <a:gd name="T34" fmla="*/ 1414 w 3840"/>
              <a:gd name="T35" fmla="*/ 419 h 838"/>
              <a:gd name="T36" fmla="*/ 1480 w 3840"/>
              <a:gd name="T37" fmla="*/ 427 h 838"/>
              <a:gd name="T38" fmla="*/ 1552 w 3840"/>
              <a:gd name="T39" fmla="*/ 435 h 838"/>
              <a:gd name="T40" fmla="*/ 1640 w 3840"/>
              <a:gd name="T41" fmla="*/ 443 h 838"/>
              <a:gd name="T42" fmla="*/ 1756 w 3840"/>
              <a:gd name="T43" fmla="*/ 451 h 838"/>
              <a:gd name="T44" fmla="*/ 2157 w 3840"/>
              <a:gd name="T45" fmla="*/ 456 h 838"/>
              <a:gd name="T46" fmla="*/ 2309 w 3840"/>
              <a:gd name="T47" fmla="*/ 448 h 838"/>
              <a:gd name="T48" fmla="*/ 2412 w 3840"/>
              <a:gd name="T49" fmla="*/ 438 h 838"/>
              <a:gd name="T50" fmla="*/ 2484 w 3840"/>
              <a:gd name="T51" fmla="*/ 431 h 838"/>
              <a:gd name="T52" fmla="*/ 2552 w 3840"/>
              <a:gd name="T53" fmla="*/ 423 h 838"/>
              <a:gd name="T54" fmla="*/ 2690 w 3840"/>
              <a:gd name="T55" fmla="*/ 403 h 838"/>
              <a:gd name="T56" fmla="*/ 2738 w 3840"/>
              <a:gd name="T57" fmla="*/ 395 h 838"/>
              <a:gd name="T58" fmla="*/ 2921 w 3840"/>
              <a:gd name="T59" fmla="*/ 359 h 838"/>
              <a:gd name="T60" fmla="*/ 3040 w 3840"/>
              <a:gd name="T61" fmla="*/ 331 h 838"/>
              <a:gd name="T62" fmla="*/ 3132 w 3840"/>
              <a:gd name="T63" fmla="*/ 307 h 838"/>
              <a:gd name="T64" fmla="*/ 3248 w 3840"/>
              <a:gd name="T65" fmla="*/ 273 h 838"/>
              <a:gd name="T66" fmla="*/ 3299 w 3840"/>
              <a:gd name="T67" fmla="*/ 257 h 838"/>
              <a:gd name="T68" fmla="*/ 3320 w 3840"/>
              <a:gd name="T69" fmla="*/ 251 h 838"/>
              <a:gd name="T70" fmla="*/ 3344 w 3840"/>
              <a:gd name="T71" fmla="*/ 243 h 838"/>
              <a:gd name="T72" fmla="*/ 3380 w 3840"/>
              <a:gd name="T73" fmla="*/ 231 h 838"/>
              <a:gd name="T74" fmla="*/ 3483 w 3840"/>
              <a:gd name="T75" fmla="*/ 195 h 838"/>
              <a:gd name="T76" fmla="*/ 3519 w 3840"/>
              <a:gd name="T77" fmla="*/ 181 h 838"/>
              <a:gd name="T78" fmla="*/ 3571 w 3840"/>
              <a:gd name="T79" fmla="*/ 161 h 838"/>
              <a:gd name="T80" fmla="*/ 3611 w 3840"/>
              <a:gd name="T81" fmla="*/ 145 h 838"/>
              <a:gd name="T82" fmla="*/ 3658 w 3840"/>
              <a:gd name="T83" fmla="*/ 127 h 838"/>
              <a:gd name="T84" fmla="*/ 3707 w 3840"/>
              <a:gd name="T85" fmla="*/ 105 h 838"/>
              <a:gd name="T86" fmla="*/ 3778 w 3840"/>
              <a:gd name="T87" fmla="*/ 75 h 838"/>
              <a:gd name="T88" fmla="*/ 3822 w 3840"/>
              <a:gd name="T89" fmla="*/ 55 h 838"/>
              <a:gd name="T90" fmla="*/ 3839 w 3840"/>
              <a:gd name="T91" fmla="*/ 47 h 838"/>
              <a:gd name="T92" fmla="*/ 3840 w 3840"/>
              <a:gd name="T93" fmla="*/ 838 h 838"/>
              <a:gd name="T94" fmla="*/ 0 w 3840"/>
              <a:gd name="T95" fmla="*/ 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40" h="838">
                <a:moveTo>
                  <a:pt x="0" y="0"/>
                </a:moveTo>
                <a:cubicBezTo>
                  <a:pt x="15" y="2"/>
                  <a:pt x="27" y="12"/>
                  <a:pt x="40" y="17"/>
                </a:cubicBezTo>
                <a:cubicBezTo>
                  <a:pt x="72" y="32"/>
                  <a:pt x="104" y="47"/>
                  <a:pt x="137" y="61"/>
                </a:cubicBezTo>
                <a:cubicBezTo>
                  <a:pt x="158" y="71"/>
                  <a:pt x="179" y="80"/>
                  <a:pt x="201" y="89"/>
                </a:cubicBezTo>
                <a:cubicBezTo>
                  <a:pt x="215" y="96"/>
                  <a:pt x="230" y="100"/>
                  <a:pt x="244" y="108"/>
                </a:cubicBezTo>
                <a:cubicBezTo>
                  <a:pt x="245" y="108"/>
                  <a:pt x="247" y="108"/>
                  <a:pt x="248" y="108"/>
                </a:cubicBezTo>
                <a:cubicBezTo>
                  <a:pt x="255" y="112"/>
                  <a:pt x="262" y="115"/>
                  <a:pt x="269" y="117"/>
                </a:cubicBezTo>
                <a:cubicBezTo>
                  <a:pt x="275" y="120"/>
                  <a:pt x="282" y="123"/>
                  <a:pt x="289" y="125"/>
                </a:cubicBezTo>
                <a:cubicBezTo>
                  <a:pt x="295" y="128"/>
                  <a:pt x="302" y="131"/>
                  <a:pt x="309" y="133"/>
                </a:cubicBezTo>
                <a:cubicBezTo>
                  <a:pt x="319" y="137"/>
                  <a:pt x="330" y="142"/>
                  <a:pt x="341" y="145"/>
                </a:cubicBezTo>
                <a:cubicBezTo>
                  <a:pt x="352" y="150"/>
                  <a:pt x="364" y="154"/>
                  <a:pt x="376" y="159"/>
                </a:cubicBezTo>
                <a:cubicBezTo>
                  <a:pt x="385" y="162"/>
                  <a:pt x="395" y="166"/>
                  <a:pt x="404" y="169"/>
                </a:cubicBezTo>
                <a:cubicBezTo>
                  <a:pt x="415" y="173"/>
                  <a:pt x="426" y="177"/>
                  <a:pt x="437" y="181"/>
                </a:cubicBezTo>
                <a:cubicBezTo>
                  <a:pt x="464" y="190"/>
                  <a:pt x="491" y="201"/>
                  <a:pt x="519" y="209"/>
                </a:cubicBezTo>
                <a:cubicBezTo>
                  <a:pt x="522" y="211"/>
                  <a:pt x="522" y="211"/>
                  <a:pt x="522" y="211"/>
                </a:cubicBezTo>
                <a:cubicBezTo>
                  <a:pt x="526" y="212"/>
                  <a:pt x="530" y="213"/>
                  <a:pt x="534" y="214"/>
                </a:cubicBezTo>
                <a:cubicBezTo>
                  <a:pt x="538" y="216"/>
                  <a:pt x="542" y="217"/>
                  <a:pt x="546" y="219"/>
                </a:cubicBezTo>
                <a:cubicBezTo>
                  <a:pt x="567" y="226"/>
                  <a:pt x="588" y="232"/>
                  <a:pt x="608" y="239"/>
                </a:cubicBezTo>
                <a:cubicBezTo>
                  <a:pt x="610" y="240"/>
                  <a:pt x="614" y="240"/>
                  <a:pt x="616" y="241"/>
                </a:cubicBezTo>
                <a:cubicBezTo>
                  <a:pt x="644" y="251"/>
                  <a:pt x="673" y="257"/>
                  <a:pt x="700" y="267"/>
                </a:cubicBezTo>
                <a:cubicBezTo>
                  <a:pt x="702" y="268"/>
                  <a:pt x="707" y="268"/>
                  <a:pt x="709" y="269"/>
                </a:cubicBezTo>
                <a:cubicBezTo>
                  <a:pt x="717" y="272"/>
                  <a:pt x="727" y="275"/>
                  <a:pt x="736" y="277"/>
                </a:cubicBezTo>
                <a:cubicBezTo>
                  <a:pt x="752" y="282"/>
                  <a:pt x="768" y="286"/>
                  <a:pt x="784" y="291"/>
                </a:cubicBezTo>
                <a:cubicBezTo>
                  <a:pt x="799" y="295"/>
                  <a:pt x="814" y="298"/>
                  <a:pt x="828" y="303"/>
                </a:cubicBezTo>
                <a:cubicBezTo>
                  <a:pt x="866" y="312"/>
                  <a:pt x="903" y="322"/>
                  <a:pt x="940" y="331"/>
                </a:cubicBezTo>
                <a:cubicBezTo>
                  <a:pt x="958" y="336"/>
                  <a:pt x="976" y="338"/>
                  <a:pt x="993" y="343"/>
                </a:cubicBezTo>
                <a:cubicBezTo>
                  <a:pt x="1029" y="351"/>
                  <a:pt x="1066" y="358"/>
                  <a:pt x="1102" y="367"/>
                </a:cubicBezTo>
                <a:cubicBezTo>
                  <a:pt x="1109" y="368"/>
                  <a:pt x="1117" y="368"/>
                  <a:pt x="1124" y="371"/>
                </a:cubicBezTo>
                <a:cubicBezTo>
                  <a:pt x="1152" y="376"/>
                  <a:pt x="1181" y="381"/>
                  <a:pt x="1209" y="387"/>
                </a:cubicBezTo>
                <a:cubicBezTo>
                  <a:pt x="1216" y="388"/>
                  <a:pt x="1223" y="388"/>
                  <a:pt x="1230" y="391"/>
                </a:cubicBezTo>
                <a:cubicBezTo>
                  <a:pt x="1238" y="392"/>
                  <a:pt x="1247" y="392"/>
                  <a:pt x="1254" y="395"/>
                </a:cubicBezTo>
                <a:cubicBezTo>
                  <a:pt x="1263" y="396"/>
                  <a:pt x="1272" y="396"/>
                  <a:pt x="1280" y="399"/>
                </a:cubicBezTo>
                <a:cubicBezTo>
                  <a:pt x="1297" y="401"/>
                  <a:pt x="1314" y="404"/>
                  <a:pt x="1331" y="407"/>
                </a:cubicBezTo>
                <a:cubicBezTo>
                  <a:pt x="1338" y="408"/>
                  <a:pt x="1345" y="408"/>
                  <a:pt x="1352" y="409"/>
                </a:cubicBezTo>
                <a:cubicBezTo>
                  <a:pt x="1361" y="413"/>
                  <a:pt x="1371" y="412"/>
                  <a:pt x="1380" y="413"/>
                </a:cubicBezTo>
                <a:cubicBezTo>
                  <a:pt x="1391" y="417"/>
                  <a:pt x="1403" y="415"/>
                  <a:pt x="1414" y="419"/>
                </a:cubicBezTo>
                <a:cubicBezTo>
                  <a:pt x="1425" y="421"/>
                  <a:pt x="1437" y="419"/>
                  <a:pt x="1448" y="423"/>
                </a:cubicBezTo>
                <a:cubicBezTo>
                  <a:pt x="1459" y="424"/>
                  <a:pt x="1470" y="424"/>
                  <a:pt x="1480" y="427"/>
                </a:cubicBezTo>
                <a:cubicBezTo>
                  <a:pt x="1492" y="428"/>
                  <a:pt x="1504" y="428"/>
                  <a:pt x="1516" y="431"/>
                </a:cubicBezTo>
                <a:cubicBezTo>
                  <a:pt x="1528" y="432"/>
                  <a:pt x="1541" y="431"/>
                  <a:pt x="1552" y="435"/>
                </a:cubicBezTo>
                <a:cubicBezTo>
                  <a:pt x="1565" y="436"/>
                  <a:pt x="1578" y="435"/>
                  <a:pt x="1590" y="438"/>
                </a:cubicBezTo>
                <a:cubicBezTo>
                  <a:pt x="1607" y="442"/>
                  <a:pt x="1624" y="438"/>
                  <a:pt x="1640" y="443"/>
                </a:cubicBezTo>
                <a:cubicBezTo>
                  <a:pt x="1656" y="444"/>
                  <a:pt x="1672" y="443"/>
                  <a:pt x="1688" y="446"/>
                </a:cubicBezTo>
                <a:cubicBezTo>
                  <a:pt x="1710" y="450"/>
                  <a:pt x="1734" y="445"/>
                  <a:pt x="1756" y="451"/>
                </a:cubicBezTo>
                <a:cubicBezTo>
                  <a:pt x="1785" y="454"/>
                  <a:pt x="1815" y="449"/>
                  <a:pt x="1843" y="456"/>
                </a:cubicBezTo>
                <a:cubicBezTo>
                  <a:pt x="1948" y="457"/>
                  <a:pt x="2052" y="457"/>
                  <a:pt x="2157" y="456"/>
                </a:cubicBezTo>
                <a:cubicBezTo>
                  <a:pt x="2187" y="450"/>
                  <a:pt x="2218" y="453"/>
                  <a:pt x="2248" y="451"/>
                </a:cubicBezTo>
                <a:cubicBezTo>
                  <a:pt x="2268" y="446"/>
                  <a:pt x="2288" y="449"/>
                  <a:pt x="2309" y="448"/>
                </a:cubicBezTo>
                <a:cubicBezTo>
                  <a:pt x="2325" y="442"/>
                  <a:pt x="2343" y="445"/>
                  <a:pt x="2361" y="443"/>
                </a:cubicBezTo>
                <a:cubicBezTo>
                  <a:pt x="2377" y="437"/>
                  <a:pt x="2395" y="443"/>
                  <a:pt x="2412" y="438"/>
                </a:cubicBezTo>
                <a:cubicBezTo>
                  <a:pt x="2423" y="436"/>
                  <a:pt x="2434" y="436"/>
                  <a:pt x="2445" y="435"/>
                </a:cubicBezTo>
                <a:cubicBezTo>
                  <a:pt x="2458" y="431"/>
                  <a:pt x="2471" y="432"/>
                  <a:pt x="2484" y="431"/>
                </a:cubicBezTo>
                <a:cubicBezTo>
                  <a:pt x="2495" y="427"/>
                  <a:pt x="2508" y="428"/>
                  <a:pt x="2520" y="427"/>
                </a:cubicBezTo>
                <a:cubicBezTo>
                  <a:pt x="2530" y="423"/>
                  <a:pt x="2541" y="424"/>
                  <a:pt x="2552" y="423"/>
                </a:cubicBezTo>
                <a:cubicBezTo>
                  <a:pt x="2561" y="420"/>
                  <a:pt x="2571" y="420"/>
                  <a:pt x="2580" y="419"/>
                </a:cubicBezTo>
                <a:cubicBezTo>
                  <a:pt x="2616" y="413"/>
                  <a:pt x="2653" y="408"/>
                  <a:pt x="2690" y="403"/>
                </a:cubicBezTo>
                <a:cubicBezTo>
                  <a:pt x="2697" y="400"/>
                  <a:pt x="2706" y="400"/>
                  <a:pt x="2714" y="399"/>
                </a:cubicBezTo>
                <a:cubicBezTo>
                  <a:pt x="2722" y="396"/>
                  <a:pt x="2730" y="396"/>
                  <a:pt x="2738" y="395"/>
                </a:cubicBezTo>
                <a:cubicBezTo>
                  <a:pt x="2752" y="391"/>
                  <a:pt x="2767" y="389"/>
                  <a:pt x="2781" y="387"/>
                </a:cubicBezTo>
                <a:cubicBezTo>
                  <a:pt x="2828" y="378"/>
                  <a:pt x="2874" y="368"/>
                  <a:pt x="2921" y="359"/>
                </a:cubicBezTo>
                <a:cubicBezTo>
                  <a:pt x="2932" y="355"/>
                  <a:pt x="2944" y="354"/>
                  <a:pt x="2956" y="351"/>
                </a:cubicBezTo>
                <a:cubicBezTo>
                  <a:pt x="2984" y="344"/>
                  <a:pt x="3012" y="338"/>
                  <a:pt x="3040" y="331"/>
                </a:cubicBezTo>
                <a:cubicBezTo>
                  <a:pt x="3050" y="327"/>
                  <a:pt x="3061" y="325"/>
                  <a:pt x="3072" y="323"/>
                </a:cubicBezTo>
                <a:cubicBezTo>
                  <a:pt x="3091" y="317"/>
                  <a:pt x="3112" y="312"/>
                  <a:pt x="3132" y="307"/>
                </a:cubicBezTo>
                <a:cubicBezTo>
                  <a:pt x="3160" y="299"/>
                  <a:pt x="3188" y="291"/>
                  <a:pt x="3216" y="283"/>
                </a:cubicBezTo>
                <a:cubicBezTo>
                  <a:pt x="3226" y="279"/>
                  <a:pt x="3237" y="277"/>
                  <a:pt x="3248" y="273"/>
                </a:cubicBezTo>
                <a:cubicBezTo>
                  <a:pt x="3250" y="272"/>
                  <a:pt x="3254" y="271"/>
                  <a:pt x="3256" y="271"/>
                </a:cubicBezTo>
                <a:cubicBezTo>
                  <a:pt x="3270" y="266"/>
                  <a:pt x="3285" y="262"/>
                  <a:pt x="3299" y="257"/>
                </a:cubicBezTo>
                <a:cubicBezTo>
                  <a:pt x="3301" y="256"/>
                  <a:pt x="3305" y="255"/>
                  <a:pt x="3307" y="255"/>
                </a:cubicBezTo>
                <a:cubicBezTo>
                  <a:pt x="3311" y="254"/>
                  <a:pt x="3315" y="252"/>
                  <a:pt x="3320" y="251"/>
                </a:cubicBezTo>
                <a:cubicBezTo>
                  <a:pt x="3325" y="249"/>
                  <a:pt x="3330" y="247"/>
                  <a:pt x="3335" y="245"/>
                </a:cubicBezTo>
                <a:cubicBezTo>
                  <a:pt x="3337" y="244"/>
                  <a:pt x="3342" y="244"/>
                  <a:pt x="3344" y="243"/>
                </a:cubicBezTo>
                <a:cubicBezTo>
                  <a:pt x="3348" y="242"/>
                  <a:pt x="3352" y="240"/>
                  <a:pt x="3356" y="239"/>
                </a:cubicBezTo>
                <a:cubicBezTo>
                  <a:pt x="3364" y="236"/>
                  <a:pt x="3372" y="233"/>
                  <a:pt x="3380" y="231"/>
                </a:cubicBezTo>
                <a:cubicBezTo>
                  <a:pt x="3389" y="227"/>
                  <a:pt x="3398" y="225"/>
                  <a:pt x="3407" y="221"/>
                </a:cubicBezTo>
                <a:cubicBezTo>
                  <a:pt x="3433" y="213"/>
                  <a:pt x="3458" y="203"/>
                  <a:pt x="3483" y="195"/>
                </a:cubicBezTo>
                <a:cubicBezTo>
                  <a:pt x="3491" y="192"/>
                  <a:pt x="3499" y="189"/>
                  <a:pt x="3507" y="185"/>
                </a:cubicBezTo>
                <a:cubicBezTo>
                  <a:pt x="3511" y="184"/>
                  <a:pt x="3515" y="183"/>
                  <a:pt x="3519" y="181"/>
                </a:cubicBezTo>
                <a:cubicBezTo>
                  <a:pt x="3525" y="179"/>
                  <a:pt x="3530" y="177"/>
                  <a:pt x="3536" y="175"/>
                </a:cubicBezTo>
                <a:cubicBezTo>
                  <a:pt x="3547" y="169"/>
                  <a:pt x="3560" y="166"/>
                  <a:pt x="3571" y="161"/>
                </a:cubicBezTo>
                <a:cubicBezTo>
                  <a:pt x="3578" y="159"/>
                  <a:pt x="3585" y="156"/>
                  <a:pt x="3591" y="153"/>
                </a:cubicBezTo>
                <a:cubicBezTo>
                  <a:pt x="3598" y="151"/>
                  <a:pt x="3605" y="148"/>
                  <a:pt x="3611" y="145"/>
                </a:cubicBezTo>
                <a:cubicBezTo>
                  <a:pt x="3618" y="143"/>
                  <a:pt x="3625" y="140"/>
                  <a:pt x="3631" y="137"/>
                </a:cubicBezTo>
                <a:cubicBezTo>
                  <a:pt x="3640" y="134"/>
                  <a:pt x="3649" y="129"/>
                  <a:pt x="3658" y="127"/>
                </a:cubicBezTo>
                <a:cubicBezTo>
                  <a:pt x="3658" y="125"/>
                  <a:pt x="3658" y="125"/>
                  <a:pt x="3658" y="125"/>
                </a:cubicBezTo>
                <a:cubicBezTo>
                  <a:pt x="3675" y="120"/>
                  <a:pt x="3691" y="112"/>
                  <a:pt x="3707" y="105"/>
                </a:cubicBezTo>
                <a:cubicBezTo>
                  <a:pt x="3720" y="100"/>
                  <a:pt x="3732" y="94"/>
                  <a:pt x="3745" y="89"/>
                </a:cubicBezTo>
                <a:cubicBezTo>
                  <a:pt x="3756" y="85"/>
                  <a:pt x="3766" y="78"/>
                  <a:pt x="3778" y="75"/>
                </a:cubicBezTo>
                <a:cubicBezTo>
                  <a:pt x="3778" y="73"/>
                  <a:pt x="3778" y="73"/>
                  <a:pt x="3778" y="73"/>
                </a:cubicBezTo>
                <a:cubicBezTo>
                  <a:pt x="3794" y="69"/>
                  <a:pt x="3807" y="59"/>
                  <a:pt x="3822" y="55"/>
                </a:cubicBezTo>
                <a:cubicBezTo>
                  <a:pt x="3822" y="53"/>
                  <a:pt x="3822" y="53"/>
                  <a:pt x="3822" y="53"/>
                </a:cubicBezTo>
                <a:cubicBezTo>
                  <a:pt x="3828" y="51"/>
                  <a:pt x="3834" y="49"/>
                  <a:pt x="3839" y="47"/>
                </a:cubicBezTo>
                <a:cubicBezTo>
                  <a:pt x="3840" y="41"/>
                  <a:pt x="3840" y="41"/>
                  <a:pt x="3840" y="41"/>
                </a:cubicBezTo>
                <a:cubicBezTo>
                  <a:pt x="3840" y="838"/>
                  <a:pt x="3840" y="838"/>
                  <a:pt x="3840" y="838"/>
                </a:cubicBezTo>
                <a:cubicBezTo>
                  <a:pt x="0" y="838"/>
                  <a:pt x="0" y="838"/>
                  <a:pt x="0" y="838"/>
                </a:cubicBezTo>
                <a:cubicBezTo>
                  <a:pt x="0" y="0"/>
                  <a:pt x="0" y="0"/>
                  <a:pt x="0" y="0"/>
                </a:cubicBezTo>
                <a:close/>
              </a:path>
            </a:pathLst>
          </a:custGeom>
          <a:solidFill>
            <a:srgbClr val="42556C"/>
          </a:solidFill>
          <a:ln>
            <a:noFill/>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Tree>
    <p:extLst>
      <p:ext uri="{BB962C8B-B14F-4D97-AF65-F5344CB8AC3E}">
        <p14:creationId xmlns:p14="http://schemas.microsoft.com/office/powerpoint/2010/main" val="2406222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23">
            <a:extLst>
              <a:ext uri="{FF2B5EF4-FFF2-40B4-BE49-F238E27FC236}">
                <a16:creationId xmlns:a16="http://schemas.microsoft.com/office/drawing/2014/main" id="{727EBFC5-949B-4EA8-85DA-E5ED8BB16FA0}"/>
              </a:ext>
            </a:extLst>
          </p:cNvPr>
          <p:cNvSpPr txBox="1"/>
          <p:nvPr/>
        </p:nvSpPr>
        <p:spPr>
          <a:xfrm>
            <a:off x="623888" y="454345"/>
            <a:ext cx="10653705"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3.</a:t>
            </a:r>
            <a:r>
              <a:rPr lang="zh-CN" altLang="en-US" sz="4000" b="1" dirty="0">
                <a:solidFill>
                  <a:srgbClr val="42556C"/>
                </a:solidFill>
                <a:cs typeface="+mn-ea"/>
                <a:sym typeface="+mn-lt"/>
              </a:rPr>
              <a:t>研究设计</a:t>
            </a:r>
            <a:r>
              <a:rPr lang="en-US" altLang="zh-CN" sz="4000" b="1" dirty="0">
                <a:solidFill>
                  <a:srgbClr val="42556C"/>
                </a:solidFill>
                <a:cs typeface="+mn-ea"/>
                <a:sym typeface="+mn-lt"/>
              </a:rPr>
              <a:t>——</a:t>
            </a:r>
            <a:r>
              <a:rPr lang="zh-CN" altLang="en-US" sz="4000" b="1" dirty="0">
                <a:solidFill>
                  <a:srgbClr val="42556C"/>
                </a:solidFill>
                <a:cs typeface="+mn-ea"/>
                <a:sym typeface="+mn-lt"/>
              </a:rPr>
              <a:t>样本选取和数据来源</a:t>
            </a:r>
          </a:p>
        </p:txBody>
      </p:sp>
      <p:grpSp>
        <p:nvGrpSpPr>
          <p:cNvPr id="43" name="Group 55">
            <a:extLst>
              <a:ext uri="{FF2B5EF4-FFF2-40B4-BE49-F238E27FC236}">
                <a16:creationId xmlns:a16="http://schemas.microsoft.com/office/drawing/2014/main" id="{68198E36-778D-4A5A-89DE-87B511C5CCFF}"/>
              </a:ext>
            </a:extLst>
          </p:cNvPr>
          <p:cNvGrpSpPr/>
          <p:nvPr/>
        </p:nvGrpSpPr>
        <p:grpSpPr>
          <a:xfrm>
            <a:off x="675898" y="1130300"/>
            <a:ext cx="362272" cy="73025"/>
            <a:chOff x="7340600" y="4686300"/>
            <a:chExt cx="504030" cy="101600"/>
          </a:xfrm>
          <a:solidFill>
            <a:srgbClr val="42556C"/>
          </a:solidFill>
        </p:grpSpPr>
        <p:sp>
          <p:nvSpPr>
            <p:cNvPr id="44" name="Oval 52">
              <a:extLst>
                <a:ext uri="{FF2B5EF4-FFF2-40B4-BE49-F238E27FC236}">
                  <a16:creationId xmlns:a16="http://schemas.microsoft.com/office/drawing/2014/main" id="{1CE2301D-7188-4DA3-9AF8-B605D3A83C40}"/>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45" name="Oval 53">
              <a:extLst>
                <a:ext uri="{FF2B5EF4-FFF2-40B4-BE49-F238E27FC236}">
                  <a16:creationId xmlns:a16="http://schemas.microsoft.com/office/drawing/2014/main" id="{C3ED2784-3459-4EF7-ADBC-1FB7ADD0FCF2}"/>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46" name="Oval 54">
              <a:extLst>
                <a:ext uri="{FF2B5EF4-FFF2-40B4-BE49-F238E27FC236}">
                  <a16:creationId xmlns:a16="http://schemas.microsoft.com/office/drawing/2014/main" id="{A558168C-987A-4F47-871A-1FCF3B4FB11C}"/>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grpSp>
        <p:nvGrpSpPr>
          <p:cNvPr id="47" name="组合 46">
            <a:extLst>
              <a:ext uri="{FF2B5EF4-FFF2-40B4-BE49-F238E27FC236}">
                <a16:creationId xmlns:a16="http://schemas.microsoft.com/office/drawing/2014/main" id="{BE15200E-D9AF-4657-B5D7-BF3CF77DB4C2}"/>
              </a:ext>
            </a:extLst>
          </p:cNvPr>
          <p:cNvGrpSpPr/>
          <p:nvPr/>
        </p:nvGrpSpPr>
        <p:grpSpPr>
          <a:xfrm>
            <a:off x="1135872" y="1817926"/>
            <a:ext cx="9920256" cy="4174647"/>
            <a:chOff x="861492" y="1203598"/>
            <a:chExt cx="7423011" cy="3123755"/>
          </a:xfrm>
        </p:grpSpPr>
        <p:sp>
          <p:nvSpPr>
            <p:cNvPr id="48" name="圆角矩形 26">
              <a:extLst>
                <a:ext uri="{FF2B5EF4-FFF2-40B4-BE49-F238E27FC236}">
                  <a16:creationId xmlns:a16="http://schemas.microsoft.com/office/drawing/2014/main" id="{F1DAB341-8DA1-4B94-9D3E-CBDB9719F739}"/>
                </a:ext>
              </a:extLst>
            </p:cNvPr>
            <p:cNvSpPr/>
            <p:nvPr/>
          </p:nvSpPr>
          <p:spPr>
            <a:xfrm>
              <a:off x="926188" y="1256578"/>
              <a:ext cx="7345680" cy="1395596"/>
            </a:xfrm>
            <a:prstGeom prst="roundRect">
              <a:avLst>
                <a:gd name="adj" fmla="val 0"/>
              </a:avLst>
            </a:prstGeom>
            <a:noFill/>
            <a:ln w="12700">
              <a:solidFill>
                <a:srgbClr val="425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9" name="矩形 93">
              <a:extLst>
                <a:ext uri="{FF2B5EF4-FFF2-40B4-BE49-F238E27FC236}">
                  <a16:creationId xmlns:a16="http://schemas.microsoft.com/office/drawing/2014/main" id="{8B4EC53D-F263-41CE-9668-0EE6C61296A6}"/>
                </a:ext>
              </a:extLst>
            </p:cNvPr>
            <p:cNvSpPr/>
            <p:nvPr/>
          </p:nvSpPr>
          <p:spPr>
            <a:xfrm>
              <a:off x="861492" y="1203598"/>
              <a:ext cx="288032" cy="288032"/>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50" name="矩形 93">
              <a:extLst>
                <a:ext uri="{FF2B5EF4-FFF2-40B4-BE49-F238E27FC236}">
                  <a16:creationId xmlns:a16="http://schemas.microsoft.com/office/drawing/2014/main" id="{25A558C9-59A7-49C7-9B03-ECAF377F32E6}"/>
                </a:ext>
              </a:extLst>
            </p:cNvPr>
            <p:cNvSpPr/>
            <p:nvPr/>
          </p:nvSpPr>
          <p:spPr>
            <a:xfrm rot="10800000">
              <a:off x="7996471" y="2400102"/>
              <a:ext cx="288032" cy="288032"/>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1" name="Freeform 5">
              <a:extLst>
                <a:ext uri="{FF2B5EF4-FFF2-40B4-BE49-F238E27FC236}">
                  <a16:creationId xmlns:a16="http://schemas.microsoft.com/office/drawing/2014/main" id="{D4BF2731-6E9A-4178-9AC8-589D9A0ABE3C}"/>
                </a:ext>
              </a:extLst>
            </p:cNvPr>
            <p:cNvSpPr>
              <a:spLocks/>
            </p:cNvSpPr>
            <p:nvPr/>
          </p:nvSpPr>
          <p:spPr bwMode="auto">
            <a:xfrm>
              <a:off x="3004976" y="3003798"/>
              <a:ext cx="1467988" cy="1323555"/>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42556C"/>
            </a:solidFill>
            <a:ln w="952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solidFill>
                  <a:schemeClr val="bg1"/>
                </a:solidFill>
                <a:cs typeface="+mn-ea"/>
                <a:sym typeface="+mn-lt"/>
              </a:endParaRPr>
            </a:p>
          </p:txBody>
        </p:sp>
        <p:sp>
          <p:nvSpPr>
            <p:cNvPr id="52" name="TextBox 42">
              <a:extLst>
                <a:ext uri="{FF2B5EF4-FFF2-40B4-BE49-F238E27FC236}">
                  <a16:creationId xmlns:a16="http://schemas.microsoft.com/office/drawing/2014/main" id="{58D5C4D4-CCEC-4BB7-B9D6-D4D39C6B8C29}"/>
                </a:ext>
              </a:extLst>
            </p:cNvPr>
            <p:cNvSpPr txBox="1"/>
            <p:nvPr/>
          </p:nvSpPr>
          <p:spPr>
            <a:xfrm>
              <a:off x="3254452" y="3282269"/>
              <a:ext cx="969036" cy="829078"/>
            </a:xfrm>
            <a:prstGeom prst="rect">
              <a:avLst/>
            </a:prstGeom>
            <a:noFill/>
          </p:spPr>
          <p:txBody>
            <a:bodyPr wrap="square" lIns="0" tIns="0" rIns="0" bIns="0" rtlCol="0">
              <a:spAutoFit/>
            </a:bodyPr>
            <a:lstStyle>
              <a:defPPr>
                <a:defRPr lang="zh-CN"/>
              </a:defPPr>
              <a:lvl1pPr>
                <a:defRPr sz="2200">
                  <a:solidFill>
                    <a:schemeClr val="bg1"/>
                  </a:solidFill>
                  <a:latin typeface="微软雅黑" pitchFamily="34" charset="-122"/>
                  <a:ea typeface="微软雅黑" pitchFamily="34" charset="-122"/>
                </a:defRPr>
              </a:lvl1pPr>
            </a:lstStyle>
            <a:p>
              <a:pPr algn="ctr"/>
              <a:r>
                <a:rPr lang="zh-CN" altLang="en-US" sz="1800" dirty="0">
                  <a:latin typeface="+mn-lt"/>
                  <a:ea typeface="+mn-ea"/>
                  <a:cs typeface="+mn-ea"/>
                  <a:sym typeface="+mn-lt"/>
                </a:rPr>
                <a:t>剔除资不抵债、上市年限小于</a:t>
              </a:r>
              <a:r>
                <a:rPr lang="en-US" altLang="zh-CN" sz="1800" dirty="0">
                  <a:latin typeface="+mn-lt"/>
                  <a:ea typeface="+mn-ea"/>
                  <a:cs typeface="+mn-ea"/>
                  <a:sym typeface="+mn-lt"/>
                </a:rPr>
                <a:t>1</a:t>
              </a:r>
              <a:r>
                <a:rPr lang="zh-CN" altLang="en-US" sz="1800" dirty="0">
                  <a:latin typeface="+mn-lt"/>
                  <a:ea typeface="+mn-ea"/>
                  <a:cs typeface="+mn-ea"/>
                  <a:sym typeface="+mn-lt"/>
                </a:rPr>
                <a:t>年的样本</a:t>
              </a:r>
            </a:p>
          </p:txBody>
        </p:sp>
        <p:sp>
          <p:nvSpPr>
            <p:cNvPr id="53" name="Freeform 5">
              <a:extLst>
                <a:ext uri="{FF2B5EF4-FFF2-40B4-BE49-F238E27FC236}">
                  <a16:creationId xmlns:a16="http://schemas.microsoft.com/office/drawing/2014/main" id="{A6B2A54C-CD4B-4936-BEA7-CEA384554FE9}"/>
                </a:ext>
              </a:extLst>
            </p:cNvPr>
            <p:cNvSpPr>
              <a:spLocks/>
            </p:cNvSpPr>
            <p:nvPr/>
          </p:nvSpPr>
          <p:spPr bwMode="auto">
            <a:xfrm>
              <a:off x="1410924" y="3003798"/>
              <a:ext cx="1467988" cy="1323555"/>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42556C"/>
            </a:solidFill>
            <a:ln w="952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solidFill>
                  <a:schemeClr val="bg1"/>
                </a:solidFill>
                <a:cs typeface="+mn-ea"/>
                <a:sym typeface="+mn-lt"/>
              </a:endParaRPr>
            </a:p>
          </p:txBody>
        </p:sp>
        <p:sp>
          <p:nvSpPr>
            <p:cNvPr id="54" name="Freeform 5">
              <a:extLst>
                <a:ext uri="{FF2B5EF4-FFF2-40B4-BE49-F238E27FC236}">
                  <a16:creationId xmlns:a16="http://schemas.microsoft.com/office/drawing/2014/main" id="{5180F138-EDCB-45BB-A819-EAB37AEA7EE1}"/>
                </a:ext>
              </a:extLst>
            </p:cNvPr>
            <p:cNvSpPr>
              <a:spLocks/>
            </p:cNvSpPr>
            <p:nvPr/>
          </p:nvSpPr>
          <p:spPr bwMode="auto">
            <a:xfrm>
              <a:off x="4599028" y="3003798"/>
              <a:ext cx="1467988" cy="1323555"/>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42556C"/>
            </a:solidFill>
            <a:ln w="952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solidFill>
                  <a:schemeClr val="bg1"/>
                </a:solidFill>
                <a:cs typeface="+mn-ea"/>
                <a:sym typeface="+mn-lt"/>
              </a:endParaRPr>
            </a:p>
          </p:txBody>
        </p:sp>
        <p:sp>
          <p:nvSpPr>
            <p:cNvPr id="55" name="Freeform 5">
              <a:extLst>
                <a:ext uri="{FF2B5EF4-FFF2-40B4-BE49-F238E27FC236}">
                  <a16:creationId xmlns:a16="http://schemas.microsoft.com/office/drawing/2014/main" id="{E745C497-2591-489A-9906-C518BE3EFBEF}"/>
                </a:ext>
              </a:extLst>
            </p:cNvPr>
            <p:cNvSpPr>
              <a:spLocks/>
            </p:cNvSpPr>
            <p:nvPr/>
          </p:nvSpPr>
          <p:spPr bwMode="auto">
            <a:xfrm>
              <a:off x="6193080" y="3003798"/>
              <a:ext cx="1467988" cy="1323555"/>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42556C"/>
            </a:solidFill>
            <a:ln w="9525" cap="flat">
              <a:noFill/>
              <a:prstDash val="solid"/>
              <a:miter lim="800000"/>
              <a:headEnd/>
              <a:tailEnd/>
            </a:ln>
          </p:spPr>
          <p:txBody>
            <a:bodyPr vert="horz" wrap="square" lIns="91440" tIns="45720" rIns="91440" bIns="45720" numCol="1" anchor="t" anchorCtr="0" compatLnSpc="1">
              <a:prstTxWarp prst="textNoShape">
                <a:avLst/>
              </a:prstTxWarp>
            </a:bodyPr>
            <a:lstStyle/>
            <a:p>
              <a:endParaRPr lang="zh-CN" altLang="en-US">
                <a:solidFill>
                  <a:schemeClr val="bg1"/>
                </a:solidFill>
                <a:cs typeface="+mn-ea"/>
                <a:sym typeface="+mn-lt"/>
              </a:endParaRPr>
            </a:p>
          </p:txBody>
        </p:sp>
        <p:sp>
          <p:nvSpPr>
            <p:cNvPr id="56" name="TextBox 46">
              <a:extLst>
                <a:ext uri="{FF2B5EF4-FFF2-40B4-BE49-F238E27FC236}">
                  <a16:creationId xmlns:a16="http://schemas.microsoft.com/office/drawing/2014/main" id="{8C69B00B-ADBA-4F98-817F-C9976A93F90B}"/>
                </a:ext>
              </a:extLst>
            </p:cNvPr>
            <p:cNvSpPr txBox="1"/>
            <p:nvPr/>
          </p:nvSpPr>
          <p:spPr>
            <a:xfrm>
              <a:off x="1659644" y="3264880"/>
              <a:ext cx="969036" cy="829078"/>
            </a:xfrm>
            <a:prstGeom prst="rect">
              <a:avLst/>
            </a:prstGeom>
            <a:noFill/>
          </p:spPr>
          <p:txBody>
            <a:bodyPr wrap="square" lIns="0" tIns="0" rIns="0" bIns="0" rtlCol="0">
              <a:spAutoFit/>
            </a:bodyPr>
            <a:lstStyle>
              <a:defPPr>
                <a:defRPr lang="zh-CN"/>
              </a:defPPr>
              <a:lvl1pPr>
                <a:defRPr sz="2200">
                  <a:solidFill>
                    <a:schemeClr val="bg1"/>
                  </a:solidFill>
                  <a:latin typeface="微软雅黑" pitchFamily="34" charset="-122"/>
                  <a:ea typeface="微软雅黑" pitchFamily="34" charset="-122"/>
                </a:defRPr>
              </a:lvl1pPr>
            </a:lstStyle>
            <a:p>
              <a:pPr algn="ctr"/>
              <a:r>
                <a:rPr lang="zh-CN" altLang="en-US" sz="1800" dirty="0">
                  <a:latin typeface="+mn-lt"/>
                  <a:ea typeface="+mn-ea"/>
                  <a:cs typeface="+mn-ea"/>
                  <a:sym typeface="+mn-lt"/>
                </a:rPr>
                <a:t>剔除金融保险类公司、财务数据缺失的样本</a:t>
              </a:r>
            </a:p>
          </p:txBody>
        </p:sp>
        <p:sp>
          <p:nvSpPr>
            <p:cNvPr id="57" name="TextBox 47">
              <a:extLst>
                <a:ext uri="{FF2B5EF4-FFF2-40B4-BE49-F238E27FC236}">
                  <a16:creationId xmlns:a16="http://schemas.microsoft.com/office/drawing/2014/main" id="{1866E426-7360-435B-A3F9-45F25765E9D8}"/>
                </a:ext>
              </a:extLst>
            </p:cNvPr>
            <p:cNvSpPr txBox="1"/>
            <p:nvPr/>
          </p:nvSpPr>
          <p:spPr>
            <a:xfrm>
              <a:off x="4864264" y="3264880"/>
              <a:ext cx="969036" cy="621809"/>
            </a:xfrm>
            <a:prstGeom prst="rect">
              <a:avLst/>
            </a:prstGeom>
            <a:noFill/>
          </p:spPr>
          <p:txBody>
            <a:bodyPr wrap="square" lIns="0" tIns="0" rIns="0" bIns="0" rtlCol="0">
              <a:spAutoFit/>
            </a:bodyPr>
            <a:lstStyle>
              <a:defPPr>
                <a:defRPr lang="zh-CN"/>
              </a:defPPr>
              <a:lvl1pPr>
                <a:defRPr sz="2200">
                  <a:solidFill>
                    <a:schemeClr val="bg1"/>
                  </a:solidFill>
                  <a:latin typeface="微软雅黑" pitchFamily="34" charset="-122"/>
                  <a:ea typeface="微软雅黑" pitchFamily="34" charset="-122"/>
                </a:defRPr>
              </a:lvl1pPr>
            </a:lstStyle>
            <a:p>
              <a:pPr algn="ctr"/>
              <a:r>
                <a:rPr lang="zh-CN" altLang="en-US" sz="1800" dirty="0">
                  <a:latin typeface="+mn-lt"/>
                  <a:ea typeface="+mn-ea"/>
                  <a:cs typeface="+mn-ea"/>
                  <a:sym typeface="+mn-lt"/>
                </a:rPr>
                <a:t>剔除高管团队规模小于</a:t>
              </a:r>
              <a:r>
                <a:rPr lang="en-US" altLang="zh-CN" sz="1800" dirty="0">
                  <a:latin typeface="+mn-lt"/>
                  <a:ea typeface="+mn-ea"/>
                  <a:cs typeface="+mn-ea"/>
                  <a:sym typeface="+mn-lt"/>
                </a:rPr>
                <a:t>5</a:t>
              </a:r>
              <a:r>
                <a:rPr lang="zh-CN" altLang="en-US" sz="1800" dirty="0">
                  <a:latin typeface="+mn-lt"/>
                  <a:ea typeface="+mn-ea"/>
                  <a:cs typeface="+mn-ea"/>
                  <a:sym typeface="+mn-lt"/>
                </a:rPr>
                <a:t>的样本</a:t>
              </a:r>
            </a:p>
          </p:txBody>
        </p:sp>
        <p:sp>
          <p:nvSpPr>
            <p:cNvPr id="58" name="TextBox 48">
              <a:extLst>
                <a:ext uri="{FF2B5EF4-FFF2-40B4-BE49-F238E27FC236}">
                  <a16:creationId xmlns:a16="http://schemas.microsoft.com/office/drawing/2014/main" id="{725D361F-BCDA-41BE-B657-4A6548A54024}"/>
                </a:ext>
              </a:extLst>
            </p:cNvPr>
            <p:cNvSpPr txBox="1"/>
            <p:nvPr/>
          </p:nvSpPr>
          <p:spPr>
            <a:xfrm>
              <a:off x="6517315" y="3264880"/>
              <a:ext cx="969036" cy="829078"/>
            </a:xfrm>
            <a:prstGeom prst="rect">
              <a:avLst/>
            </a:prstGeom>
            <a:noFill/>
          </p:spPr>
          <p:txBody>
            <a:bodyPr wrap="square" lIns="0" tIns="0" rIns="0" bIns="0" rtlCol="0">
              <a:spAutoFit/>
            </a:bodyPr>
            <a:lstStyle>
              <a:defPPr>
                <a:defRPr lang="zh-CN"/>
              </a:defPPr>
              <a:lvl1pPr>
                <a:defRPr sz="2200">
                  <a:solidFill>
                    <a:schemeClr val="bg1"/>
                  </a:solidFill>
                  <a:latin typeface="微软雅黑" pitchFamily="34" charset="-122"/>
                  <a:ea typeface="微软雅黑" pitchFamily="34" charset="-122"/>
                </a:defRPr>
              </a:lvl1pPr>
            </a:lstStyle>
            <a:p>
              <a:pPr algn="ctr"/>
              <a:r>
                <a:rPr lang="zh-CN" altLang="en-US" sz="1800" dirty="0">
                  <a:latin typeface="+mn-lt"/>
                  <a:ea typeface="+mn-ea"/>
                  <a:cs typeface="+mn-ea"/>
                  <a:sym typeface="+mn-lt"/>
                </a:rPr>
                <a:t>缩尾处理后，得到</a:t>
              </a:r>
              <a:r>
                <a:rPr lang="en-US" altLang="zh-CN" sz="1800" dirty="0">
                  <a:latin typeface="+mn-lt"/>
                  <a:ea typeface="+mn-ea"/>
                  <a:cs typeface="+mn-ea"/>
                  <a:sym typeface="+mn-lt"/>
                </a:rPr>
                <a:t>15492</a:t>
              </a:r>
              <a:r>
                <a:rPr lang="zh-CN" altLang="en-US" sz="1800" dirty="0">
                  <a:latin typeface="+mn-lt"/>
                  <a:ea typeface="+mn-ea"/>
                  <a:cs typeface="+mn-ea"/>
                  <a:sym typeface="+mn-lt"/>
                </a:rPr>
                <a:t>个公司</a:t>
              </a:r>
              <a:r>
                <a:rPr lang="en-US" altLang="zh-CN" sz="1800" dirty="0">
                  <a:latin typeface="+mn-lt"/>
                  <a:ea typeface="+mn-ea"/>
                  <a:cs typeface="+mn-ea"/>
                  <a:sym typeface="+mn-lt"/>
                </a:rPr>
                <a:t>-</a:t>
              </a:r>
              <a:r>
                <a:rPr lang="zh-CN" altLang="en-US" sz="1800" dirty="0">
                  <a:latin typeface="+mn-lt"/>
                  <a:ea typeface="+mn-ea"/>
                  <a:cs typeface="+mn-ea"/>
                  <a:sym typeface="+mn-lt"/>
                </a:rPr>
                <a:t>年度观测值</a:t>
              </a:r>
            </a:p>
          </p:txBody>
        </p:sp>
      </p:grpSp>
      <p:sp>
        <p:nvSpPr>
          <p:cNvPr id="60" name="矩形 59">
            <a:extLst>
              <a:ext uri="{FF2B5EF4-FFF2-40B4-BE49-F238E27FC236}">
                <a16:creationId xmlns:a16="http://schemas.microsoft.com/office/drawing/2014/main" id="{17D7A840-B6F5-4802-A542-632BE300A9A9}"/>
              </a:ext>
            </a:extLst>
          </p:cNvPr>
          <p:cNvSpPr/>
          <p:nvPr/>
        </p:nvSpPr>
        <p:spPr>
          <a:xfrm>
            <a:off x="1338997" y="2010392"/>
            <a:ext cx="9332199" cy="1526187"/>
          </a:xfrm>
          <a:prstGeom prst="rect">
            <a:avLst/>
          </a:prstGeom>
        </p:spPr>
        <p:txBody>
          <a:bodyPr wrap="square">
            <a:spAutoFit/>
          </a:bodyPr>
          <a:lstStyle/>
          <a:p>
            <a:pPr>
              <a:lnSpc>
                <a:spcPct val="150000"/>
              </a:lnSpc>
            </a:pPr>
            <a:r>
              <a:rPr lang="zh-CN" altLang="en-US" sz="1600" dirty="0">
                <a:solidFill>
                  <a:schemeClr val="tx1">
                    <a:lumMod val="75000"/>
                    <a:lumOff val="25000"/>
                  </a:schemeClr>
                </a:solidFill>
                <a:cs typeface="+mn-ea"/>
                <a:sym typeface="+mn-lt"/>
              </a:rPr>
              <a:t>公司专利情况主要来源于</a:t>
            </a:r>
            <a:r>
              <a:rPr lang="zh-CN" altLang="en-US" sz="1600" dirty="0">
                <a:solidFill>
                  <a:srgbClr val="FF0000"/>
                </a:solidFill>
                <a:cs typeface="+mn-ea"/>
                <a:sym typeface="+mn-lt"/>
              </a:rPr>
              <a:t>国泰安数据库</a:t>
            </a:r>
            <a:r>
              <a:rPr lang="zh-CN" altLang="en-US" sz="1600" dirty="0">
                <a:solidFill>
                  <a:schemeClr val="tx1">
                    <a:lumMod val="75000"/>
                    <a:lumOff val="25000"/>
                  </a:schemeClr>
                </a:solidFill>
                <a:cs typeface="+mn-ea"/>
                <a:sym typeface="+mn-lt"/>
              </a:rPr>
              <a:t>中的上市公司及子公司专利子数据库，时间选取为</a:t>
            </a:r>
            <a:r>
              <a:rPr lang="en-US" altLang="zh-CN" sz="1600" dirty="0">
                <a:solidFill>
                  <a:srgbClr val="FF0000"/>
                </a:solidFill>
                <a:cs typeface="+mn-ea"/>
                <a:sym typeface="+mn-lt"/>
              </a:rPr>
              <a:t>2007</a:t>
            </a:r>
            <a:r>
              <a:rPr lang="zh-CN" altLang="en-US" sz="1600" dirty="0">
                <a:solidFill>
                  <a:srgbClr val="FF0000"/>
                </a:solidFill>
                <a:cs typeface="+mn-ea"/>
                <a:sym typeface="+mn-lt"/>
              </a:rPr>
              <a:t>年</a:t>
            </a:r>
            <a:r>
              <a:rPr lang="en-US" altLang="zh-CN" sz="1600" dirty="0">
                <a:solidFill>
                  <a:srgbClr val="FF0000"/>
                </a:solidFill>
                <a:cs typeface="+mn-ea"/>
                <a:sym typeface="+mn-lt"/>
              </a:rPr>
              <a:t>-2017</a:t>
            </a:r>
            <a:r>
              <a:rPr lang="zh-CN" altLang="en-US" sz="1600" dirty="0">
                <a:solidFill>
                  <a:srgbClr val="FF0000"/>
                </a:solidFill>
                <a:cs typeface="+mn-ea"/>
                <a:sym typeface="+mn-lt"/>
              </a:rPr>
              <a:t>年。</a:t>
            </a:r>
            <a:r>
              <a:rPr lang="zh-CN" altLang="en-US" sz="1600" dirty="0">
                <a:solidFill>
                  <a:schemeClr val="tx1">
                    <a:lumMod val="75000"/>
                    <a:lumOff val="25000"/>
                  </a:schemeClr>
                </a:solidFill>
                <a:cs typeface="+mn-ea"/>
                <a:sym typeface="+mn-lt"/>
              </a:rPr>
              <a:t>本文将研发背景高管的相关数据比对同花顺数据库数据进行校验</a:t>
            </a:r>
            <a:r>
              <a:rPr lang="en-US" altLang="zh-CN" sz="1600" dirty="0">
                <a:solidFill>
                  <a:schemeClr val="tx1">
                    <a:lumMod val="75000"/>
                    <a:lumOff val="25000"/>
                  </a:schemeClr>
                </a:solidFill>
                <a:cs typeface="+mn-ea"/>
                <a:sym typeface="+mn-lt"/>
              </a:rPr>
              <a:t>,</a:t>
            </a:r>
            <a:r>
              <a:rPr lang="zh-CN" altLang="en-US" sz="1600" dirty="0">
                <a:solidFill>
                  <a:schemeClr val="tx1">
                    <a:lumMod val="75000"/>
                    <a:lumOff val="25000"/>
                  </a:schemeClr>
                </a:solidFill>
                <a:cs typeface="+mn-ea"/>
                <a:sym typeface="+mn-lt"/>
              </a:rPr>
              <a:t>公司创新投入与创新产出的相关数据则比对</a:t>
            </a:r>
            <a:r>
              <a:rPr lang="en-US" altLang="zh-CN" sz="1600" dirty="0">
                <a:solidFill>
                  <a:schemeClr val="tx1">
                    <a:lumMod val="75000"/>
                    <a:lumOff val="25000"/>
                  </a:schemeClr>
                </a:solidFill>
                <a:cs typeface="+mn-ea"/>
                <a:sym typeface="+mn-lt"/>
              </a:rPr>
              <a:t>Wind</a:t>
            </a:r>
            <a:r>
              <a:rPr lang="zh-CN" altLang="en-US" sz="1600" dirty="0">
                <a:solidFill>
                  <a:schemeClr val="tx1">
                    <a:lumMod val="75000"/>
                    <a:lumOff val="25000"/>
                  </a:schemeClr>
                </a:solidFill>
                <a:cs typeface="+mn-ea"/>
                <a:sym typeface="+mn-lt"/>
              </a:rPr>
              <a:t>数据库数据进行查漏补缺</a:t>
            </a:r>
            <a:r>
              <a:rPr lang="en-US" altLang="zh-CN" sz="1600" dirty="0">
                <a:solidFill>
                  <a:schemeClr val="tx1">
                    <a:lumMod val="75000"/>
                    <a:lumOff val="25000"/>
                  </a:schemeClr>
                </a:solidFill>
                <a:cs typeface="+mn-ea"/>
                <a:sym typeface="+mn-lt"/>
              </a:rPr>
              <a:t>,</a:t>
            </a:r>
            <a:r>
              <a:rPr lang="zh-CN" altLang="en-US" sz="1600" dirty="0">
                <a:solidFill>
                  <a:schemeClr val="tx1">
                    <a:lumMod val="75000"/>
                    <a:lumOff val="25000"/>
                  </a:schemeClr>
                </a:solidFill>
                <a:cs typeface="+mn-ea"/>
                <a:sym typeface="+mn-lt"/>
              </a:rPr>
              <a:t>不同数据库数据在校验过程中存在少数不一致的情况下，则通过查阅公司年报进行核对。</a:t>
            </a:r>
          </a:p>
        </p:txBody>
      </p:sp>
    </p:spTree>
    <p:extLst>
      <p:ext uri="{BB962C8B-B14F-4D97-AF65-F5344CB8AC3E}">
        <p14:creationId xmlns:p14="http://schemas.microsoft.com/office/powerpoint/2010/main" val="302542630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60"/>
                                        </p:tgtEl>
                                        <p:attrNameLst>
                                          <p:attrName>style.visibility</p:attrName>
                                        </p:attrNameLst>
                                      </p:cBhvr>
                                      <p:to>
                                        <p:strVal val="visible"/>
                                      </p:to>
                                    </p:set>
                                    <p:animEffect transition="in" filter="fade">
                                      <p:cBhvr>
                                        <p:cTn id="7" dur="1000"/>
                                        <p:tgtEl>
                                          <p:spTgt spid="60"/>
                                        </p:tgtEl>
                                      </p:cBhvr>
                                    </p:animEffect>
                                    <p:anim calcmode="lin" valueType="num">
                                      <p:cBhvr>
                                        <p:cTn id="8" dur="1000" fill="hold"/>
                                        <p:tgtEl>
                                          <p:spTgt spid="60"/>
                                        </p:tgtEl>
                                        <p:attrNameLst>
                                          <p:attrName>ppt_x</p:attrName>
                                        </p:attrNameLst>
                                      </p:cBhvr>
                                      <p:tavLst>
                                        <p:tav tm="0">
                                          <p:val>
                                            <p:strVal val="#ppt_x"/>
                                          </p:val>
                                        </p:tav>
                                        <p:tav tm="100000">
                                          <p:val>
                                            <p:strVal val="#ppt_x"/>
                                          </p:val>
                                        </p:tav>
                                      </p:tavLst>
                                    </p:anim>
                                    <p:anim calcmode="lin" valueType="num">
                                      <p:cBhvr>
                                        <p:cTn id="9" dur="1000" fill="hold"/>
                                        <p:tgtEl>
                                          <p:spTgt spid="60"/>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7"/>
                                        </p:tgtEl>
                                        <p:attrNameLst>
                                          <p:attrName>style.visibility</p:attrName>
                                        </p:attrNameLst>
                                      </p:cBhvr>
                                      <p:to>
                                        <p:strVal val="visible"/>
                                      </p:to>
                                    </p:set>
                                    <p:animEffect transition="in" filter="fade">
                                      <p:cBhvr>
                                        <p:cTn id="12" dur="1000"/>
                                        <p:tgtEl>
                                          <p:spTgt spid="47"/>
                                        </p:tgtEl>
                                      </p:cBhvr>
                                    </p:animEffect>
                                    <p:anim calcmode="lin" valueType="num">
                                      <p:cBhvr>
                                        <p:cTn id="13" dur="1000" fill="hold"/>
                                        <p:tgtEl>
                                          <p:spTgt spid="47"/>
                                        </p:tgtEl>
                                        <p:attrNameLst>
                                          <p:attrName>ppt_x</p:attrName>
                                        </p:attrNameLst>
                                      </p:cBhvr>
                                      <p:tavLst>
                                        <p:tav tm="0">
                                          <p:val>
                                            <p:strVal val="#ppt_x"/>
                                          </p:val>
                                        </p:tav>
                                        <p:tav tm="100000">
                                          <p:val>
                                            <p:strVal val="#ppt_x"/>
                                          </p:val>
                                        </p:tav>
                                      </p:tavLst>
                                    </p:anim>
                                    <p:anim calcmode="lin" valueType="num">
                                      <p:cBhvr>
                                        <p:cTn id="14"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23">
            <a:extLst>
              <a:ext uri="{FF2B5EF4-FFF2-40B4-BE49-F238E27FC236}">
                <a16:creationId xmlns:a16="http://schemas.microsoft.com/office/drawing/2014/main" id="{727EBFC5-949B-4EA8-85DA-E5ED8BB16FA0}"/>
              </a:ext>
            </a:extLst>
          </p:cNvPr>
          <p:cNvSpPr txBox="1"/>
          <p:nvPr/>
        </p:nvSpPr>
        <p:spPr>
          <a:xfrm>
            <a:off x="623888" y="454345"/>
            <a:ext cx="10653705"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3.</a:t>
            </a:r>
            <a:r>
              <a:rPr lang="zh-CN" altLang="en-US" sz="4000" b="1" dirty="0">
                <a:solidFill>
                  <a:srgbClr val="42556C"/>
                </a:solidFill>
                <a:cs typeface="+mn-ea"/>
                <a:sym typeface="+mn-lt"/>
              </a:rPr>
              <a:t>研究设计</a:t>
            </a:r>
            <a:r>
              <a:rPr lang="en-US" altLang="zh-CN" sz="4000" b="1" dirty="0">
                <a:solidFill>
                  <a:srgbClr val="42556C"/>
                </a:solidFill>
                <a:cs typeface="+mn-ea"/>
                <a:sym typeface="+mn-lt"/>
              </a:rPr>
              <a:t>——</a:t>
            </a:r>
            <a:r>
              <a:rPr lang="zh-CN" altLang="en-US" sz="4000" b="1" dirty="0">
                <a:solidFill>
                  <a:srgbClr val="42556C"/>
                </a:solidFill>
                <a:cs typeface="+mn-ea"/>
                <a:sym typeface="+mn-lt"/>
              </a:rPr>
              <a:t>模型选取</a:t>
            </a:r>
          </a:p>
        </p:txBody>
      </p:sp>
      <p:grpSp>
        <p:nvGrpSpPr>
          <p:cNvPr id="43" name="Group 55">
            <a:extLst>
              <a:ext uri="{FF2B5EF4-FFF2-40B4-BE49-F238E27FC236}">
                <a16:creationId xmlns:a16="http://schemas.microsoft.com/office/drawing/2014/main" id="{68198E36-778D-4A5A-89DE-87B511C5CCFF}"/>
              </a:ext>
            </a:extLst>
          </p:cNvPr>
          <p:cNvGrpSpPr/>
          <p:nvPr/>
        </p:nvGrpSpPr>
        <p:grpSpPr>
          <a:xfrm>
            <a:off x="675898" y="1130300"/>
            <a:ext cx="362272" cy="73025"/>
            <a:chOff x="7340600" y="4686300"/>
            <a:chExt cx="504030" cy="101600"/>
          </a:xfrm>
          <a:solidFill>
            <a:srgbClr val="42556C"/>
          </a:solidFill>
        </p:grpSpPr>
        <p:sp>
          <p:nvSpPr>
            <p:cNvPr id="44" name="Oval 52">
              <a:extLst>
                <a:ext uri="{FF2B5EF4-FFF2-40B4-BE49-F238E27FC236}">
                  <a16:creationId xmlns:a16="http://schemas.microsoft.com/office/drawing/2014/main" id="{1CE2301D-7188-4DA3-9AF8-B605D3A83C40}"/>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45" name="Oval 53">
              <a:extLst>
                <a:ext uri="{FF2B5EF4-FFF2-40B4-BE49-F238E27FC236}">
                  <a16:creationId xmlns:a16="http://schemas.microsoft.com/office/drawing/2014/main" id="{C3ED2784-3459-4EF7-ADBC-1FB7ADD0FCF2}"/>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46" name="Oval 54">
              <a:extLst>
                <a:ext uri="{FF2B5EF4-FFF2-40B4-BE49-F238E27FC236}">
                  <a16:creationId xmlns:a16="http://schemas.microsoft.com/office/drawing/2014/main" id="{A558168C-987A-4F47-871A-1FCF3B4FB11C}"/>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grpSp>
        <p:nvGrpSpPr>
          <p:cNvPr id="47" name="组合 46">
            <a:extLst>
              <a:ext uri="{FF2B5EF4-FFF2-40B4-BE49-F238E27FC236}">
                <a16:creationId xmlns:a16="http://schemas.microsoft.com/office/drawing/2014/main" id="{BE15200E-D9AF-4657-B5D7-BF3CF77DB4C2}"/>
              </a:ext>
            </a:extLst>
          </p:cNvPr>
          <p:cNvGrpSpPr/>
          <p:nvPr/>
        </p:nvGrpSpPr>
        <p:grpSpPr>
          <a:xfrm>
            <a:off x="1135872" y="1817926"/>
            <a:ext cx="9920256" cy="3885972"/>
            <a:chOff x="861492" y="1203598"/>
            <a:chExt cx="7423011" cy="2907749"/>
          </a:xfrm>
        </p:grpSpPr>
        <p:sp>
          <p:nvSpPr>
            <p:cNvPr id="48" name="圆角矩形 26">
              <a:extLst>
                <a:ext uri="{FF2B5EF4-FFF2-40B4-BE49-F238E27FC236}">
                  <a16:creationId xmlns:a16="http://schemas.microsoft.com/office/drawing/2014/main" id="{F1DAB341-8DA1-4B94-9D3E-CBDB9719F739}"/>
                </a:ext>
              </a:extLst>
            </p:cNvPr>
            <p:cNvSpPr/>
            <p:nvPr/>
          </p:nvSpPr>
          <p:spPr>
            <a:xfrm>
              <a:off x="926188" y="1256578"/>
              <a:ext cx="7345680" cy="1395596"/>
            </a:xfrm>
            <a:prstGeom prst="roundRect">
              <a:avLst>
                <a:gd name="adj" fmla="val 0"/>
              </a:avLst>
            </a:prstGeom>
            <a:noFill/>
            <a:ln w="12700">
              <a:solidFill>
                <a:srgbClr val="425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9" name="矩形 93">
              <a:extLst>
                <a:ext uri="{FF2B5EF4-FFF2-40B4-BE49-F238E27FC236}">
                  <a16:creationId xmlns:a16="http://schemas.microsoft.com/office/drawing/2014/main" id="{8B4EC53D-F263-41CE-9668-0EE6C61296A6}"/>
                </a:ext>
              </a:extLst>
            </p:cNvPr>
            <p:cNvSpPr/>
            <p:nvPr/>
          </p:nvSpPr>
          <p:spPr>
            <a:xfrm>
              <a:off x="861492" y="1203598"/>
              <a:ext cx="288032" cy="288032"/>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50" name="矩形 93">
              <a:extLst>
                <a:ext uri="{FF2B5EF4-FFF2-40B4-BE49-F238E27FC236}">
                  <a16:creationId xmlns:a16="http://schemas.microsoft.com/office/drawing/2014/main" id="{25A558C9-59A7-49C7-9B03-ECAF377F32E6}"/>
                </a:ext>
              </a:extLst>
            </p:cNvPr>
            <p:cNvSpPr/>
            <p:nvPr/>
          </p:nvSpPr>
          <p:spPr>
            <a:xfrm rot="10800000">
              <a:off x="7996471" y="2400102"/>
              <a:ext cx="288032" cy="288032"/>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2" name="TextBox 42">
              <a:extLst>
                <a:ext uri="{FF2B5EF4-FFF2-40B4-BE49-F238E27FC236}">
                  <a16:creationId xmlns:a16="http://schemas.microsoft.com/office/drawing/2014/main" id="{58D5C4D4-CCEC-4BB7-B9D6-D4D39C6B8C29}"/>
                </a:ext>
              </a:extLst>
            </p:cNvPr>
            <p:cNvSpPr txBox="1"/>
            <p:nvPr/>
          </p:nvSpPr>
          <p:spPr>
            <a:xfrm>
              <a:off x="3254452" y="3282269"/>
              <a:ext cx="969036" cy="829078"/>
            </a:xfrm>
            <a:prstGeom prst="rect">
              <a:avLst/>
            </a:prstGeom>
            <a:noFill/>
          </p:spPr>
          <p:txBody>
            <a:bodyPr wrap="square" lIns="0" tIns="0" rIns="0" bIns="0" rtlCol="0">
              <a:spAutoFit/>
            </a:bodyPr>
            <a:lstStyle>
              <a:defPPr>
                <a:defRPr lang="zh-CN"/>
              </a:defPPr>
              <a:lvl1pPr>
                <a:defRPr sz="2200">
                  <a:solidFill>
                    <a:schemeClr val="bg1"/>
                  </a:solidFill>
                  <a:latin typeface="微软雅黑" pitchFamily="34" charset="-122"/>
                  <a:ea typeface="微软雅黑" pitchFamily="34" charset="-122"/>
                </a:defRPr>
              </a:lvl1pPr>
            </a:lstStyle>
            <a:p>
              <a:pPr algn="ctr"/>
              <a:r>
                <a:rPr lang="zh-CN" altLang="en-US" sz="1800" dirty="0">
                  <a:latin typeface="+mn-lt"/>
                  <a:ea typeface="+mn-ea"/>
                  <a:cs typeface="+mn-ea"/>
                  <a:sym typeface="+mn-lt"/>
                </a:rPr>
                <a:t>剔除资不抵债、上市年限小于</a:t>
              </a:r>
              <a:r>
                <a:rPr lang="en-US" altLang="zh-CN" sz="1800" dirty="0">
                  <a:latin typeface="+mn-lt"/>
                  <a:ea typeface="+mn-ea"/>
                  <a:cs typeface="+mn-ea"/>
                  <a:sym typeface="+mn-lt"/>
                </a:rPr>
                <a:t>1</a:t>
              </a:r>
              <a:r>
                <a:rPr lang="zh-CN" altLang="en-US" sz="1800" dirty="0">
                  <a:latin typeface="+mn-lt"/>
                  <a:ea typeface="+mn-ea"/>
                  <a:cs typeface="+mn-ea"/>
                  <a:sym typeface="+mn-lt"/>
                </a:rPr>
                <a:t>年的样本</a:t>
              </a:r>
            </a:p>
          </p:txBody>
        </p:sp>
        <p:sp>
          <p:nvSpPr>
            <p:cNvPr id="56" name="TextBox 46">
              <a:extLst>
                <a:ext uri="{FF2B5EF4-FFF2-40B4-BE49-F238E27FC236}">
                  <a16:creationId xmlns:a16="http://schemas.microsoft.com/office/drawing/2014/main" id="{8C69B00B-ADBA-4F98-817F-C9976A93F90B}"/>
                </a:ext>
              </a:extLst>
            </p:cNvPr>
            <p:cNvSpPr txBox="1"/>
            <p:nvPr/>
          </p:nvSpPr>
          <p:spPr>
            <a:xfrm>
              <a:off x="1659644" y="3264880"/>
              <a:ext cx="969036" cy="829078"/>
            </a:xfrm>
            <a:prstGeom prst="rect">
              <a:avLst/>
            </a:prstGeom>
            <a:noFill/>
          </p:spPr>
          <p:txBody>
            <a:bodyPr wrap="square" lIns="0" tIns="0" rIns="0" bIns="0" rtlCol="0">
              <a:spAutoFit/>
            </a:bodyPr>
            <a:lstStyle>
              <a:defPPr>
                <a:defRPr lang="zh-CN"/>
              </a:defPPr>
              <a:lvl1pPr>
                <a:defRPr sz="2200">
                  <a:solidFill>
                    <a:schemeClr val="bg1"/>
                  </a:solidFill>
                  <a:latin typeface="微软雅黑" pitchFamily="34" charset="-122"/>
                  <a:ea typeface="微软雅黑" pitchFamily="34" charset="-122"/>
                </a:defRPr>
              </a:lvl1pPr>
            </a:lstStyle>
            <a:p>
              <a:pPr algn="ctr"/>
              <a:r>
                <a:rPr lang="zh-CN" altLang="en-US" sz="1800" dirty="0">
                  <a:latin typeface="+mn-lt"/>
                  <a:ea typeface="+mn-ea"/>
                  <a:cs typeface="+mn-ea"/>
                  <a:sym typeface="+mn-lt"/>
                </a:rPr>
                <a:t>剔除金融保险类公司、财务数据缺失的样本</a:t>
              </a:r>
            </a:p>
          </p:txBody>
        </p:sp>
        <p:sp>
          <p:nvSpPr>
            <p:cNvPr id="57" name="TextBox 47">
              <a:extLst>
                <a:ext uri="{FF2B5EF4-FFF2-40B4-BE49-F238E27FC236}">
                  <a16:creationId xmlns:a16="http://schemas.microsoft.com/office/drawing/2014/main" id="{1866E426-7360-435B-A3F9-45F25765E9D8}"/>
                </a:ext>
              </a:extLst>
            </p:cNvPr>
            <p:cNvSpPr txBox="1"/>
            <p:nvPr/>
          </p:nvSpPr>
          <p:spPr>
            <a:xfrm>
              <a:off x="4864264" y="3264880"/>
              <a:ext cx="969036" cy="621809"/>
            </a:xfrm>
            <a:prstGeom prst="rect">
              <a:avLst/>
            </a:prstGeom>
            <a:noFill/>
          </p:spPr>
          <p:txBody>
            <a:bodyPr wrap="square" lIns="0" tIns="0" rIns="0" bIns="0" rtlCol="0">
              <a:spAutoFit/>
            </a:bodyPr>
            <a:lstStyle>
              <a:defPPr>
                <a:defRPr lang="zh-CN"/>
              </a:defPPr>
              <a:lvl1pPr>
                <a:defRPr sz="2200">
                  <a:solidFill>
                    <a:schemeClr val="bg1"/>
                  </a:solidFill>
                  <a:latin typeface="微软雅黑" pitchFamily="34" charset="-122"/>
                  <a:ea typeface="微软雅黑" pitchFamily="34" charset="-122"/>
                </a:defRPr>
              </a:lvl1pPr>
            </a:lstStyle>
            <a:p>
              <a:pPr algn="ctr"/>
              <a:r>
                <a:rPr lang="zh-CN" altLang="en-US" sz="1800" dirty="0">
                  <a:latin typeface="+mn-lt"/>
                  <a:ea typeface="+mn-ea"/>
                  <a:cs typeface="+mn-ea"/>
                  <a:sym typeface="+mn-lt"/>
                </a:rPr>
                <a:t>剔除高管团队规模小于</a:t>
              </a:r>
              <a:r>
                <a:rPr lang="en-US" altLang="zh-CN" sz="1800" dirty="0">
                  <a:latin typeface="+mn-lt"/>
                  <a:ea typeface="+mn-ea"/>
                  <a:cs typeface="+mn-ea"/>
                  <a:sym typeface="+mn-lt"/>
                </a:rPr>
                <a:t>5</a:t>
              </a:r>
              <a:r>
                <a:rPr lang="zh-CN" altLang="en-US" sz="1800" dirty="0">
                  <a:latin typeface="+mn-lt"/>
                  <a:ea typeface="+mn-ea"/>
                  <a:cs typeface="+mn-ea"/>
                  <a:sym typeface="+mn-lt"/>
                </a:rPr>
                <a:t>的样本</a:t>
              </a:r>
            </a:p>
          </p:txBody>
        </p:sp>
        <p:sp>
          <p:nvSpPr>
            <p:cNvPr id="58" name="TextBox 48">
              <a:extLst>
                <a:ext uri="{FF2B5EF4-FFF2-40B4-BE49-F238E27FC236}">
                  <a16:creationId xmlns:a16="http://schemas.microsoft.com/office/drawing/2014/main" id="{725D361F-BCDA-41BE-B657-4A6548A54024}"/>
                </a:ext>
              </a:extLst>
            </p:cNvPr>
            <p:cNvSpPr txBox="1"/>
            <p:nvPr/>
          </p:nvSpPr>
          <p:spPr>
            <a:xfrm>
              <a:off x="6517315" y="3264880"/>
              <a:ext cx="969036" cy="829078"/>
            </a:xfrm>
            <a:prstGeom prst="rect">
              <a:avLst/>
            </a:prstGeom>
            <a:noFill/>
          </p:spPr>
          <p:txBody>
            <a:bodyPr wrap="square" lIns="0" tIns="0" rIns="0" bIns="0" rtlCol="0">
              <a:spAutoFit/>
            </a:bodyPr>
            <a:lstStyle>
              <a:defPPr>
                <a:defRPr lang="zh-CN"/>
              </a:defPPr>
              <a:lvl1pPr>
                <a:defRPr sz="2200">
                  <a:solidFill>
                    <a:schemeClr val="bg1"/>
                  </a:solidFill>
                  <a:latin typeface="微软雅黑" pitchFamily="34" charset="-122"/>
                  <a:ea typeface="微软雅黑" pitchFamily="34" charset="-122"/>
                </a:defRPr>
              </a:lvl1pPr>
            </a:lstStyle>
            <a:p>
              <a:pPr algn="ctr"/>
              <a:r>
                <a:rPr lang="zh-CN" altLang="en-US" sz="1800" dirty="0">
                  <a:latin typeface="+mn-lt"/>
                  <a:ea typeface="+mn-ea"/>
                  <a:cs typeface="+mn-ea"/>
                  <a:sym typeface="+mn-lt"/>
                </a:rPr>
                <a:t>缩尾处理后，得到</a:t>
              </a:r>
              <a:r>
                <a:rPr lang="en-US" altLang="zh-CN" sz="1800" dirty="0">
                  <a:latin typeface="+mn-lt"/>
                  <a:ea typeface="+mn-ea"/>
                  <a:cs typeface="+mn-ea"/>
                  <a:sym typeface="+mn-lt"/>
                </a:rPr>
                <a:t>15492</a:t>
              </a:r>
              <a:r>
                <a:rPr lang="zh-CN" altLang="en-US" sz="1800" dirty="0">
                  <a:latin typeface="+mn-lt"/>
                  <a:ea typeface="+mn-ea"/>
                  <a:cs typeface="+mn-ea"/>
                  <a:sym typeface="+mn-lt"/>
                </a:rPr>
                <a:t>个公司</a:t>
              </a:r>
              <a:r>
                <a:rPr lang="en-US" altLang="zh-CN" sz="1800" dirty="0">
                  <a:latin typeface="+mn-lt"/>
                  <a:ea typeface="+mn-ea"/>
                  <a:cs typeface="+mn-ea"/>
                  <a:sym typeface="+mn-lt"/>
                </a:rPr>
                <a:t>-</a:t>
              </a:r>
              <a:r>
                <a:rPr lang="zh-CN" altLang="en-US" sz="1800" dirty="0">
                  <a:latin typeface="+mn-lt"/>
                  <a:ea typeface="+mn-ea"/>
                  <a:cs typeface="+mn-ea"/>
                  <a:sym typeface="+mn-lt"/>
                </a:rPr>
                <a:t>年度观测值</a:t>
              </a:r>
            </a:p>
          </p:txBody>
        </p:sp>
      </p:grpSp>
      <p:pic>
        <p:nvPicPr>
          <p:cNvPr id="5" name="图片 4">
            <a:extLst>
              <a:ext uri="{FF2B5EF4-FFF2-40B4-BE49-F238E27FC236}">
                <a16:creationId xmlns:a16="http://schemas.microsoft.com/office/drawing/2014/main" id="{16EED683-AB78-4917-8304-7A39F0C7B8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8381" y="2321279"/>
            <a:ext cx="8295238" cy="1000000"/>
          </a:xfrm>
          <a:prstGeom prst="rect">
            <a:avLst/>
          </a:prstGeom>
        </p:spPr>
      </p:pic>
      <p:sp>
        <p:nvSpPr>
          <p:cNvPr id="6" name="文本框 5">
            <a:extLst>
              <a:ext uri="{FF2B5EF4-FFF2-40B4-BE49-F238E27FC236}">
                <a16:creationId xmlns:a16="http://schemas.microsoft.com/office/drawing/2014/main" id="{754D762D-4CE1-42B6-ABBE-0E087BAB10E7}"/>
              </a:ext>
            </a:extLst>
          </p:cNvPr>
          <p:cNvSpPr txBox="1"/>
          <p:nvPr/>
        </p:nvSpPr>
        <p:spPr>
          <a:xfrm>
            <a:off x="1222333" y="3881700"/>
            <a:ext cx="9738762" cy="2536400"/>
          </a:xfrm>
          <a:prstGeom prst="rect">
            <a:avLst/>
          </a:prstGeom>
          <a:noFill/>
        </p:spPr>
        <p:txBody>
          <a:bodyPr wrap="square" rtlCol="0">
            <a:spAutoFit/>
          </a:bodyPr>
          <a:lstStyle/>
          <a:p>
            <a:pPr>
              <a:lnSpc>
                <a:spcPct val="150000"/>
              </a:lnSpc>
            </a:pPr>
            <a:r>
              <a:rPr lang="en-US" altLang="zh-CN" b="1" dirty="0"/>
              <a:t>Innovation(</a:t>
            </a:r>
            <a:r>
              <a:rPr lang="zh-CN" altLang="en-US" b="1" dirty="0"/>
              <a:t>下标：</a:t>
            </a:r>
            <a:r>
              <a:rPr lang="en-US" altLang="zh-CN" b="1" dirty="0" err="1"/>
              <a:t>jt</a:t>
            </a:r>
            <a:r>
              <a:rPr lang="en-US" altLang="zh-CN" b="1" dirty="0"/>
              <a:t>):</a:t>
            </a:r>
            <a:r>
              <a:rPr lang="zh-CN" altLang="en-US" dirty="0"/>
              <a:t>公司第</a:t>
            </a:r>
            <a:r>
              <a:rPr lang="en-US" altLang="zh-CN" dirty="0"/>
              <a:t>j</a:t>
            </a:r>
            <a:r>
              <a:rPr lang="zh-CN" altLang="en-US" dirty="0"/>
              <a:t>年第</a:t>
            </a:r>
            <a:r>
              <a:rPr lang="en-US" altLang="zh-CN" dirty="0"/>
              <a:t>t</a:t>
            </a:r>
            <a:r>
              <a:rPr lang="zh-CN" altLang="en-US" dirty="0"/>
              <a:t>年的创新水平，从创新投入</a:t>
            </a:r>
            <a:r>
              <a:rPr lang="en-US" altLang="zh-CN" dirty="0"/>
              <a:t>(II)</a:t>
            </a:r>
            <a:r>
              <a:rPr lang="zh-CN" altLang="en-US" dirty="0"/>
              <a:t>与创新产出</a:t>
            </a:r>
            <a:r>
              <a:rPr lang="en-US" altLang="zh-CN" dirty="0"/>
              <a:t>(IO)</a:t>
            </a:r>
            <a:r>
              <a:rPr lang="zh-CN" altLang="en-US" dirty="0"/>
              <a:t>两方面度量。</a:t>
            </a:r>
            <a:endParaRPr lang="en-US" altLang="zh-CN" dirty="0"/>
          </a:p>
          <a:p>
            <a:pPr>
              <a:lnSpc>
                <a:spcPct val="150000"/>
              </a:lnSpc>
            </a:pPr>
            <a:r>
              <a:rPr lang="en-US" altLang="zh-CN" b="1" dirty="0"/>
              <a:t>II(Innovation Input):</a:t>
            </a:r>
            <a:r>
              <a:rPr lang="zh-CN" altLang="en-US" dirty="0"/>
              <a:t>企业当年研发投入占营业总收入比重。</a:t>
            </a:r>
            <a:endParaRPr lang="en-US" altLang="zh-CN" dirty="0"/>
          </a:p>
          <a:p>
            <a:pPr>
              <a:lnSpc>
                <a:spcPct val="150000"/>
              </a:lnSpc>
            </a:pPr>
            <a:r>
              <a:rPr lang="en-US" altLang="zh-CN" b="1" dirty="0"/>
              <a:t>IO(Innovation Output):</a:t>
            </a:r>
            <a:r>
              <a:rPr lang="zh-CN" altLang="en-US" dirty="0"/>
              <a:t>企业当年申请专利数量，加</a:t>
            </a:r>
            <a:r>
              <a:rPr lang="en-US" altLang="zh-CN" dirty="0"/>
              <a:t>1</a:t>
            </a:r>
            <a:r>
              <a:rPr lang="zh-CN" altLang="en-US" dirty="0"/>
              <a:t>取对数。</a:t>
            </a:r>
            <a:endParaRPr lang="en-US" altLang="zh-CN" dirty="0"/>
          </a:p>
          <a:p>
            <a:pPr>
              <a:lnSpc>
                <a:spcPct val="150000"/>
              </a:lnSpc>
            </a:pPr>
            <a:r>
              <a:rPr lang="en-US" altLang="zh-CN" b="1" dirty="0"/>
              <a:t>power:</a:t>
            </a:r>
            <a:r>
              <a:rPr lang="zh-CN" altLang="en-US" dirty="0"/>
              <a:t>借鉴</a:t>
            </a:r>
            <a:r>
              <a:rPr lang="en-US" altLang="zh-CN" dirty="0" err="1"/>
              <a:t>Ke</a:t>
            </a:r>
            <a:r>
              <a:rPr lang="en-US" altLang="zh-CN" dirty="0"/>
              <a:t> et al.</a:t>
            </a:r>
            <a:r>
              <a:rPr lang="zh-CN" altLang="en-US" dirty="0"/>
              <a:t>的做法并加以改进。</a:t>
            </a:r>
            <a:endParaRPr lang="en-US" altLang="zh-CN" dirty="0"/>
          </a:p>
          <a:p>
            <a:pPr>
              <a:lnSpc>
                <a:spcPct val="150000"/>
              </a:lnSpc>
            </a:pPr>
            <a:r>
              <a:rPr lang="en-US" altLang="zh-CN" b="1" dirty="0"/>
              <a:t>offer:</a:t>
            </a:r>
            <a:r>
              <a:rPr lang="zh-CN" altLang="en-US" dirty="0"/>
              <a:t>哑变量，若公司当年的高管团队中至少存在一位研发背景的高管，则为</a:t>
            </a:r>
            <a:r>
              <a:rPr lang="en-US" altLang="zh-CN" dirty="0"/>
              <a:t>1</a:t>
            </a:r>
            <a:r>
              <a:rPr lang="zh-CN" altLang="en-US" dirty="0"/>
              <a:t>，否则为</a:t>
            </a:r>
            <a:r>
              <a:rPr lang="en-US" altLang="zh-CN" dirty="0"/>
              <a:t>0</a:t>
            </a:r>
            <a:r>
              <a:rPr lang="zh-CN" altLang="en-US" dirty="0"/>
              <a:t>。</a:t>
            </a:r>
            <a:endParaRPr lang="en-US" altLang="zh-CN" dirty="0"/>
          </a:p>
          <a:p>
            <a:pPr>
              <a:lnSpc>
                <a:spcPct val="150000"/>
              </a:lnSpc>
            </a:pPr>
            <a:r>
              <a:rPr lang="en-US" altLang="zh-CN" b="1" dirty="0"/>
              <a:t>Controls:</a:t>
            </a:r>
            <a:r>
              <a:rPr lang="zh-CN" altLang="en-US" dirty="0"/>
              <a:t>控制变量。</a:t>
            </a:r>
          </a:p>
        </p:txBody>
      </p:sp>
    </p:spTree>
    <p:extLst>
      <p:ext uri="{BB962C8B-B14F-4D97-AF65-F5344CB8AC3E}">
        <p14:creationId xmlns:p14="http://schemas.microsoft.com/office/powerpoint/2010/main" val="35457222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1000"/>
                                        <p:tgtEl>
                                          <p:spTgt spid="47"/>
                                        </p:tgtEl>
                                      </p:cBhvr>
                                    </p:animEffect>
                                    <p:anim calcmode="lin" valueType="num">
                                      <p:cBhvr>
                                        <p:cTn id="8" dur="1000" fill="hold"/>
                                        <p:tgtEl>
                                          <p:spTgt spid="47"/>
                                        </p:tgtEl>
                                        <p:attrNameLst>
                                          <p:attrName>ppt_x</p:attrName>
                                        </p:attrNameLst>
                                      </p:cBhvr>
                                      <p:tavLst>
                                        <p:tav tm="0">
                                          <p:val>
                                            <p:strVal val="#ppt_x"/>
                                          </p:val>
                                        </p:tav>
                                        <p:tav tm="100000">
                                          <p:val>
                                            <p:strVal val="#ppt_x"/>
                                          </p:val>
                                        </p:tav>
                                      </p:tavLst>
                                    </p:anim>
                                    <p:anim calcmode="lin" valueType="num">
                                      <p:cBhvr>
                                        <p:cTn id="9"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23">
            <a:extLst>
              <a:ext uri="{FF2B5EF4-FFF2-40B4-BE49-F238E27FC236}">
                <a16:creationId xmlns:a16="http://schemas.microsoft.com/office/drawing/2014/main" id="{727EBFC5-949B-4EA8-85DA-E5ED8BB16FA0}"/>
              </a:ext>
            </a:extLst>
          </p:cNvPr>
          <p:cNvSpPr txBox="1"/>
          <p:nvPr/>
        </p:nvSpPr>
        <p:spPr>
          <a:xfrm>
            <a:off x="623888" y="454345"/>
            <a:ext cx="10653705"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3.</a:t>
            </a:r>
            <a:r>
              <a:rPr lang="zh-CN" altLang="en-US" sz="4000" b="1" dirty="0">
                <a:solidFill>
                  <a:srgbClr val="42556C"/>
                </a:solidFill>
                <a:cs typeface="+mn-ea"/>
                <a:sym typeface="+mn-lt"/>
              </a:rPr>
              <a:t>研究设计</a:t>
            </a:r>
            <a:r>
              <a:rPr lang="en-US" altLang="zh-CN" sz="4000" b="1" dirty="0">
                <a:solidFill>
                  <a:srgbClr val="42556C"/>
                </a:solidFill>
                <a:cs typeface="+mn-ea"/>
                <a:sym typeface="+mn-lt"/>
              </a:rPr>
              <a:t>——power</a:t>
            </a:r>
            <a:r>
              <a:rPr lang="zh-CN" altLang="en-US" sz="4000" b="1" dirty="0">
                <a:solidFill>
                  <a:srgbClr val="42556C"/>
                </a:solidFill>
                <a:cs typeface="+mn-ea"/>
                <a:sym typeface="+mn-lt"/>
              </a:rPr>
              <a:t>测度方法演示</a:t>
            </a:r>
          </a:p>
        </p:txBody>
      </p:sp>
      <p:grpSp>
        <p:nvGrpSpPr>
          <p:cNvPr id="43" name="Group 55">
            <a:extLst>
              <a:ext uri="{FF2B5EF4-FFF2-40B4-BE49-F238E27FC236}">
                <a16:creationId xmlns:a16="http://schemas.microsoft.com/office/drawing/2014/main" id="{68198E36-778D-4A5A-89DE-87B511C5CCFF}"/>
              </a:ext>
            </a:extLst>
          </p:cNvPr>
          <p:cNvGrpSpPr/>
          <p:nvPr/>
        </p:nvGrpSpPr>
        <p:grpSpPr>
          <a:xfrm>
            <a:off x="675898" y="1130300"/>
            <a:ext cx="362272" cy="73025"/>
            <a:chOff x="7340600" y="4686300"/>
            <a:chExt cx="504030" cy="101600"/>
          </a:xfrm>
          <a:solidFill>
            <a:srgbClr val="42556C"/>
          </a:solidFill>
        </p:grpSpPr>
        <p:sp>
          <p:nvSpPr>
            <p:cNvPr id="44" name="Oval 52">
              <a:extLst>
                <a:ext uri="{FF2B5EF4-FFF2-40B4-BE49-F238E27FC236}">
                  <a16:creationId xmlns:a16="http://schemas.microsoft.com/office/drawing/2014/main" id="{1CE2301D-7188-4DA3-9AF8-B605D3A83C40}"/>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45" name="Oval 53">
              <a:extLst>
                <a:ext uri="{FF2B5EF4-FFF2-40B4-BE49-F238E27FC236}">
                  <a16:creationId xmlns:a16="http://schemas.microsoft.com/office/drawing/2014/main" id="{C3ED2784-3459-4EF7-ADBC-1FB7ADD0FCF2}"/>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46" name="Oval 54">
              <a:extLst>
                <a:ext uri="{FF2B5EF4-FFF2-40B4-BE49-F238E27FC236}">
                  <a16:creationId xmlns:a16="http://schemas.microsoft.com/office/drawing/2014/main" id="{A558168C-987A-4F47-871A-1FCF3B4FB11C}"/>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pic>
        <p:nvPicPr>
          <p:cNvPr id="9" name="图片 8">
            <a:extLst>
              <a:ext uri="{FF2B5EF4-FFF2-40B4-BE49-F238E27FC236}">
                <a16:creationId xmlns:a16="http://schemas.microsoft.com/office/drawing/2014/main" id="{D7DE6C3A-2284-49FE-83AA-91512F9B7DB3}"/>
              </a:ext>
            </a:extLst>
          </p:cNvPr>
          <p:cNvPicPr>
            <a:picLocks noChangeAspect="1"/>
          </p:cNvPicPr>
          <p:nvPr/>
        </p:nvPicPr>
        <p:blipFill rotWithShape="1">
          <a:blip r:embed="rId3">
            <a:extLst>
              <a:ext uri="{28A0092B-C50C-407E-A947-70E740481C1C}">
                <a14:useLocalDpi xmlns:a14="http://schemas.microsoft.com/office/drawing/2010/main" val="0"/>
              </a:ext>
            </a:extLst>
          </a:blip>
          <a:srcRect l="4937" t="8296" r="2522" b="1626"/>
          <a:stretch/>
        </p:blipFill>
        <p:spPr>
          <a:xfrm>
            <a:off x="506093" y="1203325"/>
            <a:ext cx="11010009" cy="5662930"/>
          </a:xfrm>
          <a:prstGeom prst="rect">
            <a:avLst/>
          </a:prstGeom>
        </p:spPr>
      </p:pic>
    </p:spTree>
    <p:extLst>
      <p:ext uri="{BB962C8B-B14F-4D97-AF65-F5344CB8AC3E}">
        <p14:creationId xmlns:p14="http://schemas.microsoft.com/office/powerpoint/2010/main" val="253076315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23">
            <a:extLst>
              <a:ext uri="{FF2B5EF4-FFF2-40B4-BE49-F238E27FC236}">
                <a16:creationId xmlns:a16="http://schemas.microsoft.com/office/drawing/2014/main" id="{727EBFC5-949B-4EA8-85DA-E5ED8BB16FA0}"/>
              </a:ext>
            </a:extLst>
          </p:cNvPr>
          <p:cNvSpPr txBox="1"/>
          <p:nvPr/>
        </p:nvSpPr>
        <p:spPr>
          <a:xfrm>
            <a:off x="623888" y="454345"/>
            <a:ext cx="10653705"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3.</a:t>
            </a:r>
            <a:r>
              <a:rPr lang="zh-CN" altLang="en-US" sz="4000" b="1" dirty="0">
                <a:solidFill>
                  <a:srgbClr val="42556C"/>
                </a:solidFill>
                <a:cs typeface="+mn-ea"/>
                <a:sym typeface="+mn-lt"/>
              </a:rPr>
              <a:t>研究设计</a:t>
            </a:r>
            <a:r>
              <a:rPr lang="en-US" altLang="zh-CN" sz="4000" b="1" dirty="0">
                <a:solidFill>
                  <a:srgbClr val="42556C"/>
                </a:solidFill>
                <a:cs typeface="+mn-ea"/>
                <a:sym typeface="+mn-lt"/>
              </a:rPr>
              <a:t>——</a:t>
            </a:r>
            <a:r>
              <a:rPr lang="zh-CN" altLang="en-US" sz="4000" b="1" dirty="0">
                <a:solidFill>
                  <a:srgbClr val="42556C"/>
                </a:solidFill>
                <a:cs typeface="+mn-ea"/>
                <a:sym typeface="+mn-lt"/>
              </a:rPr>
              <a:t>变量表</a:t>
            </a:r>
          </a:p>
        </p:txBody>
      </p:sp>
      <p:grpSp>
        <p:nvGrpSpPr>
          <p:cNvPr id="43" name="Group 55">
            <a:extLst>
              <a:ext uri="{FF2B5EF4-FFF2-40B4-BE49-F238E27FC236}">
                <a16:creationId xmlns:a16="http://schemas.microsoft.com/office/drawing/2014/main" id="{68198E36-778D-4A5A-89DE-87B511C5CCFF}"/>
              </a:ext>
            </a:extLst>
          </p:cNvPr>
          <p:cNvGrpSpPr/>
          <p:nvPr/>
        </p:nvGrpSpPr>
        <p:grpSpPr>
          <a:xfrm>
            <a:off x="675898" y="1130300"/>
            <a:ext cx="362272" cy="73025"/>
            <a:chOff x="7340600" y="4686300"/>
            <a:chExt cx="504030" cy="101600"/>
          </a:xfrm>
          <a:solidFill>
            <a:srgbClr val="42556C"/>
          </a:solidFill>
        </p:grpSpPr>
        <p:sp>
          <p:nvSpPr>
            <p:cNvPr id="44" name="Oval 52">
              <a:extLst>
                <a:ext uri="{FF2B5EF4-FFF2-40B4-BE49-F238E27FC236}">
                  <a16:creationId xmlns:a16="http://schemas.microsoft.com/office/drawing/2014/main" id="{1CE2301D-7188-4DA3-9AF8-B605D3A83C40}"/>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45" name="Oval 53">
              <a:extLst>
                <a:ext uri="{FF2B5EF4-FFF2-40B4-BE49-F238E27FC236}">
                  <a16:creationId xmlns:a16="http://schemas.microsoft.com/office/drawing/2014/main" id="{C3ED2784-3459-4EF7-ADBC-1FB7ADD0FCF2}"/>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46" name="Oval 54">
              <a:extLst>
                <a:ext uri="{FF2B5EF4-FFF2-40B4-BE49-F238E27FC236}">
                  <a16:creationId xmlns:a16="http://schemas.microsoft.com/office/drawing/2014/main" id="{A558168C-987A-4F47-871A-1FCF3B4FB11C}"/>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pic>
        <p:nvPicPr>
          <p:cNvPr id="3" name="图片 2">
            <a:extLst>
              <a:ext uri="{FF2B5EF4-FFF2-40B4-BE49-F238E27FC236}">
                <a16:creationId xmlns:a16="http://schemas.microsoft.com/office/drawing/2014/main" id="{8EC224DC-3582-45D1-92EC-EA77E378F16B}"/>
              </a:ext>
            </a:extLst>
          </p:cNvPr>
          <p:cNvPicPr>
            <a:picLocks noChangeAspect="1"/>
          </p:cNvPicPr>
          <p:nvPr/>
        </p:nvPicPr>
        <p:blipFill rotWithShape="1">
          <a:blip r:embed="rId3">
            <a:extLst>
              <a:ext uri="{28A0092B-C50C-407E-A947-70E740481C1C}">
                <a14:useLocalDpi xmlns:a14="http://schemas.microsoft.com/office/drawing/2010/main" val="0"/>
              </a:ext>
            </a:extLst>
          </a:blip>
          <a:srcRect l="6408" t="-116" r="7150" b="1"/>
          <a:stretch/>
        </p:blipFill>
        <p:spPr>
          <a:xfrm>
            <a:off x="623888" y="1263727"/>
            <a:ext cx="10601695" cy="5577582"/>
          </a:xfrm>
          <a:prstGeom prst="rect">
            <a:avLst/>
          </a:prstGeom>
        </p:spPr>
      </p:pic>
    </p:spTree>
    <p:extLst>
      <p:ext uri="{BB962C8B-B14F-4D97-AF65-F5344CB8AC3E}">
        <p14:creationId xmlns:p14="http://schemas.microsoft.com/office/powerpoint/2010/main" val="67317336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23">
            <a:extLst>
              <a:ext uri="{FF2B5EF4-FFF2-40B4-BE49-F238E27FC236}">
                <a16:creationId xmlns:a16="http://schemas.microsoft.com/office/drawing/2014/main" id="{727EBFC5-949B-4EA8-85DA-E5ED8BB16FA0}"/>
              </a:ext>
            </a:extLst>
          </p:cNvPr>
          <p:cNvSpPr txBox="1"/>
          <p:nvPr/>
        </p:nvSpPr>
        <p:spPr>
          <a:xfrm>
            <a:off x="623888" y="454345"/>
            <a:ext cx="10653705"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3.</a:t>
            </a:r>
            <a:r>
              <a:rPr lang="zh-CN" altLang="en-US" sz="4000" b="1" dirty="0">
                <a:solidFill>
                  <a:srgbClr val="42556C"/>
                </a:solidFill>
                <a:cs typeface="+mn-ea"/>
                <a:sym typeface="+mn-lt"/>
              </a:rPr>
              <a:t>研究设计</a:t>
            </a:r>
            <a:r>
              <a:rPr lang="en-US" altLang="zh-CN" sz="4000" b="1" dirty="0">
                <a:solidFill>
                  <a:srgbClr val="42556C"/>
                </a:solidFill>
                <a:cs typeface="+mn-ea"/>
                <a:sym typeface="+mn-lt"/>
              </a:rPr>
              <a:t>——</a:t>
            </a:r>
            <a:r>
              <a:rPr lang="zh-CN" altLang="en-US" sz="4000" b="1" dirty="0">
                <a:solidFill>
                  <a:srgbClr val="42556C"/>
                </a:solidFill>
                <a:cs typeface="+mn-ea"/>
                <a:sym typeface="+mn-lt"/>
              </a:rPr>
              <a:t>描述性统计</a:t>
            </a:r>
            <a:r>
              <a:rPr lang="en-US" altLang="zh-CN" sz="4000" b="1" dirty="0">
                <a:solidFill>
                  <a:srgbClr val="42556C"/>
                </a:solidFill>
                <a:cs typeface="+mn-ea"/>
                <a:sym typeface="+mn-lt"/>
              </a:rPr>
              <a:t>&amp;</a:t>
            </a:r>
            <a:r>
              <a:rPr lang="zh-CN" altLang="en-US" sz="4000" b="1" dirty="0">
                <a:solidFill>
                  <a:srgbClr val="42556C"/>
                </a:solidFill>
                <a:cs typeface="+mn-ea"/>
                <a:sym typeface="+mn-lt"/>
              </a:rPr>
              <a:t>相关系数分析</a:t>
            </a:r>
          </a:p>
        </p:txBody>
      </p:sp>
      <p:grpSp>
        <p:nvGrpSpPr>
          <p:cNvPr id="43" name="Group 55">
            <a:extLst>
              <a:ext uri="{FF2B5EF4-FFF2-40B4-BE49-F238E27FC236}">
                <a16:creationId xmlns:a16="http://schemas.microsoft.com/office/drawing/2014/main" id="{68198E36-778D-4A5A-89DE-87B511C5CCFF}"/>
              </a:ext>
            </a:extLst>
          </p:cNvPr>
          <p:cNvGrpSpPr/>
          <p:nvPr/>
        </p:nvGrpSpPr>
        <p:grpSpPr>
          <a:xfrm>
            <a:off x="675898" y="1130300"/>
            <a:ext cx="362272" cy="73025"/>
            <a:chOff x="7340600" y="4686300"/>
            <a:chExt cx="504030" cy="101600"/>
          </a:xfrm>
          <a:solidFill>
            <a:srgbClr val="42556C"/>
          </a:solidFill>
        </p:grpSpPr>
        <p:sp>
          <p:nvSpPr>
            <p:cNvPr id="44" name="Oval 52">
              <a:extLst>
                <a:ext uri="{FF2B5EF4-FFF2-40B4-BE49-F238E27FC236}">
                  <a16:creationId xmlns:a16="http://schemas.microsoft.com/office/drawing/2014/main" id="{1CE2301D-7188-4DA3-9AF8-B605D3A83C40}"/>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45" name="Oval 53">
              <a:extLst>
                <a:ext uri="{FF2B5EF4-FFF2-40B4-BE49-F238E27FC236}">
                  <a16:creationId xmlns:a16="http://schemas.microsoft.com/office/drawing/2014/main" id="{C3ED2784-3459-4EF7-ADBC-1FB7ADD0FCF2}"/>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46" name="Oval 54">
              <a:extLst>
                <a:ext uri="{FF2B5EF4-FFF2-40B4-BE49-F238E27FC236}">
                  <a16:creationId xmlns:a16="http://schemas.microsoft.com/office/drawing/2014/main" id="{A558168C-987A-4F47-871A-1FCF3B4FB11C}"/>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spTree>
    <p:extLst>
      <p:ext uri="{BB962C8B-B14F-4D97-AF65-F5344CB8AC3E}">
        <p14:creationId xmlns:p14="http://schemas.microsoft.com/office/powerpoint/2010/main" val="37449486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a:extLst>
              <a:ext uri="{FF2B5EF4-FFF2-40B4-BE49-F238E27FC236}">
                <a16:creationId xmlns:a16="http://schemas.microsoft.com/office/drawing/2014/main" id="{71E8B789-9948-49A4-AB6C-647A354C03BC}"/>
              </a:ext>
            </a:extLst>
          </p:cNvPr>
          <p:cNvGrpSpPr/>
          <p:nvPr/>
        </p:nvGrpSpPr>
        <p:grpSpPr>
          <a:xfrm>
            <a:off x="2653157" y="2216177"/>
            <a:ext cx="6885685" cy="1212823"/>
            <a:chOff x="3516125" y="2843920"/>
            <a:chExt cx="6885685" cy="1212823"/>
          </a:xfrm>
        </p:grpSpPr>
        <p:grpSp>
          <p:nvGrpSpPr>
            <p:cNvPr id="3" name="组合 2">
              <a:extLst>
                <a:ext uri="{FF2B5EF4-FFF2-40B4-BE49-F238E27FC236}">
                  <a16:creationId xmlns:a16="http://schemas.microsoft.com/office/drawing/2014/main" id="{3AC14B04-88BC-4D7F-932A-33A0E70A043B}"/>
                </a:ext>
              </a:extLst>
            </p:cNvPr>
            <p:cNvGrpSpPr/>
            <p:nvPr/>
          </p:nvGrpSpPr>
          <p:grpSpPr>
            <a:xfrm>
              <a:off x="3739745" y="2856414"/>
              <a:ext cx="6662065" cy="1200329"/>
              <a:chOff x="2298739" y="1833181"/>
              <a:chExt cx="6662065" cy="1200329"/>
            </a:xfrm>
          </p:grpSpPr>
          <p:sp>
            <p:nvSpPr>
              <p:cNvPr id="5" name="文本框 5">
                <a:extLst>
                  <a:ext uri="{FF2B5EF4-FFF2-40B4-BE49-F238E27FC236}">
                    <a16:creationId xmlns:a16="http://schemas.microsoft.com/office/drawing/2014/main" id="{C8D28ED6-41BF-4560-9841-4CC52ED6E33D}"/>
                  </a:ext>
                </a:extLst>
              </p:cNvPr>
              <p:cNvSpPr txBox="1"/>
              <p:nvPr/>
            </p:nvSpPr>
            <p:spPr>
              <a:xfrm>
                <a:off x="3694483" y="2017846"/>
                <a:ext cx="5266321" cy="830997"/>
              </a:xfrm>
              <a:prstGeom prst="rect">
                <a:avLst/>
              </a:prstGeom>
              <a:noFill/>
            </p:spPr>
            <p:txBody>
              <a:bodyPr wrap="square" rtlCol="0">
                <a:spAutoFit/>
              </a:bodyPr>
              <a:lstStyle/>
              <a:p>
                <a:pPr algn="dist">
                  <a:defRPr/>
                </a:pPr>
                <a:r>
                  <a:rPr lang="zh-CN" altLang="en-US" sz="4800" b="1" dirty="0">
                    <a:solidFill>
                      <a:srgbClr val="42556C"/>
                    </a:solidFill>
                    <a:cs typeface="+mn-ea"/>
                    <a:sym typeface="+mn-lt"/>
                  </a:rPr>
                  <a:t>实证结果分析</a:t>
                </a:r>
              </a:p>
            </p:txBody>
          </p:sp>
          <p:sp>
            <p:nvSpPr>
              <p:cNvPr id="7" name="文本框 1">
                <a:extLst>
                  <a:ext uri="{FF2B5EF4-FFF2-40B4-BE49-F238E27FC236}">
                    <a16:creationId xmlns:a16="http://schemas.microsoft.com/office/drawing/2014/main" id="{2E59291D-2F40-40B3-B2DE-4F0D9528A91D}"/>
                  </a:ext>
                </a:extLst>
              </p:cNvPr>
              <p:cNvSpPr txBox="1"/>
              <p:nvPr/>
            </p:nvSpPr>
            <p:spPr>
              <a:xfrm>
                <a:off x="2298739" y="1833181"/>
                <a:ext cx="933855" cy="1200329"/>
              </a:xfrm>
              <a:prstGeom prst="rect">
                <a:avLst/>
              </a:prstGeom>
              <a:noFill/>
            </p:spPr>
            <p:txBody>
              <a:bodyPr wrap="square" rtlCol="0">
                <a:spAutoFit/>
              </a:bodyPr>
              <a:lstStyle/>
              <a:p>
                <a:r>
                  <a:rPr lang="en-US" altLang="zh-TW" sz="7200" b="1" dirty="0">
                    <a:solidFill>
                      <a:srgbClr val="42556C"/>
                    </a:solidFill>
                    <a:cs typeface="+mn-ea"/>
                    <a:sym typeface="+mn-lt"/>
                  </a:rPr>
                  <a:t>4</a:t>
                </a:r>
                <a:endParaRPr lang="zh-TW" altLang="en-US" sz="7200" b="1" dirty="0">
                  <a:solidFill>
                    <a:srgbClr val="42556C"/>
                  </a:solidFill>
                  <a:cs typeface="+mn-ea"/>
                  <a:sym typeface="+mn-lt"/>
                </a:endParaRPr>
              </a:p>
            </p:txBody>
          </p:sp>
        </p:grpSp>
        <p:sp>
          <p:nvSpPr>
            <p:cNvPr id="4" name="矩形: 圆角 4">
              <a:extLst>
                <a:ext uri="{FF2B5EF4-FFF2-40B4-BE49-F238E27FC236}">
                  <a16:creationId xmlns:a16="http://schemas.microsoft.com/office/drawing/2014/main" id="{3EBEFE2B-4083-439E-98BE-38D48AB2E2F0}"/>
                </a:ext>
              </a:extLst>
            </p:cNvPr>
            <p:cNvSpPr/>
            <p:nvPr/>
          </p:nvSpPr>
          <p:spPr>
            <a:xfrm>
              <a:off x="3516125" y="2843920"/>
              <a:ext cx="1157475" cy="1169790"/>
            </a:xfrm>
            <a:prstGeom prst="roundRect">
              <a:avLst/>
            </a:prstGeom>
            <a:noFill/>
            <a:ln w="69850">
              <a:solidFill>
                <a:srgbClr val="42556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rgbClr val="42556C"/>
                </a:solidFill>
                <a:cs typeface="+mn-ea"/>
                <a:sym typeface="+mn-lt"/>
              </a:endParaRPr>
            </a:p>
          </p:txBody>
        </p:sp>
      </p:grpSp>
      <p:sp>
        <p:nvSpPr>
          <p:cNvPr id="8" name="Freeform 5">
            <a:extLst>
              <a:ext uri="{FF2B5EF4-FFF2-40B4-BE49-F238E27FC236}">
                <a16:creationId xmlns:a16="http://schemas.microsoft.com/office/drawing/2014/main" id="{31C54D67-BCAC-4FAB-AA28-B5C535F45AD1}"/>
              </a:ext>
            </a:extLst>
          </p:cNvPr>
          <p:cNvSpPr>
            <a:spLocks/>
          </p:cNvSpPr>
          <p:nvPr/>
        </p:nvSpPr>
        <p:spPr bwMode="auto">
          <a:xfrm>
            <a:off x="0" y="4187825"/>
            <a:ext cx="12192000" cy="2670175"/>
          </a:xfrm>
          <a:custGeom>
            <a:avLst/>
            <a:gdLst>
              <a:gd name="T0" fmla="*/ 40 w 3840"/>
              <a:gd name="T1" fmla="*/ 17 h 838"/>
              <a:gd name="T2" fmla="*/ 201 w 3840"/>
              <a:gd name="T3" fmla="*/ 89 h 838"/>
              <a:gd name="T4" fmla="*/ 248 w 3840"/>
              <a:gd name="T5" fmla="*/ 108 h 838"/>
              <a:gd name="T6" fmla="*/ 289 w 3840"/>
              <a:gd name="T7" fmla="*/ 125 h 838"/>
              <a:gd name="T8" fmla="*/ 341 w 3840"/>
              <a:gd name="T9" fmla="*/ 145 h 838"/>
              <a:gd name="T10" fmla="*/ 404 w 3840"/>
              <a:gd name="T11" fmla="*/ 169 h 838"/>
              <a:gd name="T12" fmla="*/ 519 w 3840"/>
              <a:gd name="T13" fmla="*/ 209 h 838"/>
              <a:gd name="T14" fmla="*/ 534 w 3840"/>
              <a:gd name="T15" fmla="*/ 214 h 838"/>
              <a:gd name="T16" fmla="*/ 608 w 3840"/>
              <a:gd name="T17" fmla="*/ 239 h 838"/>
              <a:gd name="T18" fmla="*/ 700 w 3840"/>
              <a:gd name="T19" fmla="*/ 267 h 838"/>
              <a:gd name="T20" fmla="*/ 736 w 3840"/>
              <a:gd name="T21" fmla="*/ 277 h 838"/>
              <a:gd name="T22" fmla="*/ 828 w 3840"/>
              <a:gd name="T23" fmla="*/ 303 h 838"/>
              <a:gd name="T24" fmla="*/ 993 w 3840"/>
              <a:gd name="T25" fmla="*/ 343 h 838"/>
              <a:gd name="T26" fmla="*/ 1124 w 3840"/>
              <a:gd name="T27" fmla="*/ 371 h 838"/>
              <a:gd name="T28" fmla="*/ 1230 w 3840"/>
              <a:gd name="T29" fmla="*/ 391 h 838"/>
              <a:gd name="T30" fmla="*/ 1280 w 3840"/>
              <a:gd name="T31" fmla="*/ 399 h 838"/>
              <a:gd name="T32" fmla="*/ 1352 w 3840"/>
              <a:gd name="T33" fmla="*/ 409 h 838"/>
              <a:gd name="T34" fmla="*/ 1414 w 3840"/>
              <a:gd name="T35" fmla="*/ 419 h 838"/>
              <a:gd name="T36" fmla="*/ 1480 w 3840"/>
              <a:gd name="T37" fmla="*/ 427 h 838"/>
              <a:gd name="T38" fmla="*/ 1552 w 3840"/>
              <a:gd name="T39" fmla="*/ 435 h 838"/>
              <a:gd name="T40" fmla="*/ 1640 w 3840"/>
              <a:gd name="T41" fmla="*/ 443 h 838"/>
              <a:gd name="T42" fmla="*/ 1756 w 3840"/>
              <a:gd name="T43" fmla="*/ 451 h 838"/>
              <a:gd name="T44" fmla="*/ 2157 w 3840"/>
              <a:gd name="T45" fmla="*/ 456 h 838"/>
              <a:gd name="T46" fmla="*/ 2309 w 3840"/>
              <a:gd name="T47" fmla="*/ 448 h 838"/>
              <a:gd name="T48" fmla="*/ 2412 w 3840"/>
              <a:gd name="T49" fmla="*/ 438 h 838"/>
              <a:gd name="T50" fmla="*/ 2484 w 3840"/>
              <a:gd name="T51" fmla="*/ 431 h 838"/>
              <a:gd name="T52" fmla="*/ 2552 w 3840"/>
              <a:gd name="T53" fmla="*/ 423 h 838"/>
              <a:gd name="T54" fmla="*/ 2690 w 3840"/>
              <a:gd name="T55" fmla="*/ 403 h 838"/>
              <a:gd name="T56" fmla="*/ 2738 w 3840"/>
              <a:gd name="T57" fmla="*/ 395 h 838"/>
              <a:gd name="T58" fmla="*/ 2921 w 3840"/>
              <a:gd name="T59" fmla="*/ 359 h 838"/>
              <a:gd name="T60" fmla="*/ 3040 w 3840"/>
              <a:gd name="T61" fmla="*/ 331 h 838"/>
              <a:gd name="T62" fmla="*/ 3132 w 3840"/>
              <a:gd name="T63" fmla="*/ 307 h 838"/>
              <a:gd name="T64" fmla="*/ 3248 w 3840"/>
              <a:gd name="T65" fmla="*/ 273 h 838"/>
              <a:gd name="T66" fmla="*/ 3299 w 3840"/>
              <a:gd name="T67" fmla="*/ 257 h 838"/>
              <a:gd name="T68" fmla="*/ 3320 w 3840"/>
              <a:gd name="T69" fmla="*/ 251 h 838"/>
              <a:gd name="T70" fmla="*/ 3344 w 3840"/>
              <a:gd name="T71" fmla="*/ 243 h 838"/>
              <a:gd name="T72" fmla="*/ 3380 w 3840"/>
              <a:gd name="T73" fmla="*/ 231 h 838"/>
              <a:gd name="T74" fmla="*/ 3483 w 3840"/>
              <a:gd name="T75" fmla="*/ 195 h 838"/>
              <a:gd name="T76" fmla="*/ 3519 w 3840"/>
              <a:gd name="T77" fmla="*/ 181 h 838"/>
              <a:gd name="T78" fmla="*/ 3571 w 3840"/>
              <a:gd name="T79" fmla="*/ 161 h 838"/>
              <a:gd name="T80" fmla="*/ 3611 w 3840"/>
              <a:gd name="T81" fmla="*/ 145 h 838"/>
              <a:gd name="T82" fmla="*/ 3658 w 3840"/>
              <a:gd name="T83" fmla="*/ 127 h 838"/>
              <a:gd name="T84" fmla="*/ 3707 w 3840"/>
              <a:gd name="T85" fmla="*/ 105 h 838"/>
              <a:gd name="T86" fmla="*/ 3778 w 3840"/>
              <a:gd name="T87" fmla="*/ 75 h 838"/>
              <a:gd name="T88" fmla="*/ 3822 w 3840"/>
              <a:gd name="T89" fmla="*/ 55 h 838"/>
              <a:gd name="T90" fmla="*/ 3839 w 3840"/>
              <a:gd name="T91" fmla="*/ 47 h 838"/>
              <a:gd name="T92" fmla="*/ 3840 w 3840"/>
              <a:gd name="T93" fmla="*/ 838 h 838"/>
              <a:gd name="T94" fmla="*/ 0 w 3840"/>
              <a:gd name="T95" fmla="*/ 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40" h="838">
                <a:moveTo>
                  <a:pt x="0" y="0"/>
                </a:moveTo>
                <a:cubicBezTo>
                  <a:pt x="15" y="2"/>
                  <a:pt x="27" y="12"/>
                  <a:pt x="40" y="17"/>
                </a:cubicBezTo>
                <a:cubicBezTo>
                  <a:pt x="72" y="32"/>
                  <a:pt x="104" y="47"/>
                  <a:pt x="137" y="61"/>
                </a:cubicBezTo>
                <a:cubicBezTo>
                  <a:pt x="158" y="71"/>
                  <a:pt x="179" y="80"/>
                  <a:pt x="201" y="89"/>
                </a:cubicBezTo>
                <a:cubicBezTo>
                  <a:pt x="215" y="96"/>
                  <a:pt x="230" y="100"/>
                  <a:pt x="244" y="108"/>
                </a:cubicBezTo>
                <a:cubicBezTo>
                  <a:pt x="245" y="108"/>
                  <a:pt x="247" y="108"/>
                  <a:pt x="248" y="108"/>
                </a:cubicBezTo>
                <a:cubicBezTo>
                  <a:pt x="255" y="112"/>
                  <a:pt x="262" y="115"/>
                  <a:pt x="269" y="117"/>
                </a:cubicBezTo>
                <a:cubicBezTo>
                  <a:pt x="275" y="120"/>
                  <a:pt x="282" y="123"/>
                  <a:pt x="289" y="125"/>
                </a:cubicBezTo>
                <a:cubicBezTo>
                  <a:pt x="295" y="128"/>
                  <a:pt x="302" y="131"/>
                  <a:pt x="309" y="133"/>
                </a:cubicBezTo>
                <a:cubicBezTo>
                  <a:pt x="319" y="137"/>
                  <a:pt x="330" y="142"/>
                  <a:pt x="341" y="145"/>
                </a:cubicBezTo>
                <a:cubicBezTo>
                  <a:pt x="352" y="150"/>
                  <a:pt x="364" y="154"/>
                  <a:pt x="376" y="159"/>
                </a:cubicBezTo>
                <a:cubicBezTo>
                  <a:pt x="385" y="162"/>
                  <a:pt x="395" y="166"/>
                  <a:pt x="404" y="169"/>
                </a:cubicBezTo>
                <a:cubicBezTo>
                  <a:pt x="415" y="173"/>
                  <a:pt x="426" y="177"/>
                  <a:pt x="437" y="181"/>
                </a:cubicBezTo>
                <a:cubicBezTo>
                  <a:pt x="464" y="190"/>
                  <a:pt x="491" y="201"/>
                  <a:pt x="519" y="209"/>
                </a:cubicBezTo>
                <a:cubicBezTo>
                  <a:pt x="522" y="211"/>
                  <a:pt x="522" y="211"/>
                  <a:pt x="522" y="211"/>
                </a:cubicBezTo>
                <a:cubicBezTo>
                  <a:pt x="526" y="212"/>
                  <a:pt x="530" y="213"/>
                  <a:pt x="534" y="214"/>
                </a:cubicBezTo>
                <a:cubicBezTo>
                  <a:pt x="538" y="216"/>
                  <a:pt x="542" y="217"/>
                  <a:pt x="546" y="219"/>
                </a:cubicBezTo>
                <a:cubicBezTo>
                  <a:pt x="567" y="226"/>
                  <a:pt x="588" y="232"/>
                  <a:pt x="608" y="239"/>
                </a:cubicBezTo>
                <a:cubicBezTo>
                  <a:pt x="610" y="240"/>
                  <a:pt x="614" y="240"/>
                  <a:pt x="616" y="241"/>
                </a:cubicBezTo>
                <a:cubicBezTo>
                  <a:pt x="644" y="251"/>
                  <a:pt x="673" y="257"/>
                  <a:pt x="700" y="267"/>
                </a:cubicBezTo>
                <a:cubicBezTo>
                  <a:pt x="702" y="268"/>
                  <a:pt x="707" y="268"/>
                  <a:pt x="709" y="269"/>
                </a:cubicBezTo>
                <a:cubicBezTo>
                  <a:pt x="717" y="272"/>
                  <a:pt x="727" y="275"/>
                  <a:pt x="736" y="277"/>
                </a:cubicBezTo>
                <a:cubicBezTo>
                  <a:pt x="752" y="282"/>
                  <a:pt x="768" y="286"/>
                  <a:pt x="784" y="291"/>
                </a:cubicBezTo>
                <a:cubicBezTo>
                  <a:pt x="799" y="295"/>
                  <a:pt x="814" y="298"/>
                  <a:pt x="828" y="303"/>
                </a:cubicBezTo>
                <a:cubicBezTo>
                  <a:pt x="866" y="312"/>
                  <a:pt x="903" y="322"/>
                  <a:pt x="940" y="331"/>
                </a:cubicBezTo>
                <a:cubicBezTo>
                  <a:pt x="958" y="336"/>
                  <a:pt x="976" y="338"/>
                  <a:pt x="993" y="343"/>
                </a:cubicBezTo>
                <a:cubicBezTo>
                  <a:pt x="1029" y="351"/>
                  <a:pt x="1066" y="358"/>
                  <a:pt x="1102" y="367"/>
                </a:cubicBezTo>
                <a:cubicBezTo>
                  <a:pt x="1109" y="368"/>
                  <a:pt x="1117" y="368"/>
                  <a:pt x="1124" y="371"/>
                </a:cubicBezTo>
                <a:cubicBezTo>
                  <a:pt x="1152" y="376"/>
                  <a:pt x="1181" y="381"/>
                  <a:pt x="1209" y="387"/>
                </a:cubicBezTo>
                <a:cubicBezTo>
                  <a:pt x="1216" y="388"/>
                  <a:pt x="1223" y="388"/>
                  <a:pt x="1230" y="391"/>
                </a:cubicBezTo>
                <a:cubicBezTo>
                  <a:pt x="1238" y="392"/>
                  <a:pt x="1247" y="392"/>
                  <a:pt x="1254" y="395"/>
                </a:cubicBezTo>
                <a:cubicBezTo>
                  <a:pt x="1263" y="396"/>
                  <a:pt x="1272" y="396"/>
                  <a:pt x="1280" y="399"/>
                </a:cubicBezTo>
                <a:cubicBezTo>
                  <a:pt x="1297" y="401"/>
                  <a:pt x="1314" y="404"/>
                  <a:pt x="1331" y="407"/>
                </a:cubicBezTo>
                <a:cubicBezTo>
                  <a:pt x="1338" y="408"/>
                  <a:pt x="1345" y="408"/>
                  <a:pt x="1352" y="409"/>
                </a:cubicBezTo>
                <a:cubicBezTo>
                  <a:pt x="1361" y="413"/>
                  <a:pt x="1371" y="412"/>
                  <a:pt x="1380" y="413"/>
                </a:cubicBezTo>
                <a:cubicBezTo>
                  <a:pt x="1391" y="417"/>
                  <a:pt x="1403" y="415"/>
                  <a:pt x="1414" y="419"/>
                </a:cubicBezTo>
                <a:cubicBezTo>
                  <a:pt x="1425" y="421"/>
                  <a:pt x="1437" y="419"/>
                  <a:pt x="1448" y="423"/>
                </a:cubicBezTo>
                <a:cubicBezTo>
                  <a:pt x="1459" y="424"/>
                  <a:pt x="1470" y="424"/>
                  <a:pt x="1480" y="427"/>
                </a:cubicBezTo>
                <a:cubicBezTo>
                  <a:pt x="1492" y="428"/>
                  <a:pt x="1504" y="428"/>
                  <a:pt x="1516" y="431"/>
                </a:cubicBezTo>
                <a:cubicBezTo>
                  <a:pt x="1528" y="432"/>
                  <a:pt x="1541" y="431"/>
                  <a:pt x="1552" y="435"/>
                </a:cubicBezTo>
                <a:cubicBezTo>
                  <a:pt x="1565" y="436"/>
                  <a:pt x="1578" y="435"/>
                  <a:pt x="1590" y="438"/>
                </a:cubicBezTo>
                <a:cubicBezTo>
                  <a:pt x="1607" y="442"/>
                  <a:pt x="1624" y="438"/>
                  <a:pt x="1640" y="443"/>
                </a:cubicBezTo>
                <a:cubicBezTo>
                  <a:pt x="1656" y="444"/>
                  <a:pt x="1672" y="443"/>
                  <a:pt x="1688" y="446"/>
                </a:cubicBezTo>
                <a:cubicBezTo>
                  <a:pt x="1710" y="450"/>
                  <a:pt x="1734" y="445"/>
                  <a:pt x="1756" y="451"/>
                </a:cubicBezTo>
                <a:cubicBezTo>
                  <a:pt x="1785" y="454"/>
                  <a:pt x="1815" y="449"/>
                  <a:pt x="1843" y="456"/>
                </a:cubicBezTo>
                <a:cubicBezTo>
                  <a:pt x="1948" y="457"/>
                  <a:pt x="2052" y="457"/>
                  <a:pt x="2157" y="456"/>
                </a:cubicBezTo>
                <a:cubicBezTo>
                  <a:pt x="2187" y="450"/>
                  <a:pt x="2218" y="453"/>
                  <a:pt x="2248" y="451"/>
                </a:cubicBezTo>
                <a:cubicBezTo>
                  <a:pt x="2268" y="446"/>
                  <a:pt x="2288" y="449"/>
                  <a:pt x="2309" y="448"/>
                </a:cubicBezTo>
                <a:cubicBezTo>
                  <a:pt x="2325" y="442"/>
                  <a:pt x="2343" y="445"/>
                  <a:pt x="2361" y="443"/>
                </a:cubicBezTo>
                <a:cubicBezTo>
                  <a:pt x="2377" y="437"/>
                  <a:pt x="2395" y="443"/>
                  <a:pt x="2412" y="438"/>
                </a:cubicBezTo>
                <a:cubicBezTo>
                  <a:pt x="2423" y="436"/>
                  <a:pt x="2434" y="436"/>
                  <a:pt x="2445" y="435"/>
                </a:cubicBezTo>
                <a:cubicBezTo>
                  <a:pt x="2458" y="431"/>
                  <a:pt x="2471" y="432"/>
                  <a:pt x="2484" y="431"/>
                </a:cubicBezTo>
                <a:cubicBezTo>
                  <a:pt x="2495" y="427"/>
                  <a:pt x="2508" y="428"/>
                  <a:pt x="2520" y="427"/>
                </a:cubicBezTo>
                <a:cubicBezTo>
                  <a:pt x="2530" y="423"/>
                  <a:pt x="2541" y="424"/>
                  <a:pt x="2552" y="423"/>
                </a:cubicBezTo>
                <a:cubicBezTo>
                  <a:pt x="2561" y="420"/>
                  <a:pt x="2571" y="420"/>
                  <a:pt x="2580" y="419"/>
                </a:cubicBezTo>
                <a:cubicBezTo>
                  <a:pt x="2616" y="413"/>
                  <a:pt x="2653" y="408"/>
                  <a:pt x="2690" y="403"/>
                </a:cubicBezTo>
                <a:cubicBezTo>
                  <a:pt x="2697" y="400"/>
                  <a:pt x="2706" y="400"/>
                  <a:pt x="2714" y="399"/>
                </a:cubicBezTo>
                <a:cubicBezTo>
                  <a:pt x="2722" y="396"/>
                  <a:pt x="2730" y="396"/>
                  <a:pt x="2738" y="395"/>
                </a:cubicBezTo>
                <a:cubicBezTo>
                  <a:pt x="2752" y="391"/>
                  <a:pt x="2767" y="389"/>
                  <a:pt x="2781" y="387"/>
                </a:cubicBezTo>
                <a:cubicBezTo>
                  <a:pt x="2828" y="378"/>
                  <a:pt x="2874" y="368"/>
                  <a:pt x="2921" y="359"/>
                </a:cubicBezTo>
                <a:cubicBezTo>
                  <a:pt x="2932" y="355"/>
                  <a:pt x="2944" y="354"/>
                  <a:pt x="2956" y="351"/>
                </a:cubicBezTo>
                <a:cubicBezTo>
                  <a:pt x="2984" y="344"/>
                  <a:pt x="3012" y="338"/>
                  <a:pt x="3040" y="331"/>
                </a:cubicBezTo>
                <a:cubicBezTo>
                  <a:pt x="3050" y="327"/>
                  <a:pt x="3061" y="325"/>
                  <a:pt x="3072" y="323"/>
                </a:cubicBezTo>
                <a:cubicBezTo>
                  <a:pt x="3091" y="317"/>
                  <a:pt x="3112" y="312"/>
                  <a:pt x="3132" y="307"/>
                </a:cubicBezTo>
                <a:cubicBezTo>
                  <a:pt x="3160" y="299"/>
                  <a:pt x="3188" y="291"/>
                  <a:pt x="3216" y="283"/>
                </a:cubicBezTo>
                <a:cubicBezTo>
                  <a:pt x="3226" y="279"/>
                  <a:pt x="3237" y="277"/>
                  <a:pt x="3248" y="273"/>
                </a:cubicBezTo>
                <a:cubicBezTo>
                  <a:pt x="3250" y="272"/>
                  <a:pt x="3254" y="271"/>
                  <a:pt x="3256" y="271"/>
                </a:cubicBezTo>
                <a:cubicBezTo>
                  <a:pt x="3270" y="266"/>
                  <a:pt x="3285" y="262"/>
                  <a:pt x="3299" y="257"/>
                </a:cubicBezTo>
                <a:cubicBezTo>
                  <a:pt x="3301" y="256"/>
                  <a:pt x="3305" y="255"/>
                  <a:pt x="3307" y="255"/>
                </a:cubicBezTo>
                <a:cubicBezTo>
                  <a:pt x="3311" y="254"/>
                  <a:pt x="3315" y="252"/>
                  <a:pt x="3320" y="251"/>
                </a:cubicBezTo>
                <a:cubicBezTo>
                  <a:pt x="3325" y="249"/>
                  <a:pt x="3330" y="247"/>
                  <a:pt x="3335" y="245"/>
                </a:cubicBezTo>
                <a:cubicBezTo>
                  <a:pt x="3337" y="244"/>
                  <a:pt x="3342" y="244"/>
                  <a:pt x="3344" y="243"/>
                </a:cubicBezTo>
                <a:cubicBezTo>
                  <a:pt x="3348" y="242"/>
                  <a:pt x="3352" y="240"/>
                  <a:pt x="3356" y="239"/>
                </a:cubicBezTo>
                <a:cubicBezTo>
                  <a:pt x="3364" y="236"/>
                  <a:pt x="3372" y="233"/>
                  <a:pt x="3380" y="231"/>
                </a:cubicBezTo>
                <a:cubicBezTo>
                  <a:pt x="3389" y="227"/>
                  <a:pt x="3398" y="225"/>
                  <a:pt x="3407" y="221"/>
                </a:cubicBezTo>
                <a:cubicBezTo>
                  <a:pt x="3433" y="213"/>
                  <a:pt x="3458" y="203"/>
                  <a:pt x="3483" y="195"/>
                </a:cubicBezTo>
                <a:cubicBezTo>
                  <a:pt x="3491" y="192"/>
                  <a:pt x="3499" y="189"/>
                  <a:pt x="3507" y="185"/>
                </a:cubicBezTo>
                <a:cubicBezTo>
                  <a:pt x="3511" y="184"/>
                  <a:pt x="3515" y="183"/>
                  <a:pt x="3519" y="181"/>
                </a:cubicBezTo>
                <a:cubicBezTo>
                  <a:pt x="3525" y="179"/>
                  <a:pt x="3530" y="177"/>
                  <a:pt x="3536" y="175"/>
                </a:cubicBezTo>
                <a:cubicBezTo>
                  <a:pt x="3547" y="169"/>
                  <a:pt x="3560" y="166"/>
                  <a:pt x="3571" y="161"/>
                </a:cubicBezTo>
                <a:cubicBezTo>
                  <a:pt x="3578" y="159"/>
                  <a:pt x="3585" y="156"/>
                  <a:pt x="3591" y="153"/>
                </a:cubicBezTo>
                <a:cubicBezTo>
                  <a:pt x="3598" y="151"/>
                  <a:pt x="3605" y="148"/>
                  <a:pt x="3611" y="145"/>
                </a:cubicBezTo>
                <a:cubicBezTo>
                  <a:pt x="3618" y="143"/>
                  <a:pt x="3625" y="140"/>
                  <a:pt x="3631" y="137"/>
                </a:cubicBezTo>
                <a:cubicBezTo>
                  <a:pt x="3640" y="134"/>
                  <a:pt x="3649" y="129"/>
                  <a:pt x="3658" y="127"/>
                </a:cubicBezTo>
                <a:cubicBezTo>
                  <a:pt x="3658" y="125"/>
                  <a:pt x="3658" y="125"/>
                  <a:pt x="3658" y="125"/>
                </a:cubicBezTo>
                <a:cubicBezTo>
                  <a:pt x="3675" y="120"/>
                  <a:pt x="3691" y="112"/>
                  <a:pt x="3707" y="105"/>
                </a:cubicBezTo>
                <a:cubicBezTo>
                  <a:pt x="3720" y="100"/>
                  <a:pt x="3732" y="94"/>
                  <a:pt x="3745" y="89"/>
                </a:cubicBezTo>
                <a:cubicBezTo>
                  <a:pt x="3756" y="85"/>
                  <a:pt x="3766" y="78"/>
                  <a:pt x="3778" y="75"/>
                </a:cubicBezTo>
                <a:cubicBezTo>
                  <a:pt x="3778" y="73"/>
                  <a:pt x="3778" y="73"/>
                  <a:pt x="3778" y="73"/>
                </a:cubicBezTo>
                <a:cubicBezTo>
                  <a:pt x="3794" y="69"/>
                  <a:pt x="3807" y="59"/>
                  <a:pt x="3822" y="55"/>
                </a:cubicBezTo>
                <a:cubicBezTo>
                  <a:pt x="3822" y="53"/>
                  <a:pt x="3822" y="53"/>
                  <a:pt x="3822" y="53"/>
                </a:cubicBezTo>
                <a:cubicBezTo>
                  <a:pt x="3828" y="51"/>
                  <a:pt x="3834" y="49"/>
                  <a:pt x="3839" y="47"/>
                </a:cubicBezTo>
                <a:cubicBezTo>
                  <a:pt x="3840" y="41"/>
                  <a:pt x="3840" y="41"/>
                  <a:pt x="3840" y="41"/>
                </a:cubicBezTo>
                <a:cubicBezTo>
                  <a:pt x="3840" y="838"/>
                  <a:pt x="3840" y="838"/>
                  <a:pt x="3840" y="838"/>
                </a:cubicBezTo>
                <a:cubicBezTo>
                  <a:pt x="0" y="838"/>
                  <a:pt x="0" y="838"/>
                  <a:pt x="0" y="838"/>
                </a:cubicBezTo>
                <a:cubicBezTo>
                  <a:pt x="0" y="0"/>
                  <a:pt x="0" y="0"/>
                  <a:pt x="0" y="0"/>
                </a:cubicBezTo>
                <a:close/>
              </a:path>
            </a:pathLst>
          </a:custGeom>
          <a:solidFill>
            <a:srgbClr val="42556C"/>
          </a:solidFill>
          <a:ln>
            <a:noFill/>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Tree>
    <p:extLst>
      <p:ext uri="{BB962C8B-B14F-4D97-AF65-F5344CB8AC3E}">
        <p14:creationId xmlns:p14="http://schemas.microsoft.com/office/powerpoint/2010/main" val="1364429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23">
            <a:extLst>
              <a:ext uri="{FF2B5EF4-FFF2-40B4-BE49-F238E27FC236}">
                <a16:creationId xmlns:a16="http://schemas.microsoft.com/office/drawing/2014/main" id="{727EBFC5-949B-4EA8-85DA-E5ED8BB16FA0}"/>
              </a:ext>
            </a:extLst>
          </p:cNvPr>
          <p:cNvSpPr txBox="1"/>
          <p:nvPr/>
        </p:nvSpPr>
        <p:spPr>
          <a:xfrm>
            <a:off x="623888" y="454345"/>
            <a:ext cx="10892214"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4.</a:t>
            </a:r>
            <a:r>
              <a:rPr lang="zh-CN" altLang="en-US" sz="4000" b="1" dirty="0">
                <a:solidFill>
                  <a:srgbClr val="42556C"/>
                </a:solidFill>
                <a:cs typeface="+mn-ea"/>
                <a:sym typeface="+mn-lt"/>
              </a:rPr>
              <a:t>实证结果分析</a:t>
            </a:r>
            <a:r>
              <a:rPr lang="en-US" altLang="zh-CN" sz="4000" b="1" dirty="0">
                <a:solidFill>
                  <a:srgbClr val="42556C"/>
                </a:solidFill>
                <a:cs typeface="+mn-ea"/>
                <a:sym typeface="+mn-lt"/>
              </a:rPr>
              <a:t>——</a:t>
            </a:r>
            <a:r>
              <a:rPr lang="zh-CN" altLang="en-US" sz="4000" b="1" dirty="0">
                <a:solidFill>
                  <a:srgbClr val="42556C"/>
                </a:solidFill>
                <a:cs typeface="+mn-ea"/>
                <a:sym typeface="+mn-lt"/>
              </a:rPr>
              <a:t>基准回归结果</a:t>
            </a:r>
            <a:r>
              <a:rPr lang="en-US" altLang="zh-CN" sz="4000" b="1" dirty="0">
                <a:solidFill>
                  <a:srgbClr val="42556C"/>
                </a:solidFill>
                <a:cs typeface="+mn-ea"/>
                <a:sym typeface="+mn-lt"/>
              </a:rPr>
              <a:t>&amp;</a:t>
            </a:r>
            <a:r>
              <a:rPr lang="zh-CN" altLang="en-US" sz="4000" b="1" dirty="0">
                <a:solidFill>
                  <a:srgbClr val="42556C"/>
                </a:solidFill>
                <a:cs typeface="+mn-ea"/>
                <a:sym typeface="+mn-lt"/>
              </a:rPr>
              <a:t>异质性分析</a:t>
            </a:r>
          </a:p>
        </p:txBody>
      </p:sp>
      <p:grpSp>
        <p:nvGrpSpPr>
          <p:cNvPr id="43" name="Group 55">
            <a:extLst>
              <a:ext uri="{FF2B5EF4-FFF2-40B4-BE49-F238E27FC236}">
                <a16:creationId xmlns:a16="http://schemas.microsoft.com/office/drawing/2014/main" id="{68198E36-778D-4A5A-89DE-87B511C5CCFF}"/>
              </a:ext>
            </a:extLst>
          </p:cNvPr>
          <p:cNvGrpSpPr/>
          <p:nvPr/>
        </p:nvGrpSpPr>
        <p:grpSpPr>
          <a:xfrm>
            <a:off x="675898" y="1130300"/>
            <a:ext cx="362272" cy="73025"/>
            <a:chOff x="7340600" y="4686300"/>
            <a:chExt cx="504030" cy="101600"/>
          </a:xfrm>
          <a:solidFill>
            <a:srgbClr val="42556C"/>
          </a:solidFill>
        </p:grpSpPr>
        <p:sp>
          <p:nvSpPr>
            <p:cNvPr id="44" name="Oval 52">
              <a:extLst>
                <a:ext uri="{FF2B5EF4-FFF2-40B4-BE49-F238E27FC236}">
                  <a16:creationId xmlns:a16="http://schemas.microsoft.com/office/drawing/2014/main" id="{1CE2301D-7188-4DA3-9AF8-B605D3A83C40}"/>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45" name="Oval 53">
              <a:extLst>
                <a:ext uri="{FF2B5EF4-FFF2-40B4-BE49-F238E27FC236}">
                  <a16:creationId xmlns:a16="http://schemas.microsoft.com/office/drawing/2014/main" id="{C3ED2784-3459-4EF7-ADBC-1FB7ADD0FCF2}"/>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46" name="Oval 54">
              <a:extLst>
                <a:ext uri="{FF2B5EF4-FFF2-40B4-BE49-F238E27FC236}">
                  <a16:creationId xmlns:a16="http://schemas.microsoft.com/office/drawing/2014/main" id="{A558168C-987A-4F47-871A-1FCF3B4FB11C}"/>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spTree>
    <p:extLst>
      <p:ext uri="{BB962C8B-B14F-4D97-AF65-F5344CB8AC3E}">
        <p14:creationId xmlns:p14="http://schemas.microsoft.com/office/powerpoint/2010/main" val="279284775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23">
            <a:extLst>
              <a:ext uri="{FF2B5EF4-FFF2-40B4-BE49-F238E27FC236}">
                <a16:creationId xmlns:a16="http://schemas.microsoft.com/office/drawing/2014/main" id="{727EBFC5-949B-4EA8-85DA-E5ED8BB16FA0}"/>
              </a:ext>
            </a:extLst>
          </p:cNvPr>
          <p:cNvSpPr txBox="1"/>
          <p:nvPr/>
        </p:nvSpPr>
        <p:spPr>
          <a:xfrm>
            <a:off x="623888" y="454345"/>
            <a:ext cx="10892214"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4.</a:t>
            </a:r>
            <a:r>
              <a:rPr lang="zh-CN" altLang="en-US" sz="4000" b="1" dirty="0">
                <a:solidFill>
                  <a:srgbClr val="42556C"/>
                </a:solidFill>
                <a:cs typeface="+mn-ea"/>
                <a:sym typeface="+mn-lt"/>
              </a:rPr>
              <a:t>实证结果分析</a:t>
            </a:r>
            <a:r>
              <a:rPr lang="en-US" altLang="zh-CN" sz="4000" b="1" dirty="0">
                <a:solidFill>
                  <a:srgbClr val="42556C"/>
                </a:solidFill>
                <a:cs typeface="+mn-ea"/>
                <a:sym typeface="+mn-lt"/>
              </a:rPr>
              <a:t>——</a:t>
            </a:r>
            <a:r>
              <a:rPr lang="zh-CN" altLang="en-US" sz="4000" b="1" dirty="0">
                <a:solidFill>
                  <a:srgbClr val="42556C"/>
                </a:solidFill>
                <a:cs typeface="+mn-ea"/>
                <a:sym typeface="+mn-lt"/>
              </a:rPr>
              <a:t>稳健性检验</a:t>
            </a:r>
          </a:p>
        </p:txBody>
      </p:sp>
      <p:grpSp>
        <p:nvGrpSpPr>
          <p:cNvPr id="43" name="Group 55">
            <a:extLst>
              <a:ext uri="{FF2B5EF4-FFF2-40B4-BE49-F238E27FC236}">
                <a16:creationId xmlns:a16="http://schemas.microsoft.com/office/drawing/2014/main" id="{68198E36-778D-4A5A-89DE-87B511C5CCFF}"/>
              </a:ext>
            </a:extLst>
          </p:cNvPr>
          <p:cNvGrpSpPr/>
          <p:nvPr/>
        </p:nvGrpSpPr>
        <p:grpSpPr>
          <a:xfrm>
            <a:off x="675898" y="1130300"/>
            <a:ext cx="362272" cy="73025"/>
            <a:chOff x="7340600" y="4686300"/>
            <a:chExt cx="504030" cy="101600"/>
          </a:xfrm>
          <a:solidFill>
            <a:srgbClr val="42556C"/>
          </a:solidFill>
        </p:grpSpPr>
        <p:sp>
          <p:nvSpPr>
            <p:cNvPr id="44" name="Oval 52">
              <a:extLst>
                <a:ext uri="{FF2B5EF4-FFF2-40B4-BE49-F238E27FC236}">
                  <a16:creationId xmlns:a16="http://schemas.microsoft.com/office/drawing/2014/main" id="{1CE2301D-7188-4DA3-9AF8-B605D3A83C40}"/>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45" name="Oval 53">
              <a:extLst>
                <a:ext uri="{FF2B5EF4-FFF2-40B4-BE49-F238E27FC236}">
                  <a16:creationId xmlns:a16="http://schemas.microsoft.com/office/drawing/2014/main" id="{C3ED2784-3459-4EF7-ADBC-1FB7ADD0FCF2}"/>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46" name="Oval 54">
              <a:extLst>
                <a:ext uri="{FF2B5EF4-FFF2-40B4-BE49-F238E27FC236}">
                  <a16:creationId xmlns:a16="http://schemas.microsoft.com/office/drawing/2014/main" id="{A558168C-987A-4F47-871A-1FCF3B4FB11C}"/>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sp>
        <p:nvSpPr>
          <p:cNvPr id="2" name="文本框 1">
            <a:extLst>
              <a:ext uri="{FF2B5EF4-FFF2-40B4-BE49-F238E27FC236}">
                <a16:creationId xmlns:a16="http://schemas.microsoft.com/office/drawing/2014/main" id="{456B1DA7-1F83-4928-8D8A-B1246E218130}"/>
              </a:ext>
            </a:extLst>
          </p:cNvPr>
          <p:cNvSpPr txBox="1"/>
          <p:nvPr/>
        </p:nvSpPr>
        <p:spPr>
          <a:xfrm>
            <a:off x="623888" y="1645920"/>
            <a:ext cx="10767179" cy="2951898"/>
          </a:xfrm>
          <a:prstGeom prst="rect">
            <a:avLst/>
          </a:prstGeom>
          <a:noFill/>
        </p:spPr>
        <p:txBody>
          <a:bodyPr wrap="square" rtlCol="0">
            <a:spAutoFit/>
          </a:bodyPr>
          <a:lstStyle/>
          <a:p>
            <a:pPr>
              <a:lnSpc>
                <a:spcPct val="150000"/>
              </a:lnSpc>
            </a:pPr>
            <a:r>
              <a:rPr lang="en-US" altLang="zh-CN" dirty="0"/>
              <a:t>1.</a:t>
            </a:r>
            <a:r>
              <a:rPr lang="zh-CN" altLang="en-US" dirty="0"/>
              <a:t>其他权力测度方法</a:t>
            </a:r>
            <a:r>
              <a:rPr lang="en-US" altLang="zh-CN" dirty="0"/>
              <a:t>——</a:t>
            </a:r>
            <a:r>
              <a:rPr lang="zh-CN" altLang="en-US" dirty="0"/>
              <a:t>用其他维度来衡量</a:t>
            </a:r>
            <a:r>
              <a:rPr lang="en-US" altLang="zh-CN" dirty="0"/>
              <a:t>power</a:t>
            </a:r>
          </a:p>
          <a:p>
            <a:pPr>
              <a:lnSpc>
                <a:spcPct val="150000"/>
              </a:lnSpc>
            </a:pPr>
            <a:r>
              <a:rPr lang="en-US" altLang="zh-CN" dirty="0"/>
              <a:t>2.Tobit</a:t>
            </a:r>
            <a:r>
              <a:rPr lang="zh-CN" altLang="en-US" dirty="0"/>
              <a:t>回归</a:t>
            </a:r>
            <a:endParaRPr lang="en-US" altLang="zh-CN" dirty="0"/>
          </a:p>
          <a:p>
            <a:pPr>
              <a:lnSpc>
                <a:spcPct val="150000"/>
              </a:lnSpc>
            </a:pPr>
            <a:r>
              <a:rPr lang="en-US" altLang="zh-CN" dirty="0"/>
              <a:t>3.</a:t>
            </a:r>
            <a:r>
              <a:rPr lang="zh-CN" altLang="en-US" dirty="0"/>
              <a:t>变换被解释变量</a:t>
            </a:r>
            <a:endParaRPr lang="en-US" altLang="zh-CN" dirty="0"/>
          </a:p>
          <a:p>
            <a:pPr>
              <a:lnSpc>
                <a:spcPct val="150000"/>
              </a:lnSpc>
            </a:pPr>
            <a:r>
              <a:rPr lang="en-US" altLang="zh-CN" dirty="0"/>
              <a:t>4.</a:t>
            </a:r>
            <a:r>
              <a:rPr lang="zh-CN" altLang="en-US" dirty="0"/>
              <a:t>调整样本</a:t>
            </a:r>
            <a:endParaRPr lang="en-US" altLang="zh-CN" dirty="0"/>
          </a:p>
          <a:p>
            <a:pPr>
              <a:lnSpc>
                <a:spcPct val="150000"/>
              </a:lnSpc>
            </a:pPr>
            <a:r>
              <a:rPr lang="en-US" altLang="zh-CN" dirty="0"/>
              <a:t>5.</a:t>
            </a:r>
            <a:r>
              <a:rPr lang="zh-CN" altLang="en-US" dirty="0"/>
              <a:t>增加可能遗漏的解释变量</a:t>
            </a:r>
            <a:endParaRPr lang="en-US" altLang="zh-CN" dirty="0"/>
          </a:p>
          <a:p>
            <a:pPr>
              <a:lnSpc>
                <a:spcPct val="150000"/>
              </a:lnSpc>
            </a:pPr>
            <a:r>
              <a:rPr lang="en-US" altLang="zh-CN" dirty="0"/>
              <a:t>6.</a:t>
            </a:r>
            <a:r>
              <a:rPr lang="zh-CN" altLang="en-US" dirty="0"/>
              <a:t>根据</a:t>
            </a:r>
            <a:r>
              <a:rPr lang="en-US" altLang="zh-CN" dirty="0"/>
              <a:t>power</a:t>
            </a:r>
            <a:r>
              <a:rPr lang="zh-CN" altLang="en-US" dirty="0"/>
              <a:t>大小分</a:t>
            </a:r>
            <a:r>
              <a:rPr lang="en-US" altLang="zh-CN" dirty="0"/>
              <a:t>4</a:t>
            </a:r>
            <a:r>
              <a:rPr lang="zh-CN" altLang="en-US" dirty="0"/>
              <a:t>组对公司创新进行均值检验</a:t>
            </a:r>
            <a:endParaRPr lang="en-US" altLang="zh-CN" dirty="0"/>
          </a:p>
          <a:p>
            <a:pPr>
              <a:lnSpc>
                <a:spcPct val="150000"/>
              </a:lnSpc>
            </a:pPr>
            <a:r>
              <a:rPr lang="en-US" altLang="zh-CN" dirty="0"/>
              <a:t>7.</a:t>
            </a:r>
            <a:r>
              <a:rPr lang="zh-CN" altLang="en-US" dirty="0"/>
              <a:t>考虑专利产出的滞后性</a:t>
            </a:r>
            <a:endParaRPr lang="en-US" altLang="zh-CN" dirty="0"/>
          </a:p>
        </p:txBody>
      </p:sp>
    </p:spTree>
    <p:extLst>
      <p:ext uri="{BB962C8B-B14F-4D97-AF65-F5344CB8AC3E}">
        <p14:creationId xmlns:p14="http://schemas.microsoft.com/office/powerpoint/2010/main" val="23850210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a:extLst>
              <a:ext uri="{FF2B5EF4-FFF2-40B4-BE49-F238E27FC236}">
                <a16:creationId xmlns:a16="http://schemas.microsoft.com/office/drawing/2014/main" id="{71E8B789-9948-49A4-AB6C-647A354C03BC}"/>
              </a:ext>
            </a:extLst>
          </p:cNvPr>
          <p:cNvGrpSpPr/>
          <p:nvPr/>
        </p:nvGrpSpPr>
        <p:grpSpPr>
          <a:xfrm>
            <a:off x="3130677" y="2216177"/>
            <a:ext cx="5930645" cy="1212823"/>
            <a:chOff x="3516125" y="2843920"/>
            <a:chExt cx="5930645" cy="1212823"/>
          </a:xfrm>
        </p:grpSpPr>
        <p:grpSp>
          <p:nvGrpSpPr>
            <p:cNvPr id="3" name="组合 2">
              <a:extLst>
                <a:ext uri="{FF2B5EF4-FFF2-40B4-BE49-F238E27FC236}">
                  <a16:creationId xmlns:a16="http://schemas.microsoft.com/office/drawing/2014/main" id="{3AC14B04-88BC-4D7F-932A-33A0E70A043B}"/>
                </a:ext>
              </a:extLst>
            </p:cNvPr>
            <p:cNvGrpSpPr/>
            <p:nvPr/>
          </p:nvGrpSpPr>
          <p:grpSpPr>
            <a:xfrm>
              <a:off x="3739745" y="2856414"/>
              <a:ext cx="5707025" cy="1200329"/>
              <a:chOff x="2298739" y="1833181"/>
              <a:chExt cx="5707025" cy="1200329"/>
            </a:xfrm>
          </p:grpSpPr>
          <p:sp>
            <p:nvSpPr>
              <p:cNvPr id="5" name="文本框 5">
                <a:extLst>
                  <a:ext uri="{FF2B5EF4-FFF2-40B4-BE49-F238E27FC236}">
                    <a16:creationId xmlns:a16="http://schemas.microsoft.com/office/drawing/2014/main" id="{C8D28ED6-41BF-4560-9841-4CC52ED6E33D}"/>
                  </a:ext>
                </a:extLst>
              </p:cNvPr>
              <p:cNvSpPr txBox="1"/>
              <p:nvPr/>
            </p:nvSpPr>
            <p:spPr>
              <a:xfrm>
                <a:off x="3694483" y="2017846"/>
                <a:ext cx="4311281" cy="830997"/>
              </a:xfrm>
              <a:prstGeom prst="rect">
                <a:avLst/>
              </a:prstGeom>
              <a:noFill/>
            </p:spPr>
            <p:txBody>
              <a:bodyPr wrap="square" rtlCol="0">
                <a:spAutoFit/>
              </a:bodyPr>
              <a:lstStyle/>
              <a:p>
                <a:pPr algn="dist">
                  <a:defRPr/>
                </a:pPr>
                <a:r>
                  <a:rPr lang="zh-CN" altLang="en-US" sz="4800" b="1" dirty="0">
                    <a:solidFill>
                      <a:srgbClr val="42556C"/>
                    </a:solidFill>
                    <a:cs typeface="+mn-ea"/>
                    <a:sym typeface="+mn-lt"/>
                  </a:rPr>
                  <a:t>进一步分析</a:t>
                </a:r>
              </a:p>
            </p:txBody>
          </p:sp>
          <p:sp>
            <p:nvSpPr>
              <p:cNvPr id="7" name="文本框 1">
                <a:extLst>
                  <a:ext uri="{FF2B5EF4-FFF2-40B4-BE49-F238E27FC236}">
                    <a16:creationId xmlns:a16="http://schemas.microsoft.com/office/drawing/2014/main" id="{2E59291D-2F40-40B3-B2DE-4F0D9528A91D}"/>
                  </a:ext>
                </a:extLst>
              </p:cNvPr>
              <p:cNvSpPr txBox="1"/>
              <p:nvPr/>
            </p:nvSpPr>
            <p:spPr>
              <a:xfrm>
                <a:off x="2298739" y="1833181"/>
                <a:ext cx="933855" cy="1200329"/>
              </a:xfrm>
              <a:prstGeom prst="rect">
                <a:avLst/>
              </a:prstGeom>
              <a:noFill/>
            </p:spPr>
            <p:txBody>
              <a:bodyPr wrap="square" rtlCol="0">
                <a:spAutoFit/>
              </a:bodyPr>
              <a:lstStyle/>
              <a:p>
                <a:r>
                  <a:rPr lang="en-US" altLang="zh-TW" sz="7200" b="1" dirty="0">
                    <a:solidFill>
                      <a:srgbClr val="42556C"/>
                    </a:solidFill>
                    <a:cs typeface="+mn-ea"/>
                    <a:sym typeface="+mn-lt"/>
                  </a:rPr>
                  <a:t>5</a:t>
                </a:r>
                <a:endParaRPr lang="zh-TW" altLang="en-US" sz="7200" b="1" dirty="0">
                  <a:solidFill>
                    <a:srgbClr val="42556C"/>
                  </a:solidFill>
                  <a:cs typeface="+mn-ea"/>
                  <a:sym typeface="+mn-lt"/>
                </a:endParaRPr>
              </a:p>
            </p:txBody>
          </p:sp>
        </p:grpSp>
        <p:sp>
          <p:nvSpPr>
            <p:cNvPr id="4" name="矩形: 圆角 4">
              <a:extLst>
                <a:ext uri="{FF2B5EF4-FFF2-40B4-BE49-F238E27FC236}">
                  <a16:creationId xmlns:a16="http://schemas.microsoft.com/office/drawing/2014/main" id="{3EBEFE2B-4083-439E-98BE-38D48AB2E2F0}"/>
                </a:ext>
              </a:extLst>
            </p:cNvPr>
            <p:cNvSpPr/>
            <p:nvPr/>
          </p:nvSpPr>
          <p:spPr>
            <a:xfrm>
              <a:off x="3516125" y="2843920"/>
              <a:ext cx="1157475" cy="1169790"/>
            </a:xfrm>
            <a:prstGeom prst="roundRect">
              <a:avLst/>
            </a:prstGeom>
            <a:noFill/>
            <a:ln w="69850">
              <a:solidFill>
                <a:srgbClr val="42556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rgbClr val="42556C"/>
                </a:solidFill>
                <a:cs typeface="+mn-ea"/>
                <a:sym typeface="+mn-lt"/>
              </a:endParaRPr>
            </a:p>
          </p:txBody>
        </p:sp>
      </p:grpSp>
      <p:sp>
        <p:nvSpPr>
          <p:cNvPr id="8" name="Freeform 5">
            <a:extLst>
              <a:ext uri="{FF2B5EF4-FFF2-40B4-BE49-F238E27FC236}">
                <a16:creationId xmlns:a16="http://schemas.microsoft.com/office/drawing/2014/main" id="{31C54D67-BCAC-4FAB-AA28-B5C535F45AD1}"/>
              </a:ext>
            </a:extLst>
          </p:cNvPr>
          <p:cNvSpPr>
            <a:spLocks/>
          </p:cNvSpPr>
          <p:nvPr/>
        </p:nvSpPr>
        <p:spPr bwMode="auto">
          <a:xfrm>
            <a:off x="0" y="4187825"/>
            <a:ext cx="12192000" cy="2670175"/>
          </a:xfrm>
          <a:custGeom>
            <a:avLst/>
            <a:gdLst>
              <a:gd name="T0" fmla="*/ 40 w 3840"/>
              <a:gd name="T1" fmla="*/ 17 h 838"/>
              <a:gd name="T2" fmla="*/ 201 w 3840"/>
              <a:gd name="T3" fmla="*/ 89 h 838"/>
              <a:gd name="T4" fmla="*/ 248 w 3840"/>
              <a:gd name="T5" fmla="*/ 108 h 838"/>
              <a:gd name="T6" fmla="*/ 289 w 3840"/>
              <a:gd name="T7" fmla="*/ 125 h 838"/>
              <a:gd name="T8" fmla="*/ 341 w 3840"/>
              <a:gd name="T9" fmla="*/ 145 h 838"/>
              <a:gd name="T10" fmla="*/ 404 w 3840"/>
              <a:gd name="T11" fmla="*/ 169 h 838"/>
              <a:gd name="T12" fmla="*/ 519 w 3840"/>
              <a:gd name="T13" fmla="*/ 209 h 838"/>
              <a:gd name="T14" fmla="*/ 534 w 3840"/>
              <a:gd name="T15" fmla="*/ 214 h 838"/>
              <a:gd name="T16" fmla="*/ 608 w 3840"/>
              <a:gd name="T17" fmla="*/ 239 h 838"/>
              <a:gd name="T18" fmla="*/ 700 w 3840"/>
              <a:gd name="T19" fmla="*/ 267 h 838"/>
              <a:gd name="T20" fmla="*/ 736 w 3840"/>
              <a:gd name="T21" fmla="*/ 277 h 838"/>
              <a:gd name="T22" fmla="*/ 828 w 3840"/>
              <a:gd name="T23" fmla="*/ 303 h 838"/>
              <a:gd name="T24" fmla="*/ 993 w 3840"/>
              <a:gd name="T25" fmla="*/ 343 h 838"/>
              <a:gd name="T26" fmla="*/ 1124 w 3840"/>
              <a:gd name="T27" fmla="*/ 371 h 838"/>
              <a:gd name="T28" fmla="*/ 1230 w 3840"/>
              <a:gd name="T29" fmla="*/ 391 h 838"/>
              <a:gd name="T30" fmla="*/ 1280 w 3840"/>
              <a:gd name="T31" fmla="*/ 399 h 838"/>
              <a:gd name="T32" fmla="*/ 1352 w 3840"/>
              <a:gd name="T33" fmla="*/ 409 h 838"/>
              <a:gd name="T34" fmla="*/ 1414 w 3840"/>
              <a:gd name="T35" fmla="*/ 419 h 838"/>
              <a:gd name="T36" fmla="*/ 1480 w 3840"/>
              <a:gd name="T37" fmla="*/ 427 h 838"/>
              <a:gd name="T38" fmla="*/ 1552 w 3840"/>
              <a:gd name="T39" fmla="*/ 435 h 838"/>
              <a:gd name="T40" fmla="*/ 1640 w 3840"/>
              <a:gd name="T41" fmla="*/ 443 h 838"/>
              <a:gd name="T42" fmla="*/ 1756 w 3840"/>
              <a:gd name="T43" fmla="*/ 451 h 838"/>
              <a:gd name="T44" fmla="*/ 2157 w 3840"/>
              <a:gd name="T45" fmla="*/ 456 h 838"/>
              <a:gd name="T46" fmla="*/ 2309 w 3840"/>
              <a:gd name="T47" fmla="*/ 448 h 838"/>
              <a:gd name="T48" fmla="*/ 2412 w 3840"/>
              <a:gd name="T49" fmla="*/ 438 h 838"/>
              <a:gd name="T50" fmla="*/ 2484 w 3840"/>
              <a:gd name="T51" fmla="*/ 431 h 838"/>
              <a:gd name="T52" fmla="*/ 2552 w 3840"/>
              <a:gd name="T53" fmla="*/ 423 h 838"/>
              <a:gd name="T54" fmla="*/ 2690 w 3840"/>
              <a:gd name="T55" fmla="*/ 403 h 838"/>
              <a:gd name="T56" fmla="*/ 2738 w 3840"/>
              <a:gd name="T57" fmla="*/ 395 h 838"/>
              <a:gd name="T58" fmla="*/ 2921 w 3840"/>
              <a:gd name="T59" fmla="*/ 359 h 838"/>
              <a:gd name="T60" fmla="*/ 3040 w 3840"/>
              <a:gd name="T61" fmla="*/ 331 h 838"/>
              <a:gd name="T62" fmla="*/ 3132 w 3840"/>
              <a:gd name="T63" fmla="*/ 307 h 838"/>
              <a:gd name="T64" fmla="*/ 3248 w 3840"/>
              <a:gd name="T65" fmla="*/ 273 h 838"/>
              <a:gd name="T66" fmla="*/ 3299 w 3840"/>
              <a:gd name="T67" fmla="*/ 257 h 838"/>
              <a:gd name="T68" fmla="*/ 3320 w 3840"/>
              <a:gd name="T69" fmla="*/ 251 h 838"/>
              <a:gd name="T70" fmla="*/ 3344 w 3840"/>
              <a:gd name="T71" fmla="*/ 243 h 838"/>
              <a:gd name="T72" fmla="*/ 3380 w 3840"/>
              <a:gd name="T73" fmla="*/ 231 h 838"/>
              <a:gd name="T74" fmla="*/ 3483 w 3840"/>
              <a:gd name="T75" fmla="*/ 195 h 838"/>
              <a:gd name="T76" fmla="*/ 3519 w 3840"/>
              <a:gd name="T77" fmla="*/ 181 h 838"/>
              <a:gd name="T78" fmla="*/ 3571 w 3840"/>
              <a:gd name="T79" fmla="*/ 161 h 838"/>
              <a:gd name="T80" fmla="*/ 3611 w 3840"/>
              <a:gd name="T81" fmla="*/ 145 h 838"/>
              <a:gd name="T82" fmla="*/ 3658 w 3840"/>
              <a:gd name="T83" fmla="*/ 127 h 838"/>
              <a:gd name="T84" fmla="*/ 3707 w 3840"/>
              <a:gd name="T85" fmla="*/ 105 h 838"/>
              <a:gd name="T86" fmla="*/ 3778 w 3840"/>
              <a:gd name="T87" fmla="*/ 75 h 838"/>
              <a:gd name="T88" fmla="*/ 3822 w 3840"/>
              <a:gd name="T89" fmla="*/ 55 h 838"/>
              <a:gd name="T90" fmla="*/ 3839 w 3840"/>
              <a:gd name="T91" fmla="*/ 47 h 838"/>
              <a:gd name="T92" fmla="*/ 3840 w 3840"/>
              <a:gd name="T93" fmla="*/ 838 h 838"/>
              <a:gd name="T94" fmla="*/ 0 w 3840"/>
              <a:gd name="T95" fmla="*/ 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40" h="838">
                <a:moveTo>
                  <a:pt x="0" y="0"/>
                </a:moveTo>
                <a:cubicBezTo>
                  <a:pt x="15" y="2"/>
                  <a:pt x="27" y="12"/>
                  <a:pt x="40" y="17"/>
                </a:cubicBezTo>
                <a:cubicBezTo>
                  <a:pt x="72" y="32"/>
                  <a:pt x="104" y="47"/>
                  <a:pt x="137" y="61"/>
                </a:cubicBezTo>
                <a:cubicBezTo>
                  <a:pt x="158" y="71"/>
                  <a:pt x="179" y="80"/>
                  <a:pt x="201" y="89"/>
                </a:cubicBezTo>
                <a:cubicBezTo>
                  <a:pt x="215" y="96"/>
                  <a:pt x="230" y="100"/>
                  <a:pt x="244" y="108"/>
                </a:cubicBezTo>
                <a:cubicBezTo>
                  <a:pt x="245" y="108"/>
                  <a:pt x="247" y="108"/>
                  <a:pt x="248" y="108"/>
                </a:cubicBezTo>
                <a:cubicBezTo>
                  <a:pt x="255" y="112"/>
                  <a:pt x="262" y="115"/>
                  <a:pt x="269" y="117"/>
                </a:cubicBezTo>
                <a:cubicBezTo>
                  <a:pt x="275" y="120"/>
                  <a:pt x="282" y="123"/>
                  <a:pt x="289" y="125"/>
                </a:cubicBezTo>
                <a:cubicBezTo>
                  <a:pt x="295" y="128"/>
                  <a:pt x="302" y="131"/>
                  <a:pt x="309" y="133"/>
                </a:cubicBezTo>
                <a:cubicBezTo>
                  <a:pt x="319" y="137"/>
                  <a:pt x="330" y="142"/>
                  <a:pt x="341" y="145"/>
                </a:cubicBezTo>
                <a:cubicBezTo>
                  <a:pt x="352" y="150"/>
                  <a:pt x="364" y="154"/>
                  <a:pt x="376" y="159"/>
                </a:cubicBezTo>
                <a:cubicBezTo>
                  <a:pt x="385" y="162"/>
                  <a:pt x="395" y="166"/>
                  <a:pt x="404" y="169"/>
                </a:cubicBezTo>
                <a:cubicBezTo>
                  <a:pt x="415" y="173"/>
                  <a:pt x="426" y="177"/>
                  <a:pt x="437" y="181"/>
                </a:cubicBezTo>
                <a:cubicBezTo>
                  <a:pt x="464" y="190"/>
                  <a:pt x="491" y="201"/>
                  <a:pt x="519" y="209"/>
                </a:cubicBezTo>
                <a:cubicBezTo>
                  <a:pt x="522" y="211"/>
                  <a:pt x="522" y="211"/>
                  <a:pt x="522" y="211"/>
                </a:cubicBezTo>
                <a:cubicBezTo>
                  <a:pt x="526" y="212"/>
                  <a:pt x="530" y="213"/>
                  <a:pt x="534" y="214"/>
                </a:cubicBezTo>
                <a:cubicBezTo>
                  <a:pt x="538" y="216"/>
                  <a:pt x="542" y="217"/>
                  <a:pt x="546" y="219"/>
                </a:cubicBezTo>
                <a:cubicBezTo>
                  <a:pt x="567" y="226"/>
                  <a:pt x="588" y="232"/>
                  <a:pt x="608" y="239"/>
                </a:cubicBezTo>
                <a:cubicBezTo>
                  <a:pt x="610" y="240"/>
                  <a:pt x="614" y="240"/>
                  <a:pt x="616" y="241"/>
                </a:cubicBezTo>
                <a:cubicBezTo>
                  <a:pt x="644" y="251"/>
                  <a:pt x="673" y="257"/>
                  <a:pt x="700" y="267"/>
                </a:cubicBezTo>
                <a:cubicBezTo>
                  <a:pt x="702" y="268"/>
                  <a:pt x="707" y="268"/>
                  <a:pt x="709" y="269"/>
                </a:cubicBezTo>
                <a:cubicBezTo>
                  <a:pt x="717" y="272"/>
                  <a:pt x="727" y="275"/>
                  <a:pt x="736" y="277"/>
                </a:cubicBezTo>
                <a:cubicBezTo>
                  <a:pt x="752" y="282"/>
                  <a:pt x="768" y="286"/>
                  <a:pt x="784" y="291"/>
                </a:cubicBezTo>
                <a:cubicBezTo>
                  <a:pt x="799" y="295"/>
                  <a:pt x="814" y="298"/>
                  <a:pt x="828" y="303"/>
                </a:cubicBezTo>
                <a:cubicBezTo>
                  <a:pt x="866" y="312"/>
                  <a:pt x="903" y="322"/>
                  <a:pt x="940" y="331"/>
                </a:cubicBezTo>
                <a:cubicBezTo>
                  <a:pt x="958" y="336"/>
                  <a:pt x="976" y="338"/>
                  <a:pt x="993" y="343"/>
                </a:cubicBezTo>
                <a:cubicBezTo>
                  <a:pt x="1029" y="351"/>
                  <a:pt x="1066" y="358"/>
                  <a:pt x="1102" y="367"/>
                </a:cubicBezTo>
                <a:cubicBezTo>
                  <a:pt x="1109" y="368"/>
                  <a:pt x="1117" y="368"/>
                  <a:pt x="1124" y="371"/>
                </a:cubicBezTo>
                <a:cubicBezTo>
                  <a:pt x="1152" y="376"/>
                  <a:pt x="1181" y="381"/>
                  <a:pt x="1209" y="387"/>
                </a:cubicBezTo>
                <a:cubicBezTo>
                  <a:pt x="1216" y="388"/>
                  <a:pt x="1223" y="388"/>
                  <a:pt x="1230" y="391"/>
                </a:cubicBezTo>
                <a:cubicBezTo>
                  <a:pt x="1238" y="392"/>
                  <a:pt x="1247" y="392"/>
                  <a:pt x="1254" y="395"/>
                </a:cubicBezTo>
                <a:cubicBezTo>
                  <a:pt x="1263" y="396"/>
                  <a:pt x="1272" y="396"/>
                  <a:pt x="1280" y="399"/>
                </a:cubicBezTo>
                <a:cubicBezTo>
                  <a:pt x="1297" y="401"/>
                  <a:pt x="1314" y="404"/>
                  <a:pt x="1331" y="407"/>
                </a:cubicBezTo>
                <a:cubicBezTo>
                  <a:pt x="1338" y="408"/>
                  <a:pt x="1345" y="408"/>
                  <a:pt x="1352" y="409"/>
                </a:cubicBezTo>
                <a:cubicBezTo>
                  <a:pt x="1361" y="413"/>
                  <a:pt x="1371" y="412"/>
                  <a:pt x="1380" y="413"/>
                </a:cubicBezTo>
                <a:cubicBezTo>
                  <a:pt x="1391" y="417"/>
                  <a:pt x="1403" y="415"/>
                  <a:pt x="1414" y="419"/>
                </a:cubicBezTo>
                <a:cubicBezTo>
                  <a:pt x="1425" y="421"/>
                  <a:pt x="1437" y="419"/>
                  <a:pt x="1448" y="423"/>
                </a:cubicBezTo>
                <a:cubicBezTo>
                  <a:pt x="1459" y="424"/>
                  <a:pt x="1470" y="424"/>
                  <a:pt x="1480" y="427"/>
                </a:cubicBezTo>
                <a:cubicBezTo>
                  <a:pt x="1492" y="428"/>
                  <a:pt x="1504" y="428"/>
                  <a:pt x="1516" y="431"/>
                </a:cubicBezTo>
                <a:cubicBezTo>
                  <a:pt x="1528" y="432"/>
                  <a:pt x="1541" y="431"/>
                  <a:pt x="1552" y="435"/>
                </a:cubicBezTo>
                <a:cubicBezTo>
                  <a:pt x="1565" y="436"/>
                  <a:pt x="1578" y="435"/>
                  <a:pt x="1590" y="438"/>
                </a:cubicBezTo>
                <a:cubicBezTo>
                  <a:pt x="1607" y="442"/>
                  <a:pt x="1624" y="438"/>
                  <a:pt x="1640" y="443"/>
                </a:cubicBezTo>
                <a:cubicBezTo>
                  <a:pt x="1656" y="444"/>
                  <a:pt x="1672" y="443"/>
                  <a:pt x="1688" y="446"/>
                </a:cubicBezTo>
                <a:cubicBezTo>
                  <a:pt x="1710" y="450"/>
                  <a:pt x="1734" y="445"/>
                  <a:pt x="1756" y="451"/>
                </a:cubicBezTo>
                <a:cubicBezTo>
                  <a:pt x="1785" y="454"/>
                  <a:pt x="1815" y="449"/>
                  <a:pt x="1843" y="456"/>
                </a:cubicBezTo>
                <a:cubicBezTo>
                  <a:pt x="1948" y="457"/>
                  <a:pt x="2052" y="457"/>
                  <a:pt x="2157" y="456"/>
                </a:cubicBezTo>
                <a:cubicBezTo>
                  <a:pt x="2187" y="450"/>
                  <a:pt x="2218" y="453"/>
                  <a:pt x="2248" y="451"/>
                </a:cubicBezTo>
                <a:cubicBezTo>
                  <a:pt x="2268" y="446"/>
                  <a:pt x="2288" y="449"/>
                  <a:pt x="2309" y="448"/>
                </a:cubicBezTo>
                <a:cubicBezTo>
                  <a:pt x="2325" y="442"/>
                  <a:pt x="2343" y="445"/>
                  <a:pt x="2361" y="443"/>
                </a:cubicBezTo>
                <a:cubicBezTo>
                  <a:pt x="2377" y="437"/>
                  <a:pt x="2395" y="443"/>
                  <a:pt x="2412" y="438"/>
                </a:cubicBezTo>
                <a:cubicBezTo>
                  <a:pt x="2423" y="436"/>
                  <a:pt x="2434" y="436"/>
                  <a:pt x="2445" y="435"/>
                </a:cubicBezTo>
                <a:cubicBezTo>
                  <a:pt x="2458" y="431"/>
                  <a:pt x="2471" y="432"/>
                  <a:pt x="2484" y="431"/>
                </a:cubicBezTo>
                <a:cubicBezTo>
                  <a:pt x="2495" y="427"/>
                  <a:pt x="2508" y="428"/>
                  <a:pt x="2520" y="427"/>
                </a:cubicBezTo>
                <a:cubicBezTo>
                  <a:pt x="2530" y="423"/>
                  <a:pt x="2541" y="424"/>
                  <a:pt x="2552" y="423"/>
                </a:cubicBezTo>
                <a:cubicBezTo>
                  <a:pt x="2561" y="420"/>
                  <a:pt x="2571" y="420"/>
                  <a:pt x="2580" y="419"/>
                </a:cubicBezTo>
                <a:cubicBezTo>
                  <a:pt x="2616" y="413"/>
                  <a:pt x="2653" y="408"/>
                  <a:pt x="2690" y="403"/>
                </a:cubicBezTo>
                <a:cubicBezTo>
                  <a:pt x="2697" y="400"/>
                  <a:pt x="2706" y="400"/>
                  <a:pt x="2714" y="399"/>
                </a:cubicBezTo>
                <a:cubicBezTo>
                  <a:pt x="2722" y="396"/>
                  <a:pt x="2730" y="396"/>
                  <a:pt x="2738" y="395"/>
                </a:cubicBezTo>
                <a:cubicBezTo>
                  <a:pt x="2752" y="391"/>
                  <a:pt x="2767" y="389"/>
                  <a:pt x="2781" y="387"/>
                </a:cubicBezTo>
                <a:cubicBezTo>
                  <a:pt x="2828" y="378"/>
                  <a:pt x="2874" y="368"/>
                  <a:pt x="2921" y="359"/>
                </a:cubicBezTo>
                <a:cubicBezTo>
                  <a:pt x="2932" y="355"/>
                  <a:pt x="2944" y="354"/>
                  <a:pt x="2956" y="351"/>
                </a:cubicBezTo>
                <a:cubicBezTo>
                  <a:pt x="2984" y="344"/>
                  <a:pt x="3012" y="338"/>
                  <a:pt x="3040" y="331"/>
                </a:cubicBezTo>
                <a:cubicBezTo>
                  <a:pt x="3050" y="327"/>
                  <a:pt x="3061" y="325"/>
                  <a:pt x="3072" y="323"/>
                </a:cubicBezTo>
                <a:cubicBezTo>
                  <a:pt x="3091" y="317"/>
                  <a:pt x="3112" y="312"/>
                  <a:pt x="3132" y="307"/>
                </a:cubicBezTo>
                <a:cubicBezTo>
                  <a:pt x="3160" y="299"/>
                  <a:pt x="3188" y="291"/>
                  <a:pt x="3216" y="283"/>
                </a:cubicBezTo>
                <a:cubicBezTo>
                  <a:pt x="3226" y="279"/>
                  <a:pt x="3237" y="277"/>
                  <a:pt x="3248" y="273"/>
                </a:cubicBezTo>
                <a:cubicBezTo>
                  <a:pt x="3250" y="272"/>
                  <a:pt x="3254" y="271"/>
                  <a:pt x="3256" y="271"/>
                </a:cubicBezTo>
                <a:cubicBezTo>
                  <a:pt x="3270" y="266"/>
                  <a:pt x="3285" y="262"/>
                  <a:pt x="3299" y="257"/>
                </a:cubicBezTo>
                <a:cubicBezTo>
                  <a:pt x="3301" y="256"/>
                  <a:pt x="3305" y="255"/>
                  <a:pt x="3307" y="255"/>
                </a:cubicBezTo>
                <a:cubicBezTo>
                  <a:pt x="3311" y="254"/>
                  <a:pt x="3315" y="252"/>
                  <a:pt x="3320" y="251"/>
                </a:cubicBezTo>
                <a:cubicBezTo>
                  <a:pt x="3325" y="249"/>
                  <a:pt x="3330" y="247"/>
                  <a:pt x="3335" y="245"/>
                </a:cubicBezTo>
                <a:cubicBezTo>
                  <a:pt x="3337" y="244"/>
                  <a:pt x="3342" y="244"/>
                  <a:pt x="3344" y="243"/>
                </a:cubicBezTo>
                <a:cubicBezTo>
                  <a:pt x="3348" y="242"/>
                  <a:pt x="3352" y="240"/>
                  <a:pt x="3356" y="239"/>
                </a:cubicBezTo>
                <a:cubicBezTo>
                  <a:pt x="3364" y="236"/>
                  <a:pt x="3372" y="233"/>
                  <a:pt x="3380" y="231"/>
                </a:cubicBezTo>
                <a:cubicBezTo>
                  <a:pt x="3389" y="227"/>
                  <a:pt x="3398" y="225"/>
                  <a:pt x="3407" y="221"/>
                </a:cubicBezTo>
                <a:cubicBezTo>
                  <a:pt x="3433" y="213"/>
                  <a:pt x="3458" y="203"/>
                  <a:pt x="3483" y="195"/>
                </a:cubicBezTo>
                <a:cubicBezTo>
                  <a:pt x="3491" y="192"/>
                  <a:pt x="3499" y="189"/>
                  <a:pt x="3507" y="185"/>
                </a:cubicBezTo>
                <a:cubicBezTo>
                  <a:pt x="3511" y="184"/>
                  <a:pt x="3515" y="183"/>
                  <a:pt x="3519" y="181"/>
                </a:cubicBezTo>
                <a:cubicBezTo>
                  <a:pt x="3525" y="179"/>
                  <a:pt x="3530" y="177"/>
                  <a:pt x="3536" y="175"/>
                </a:cubicBezTo>
                <a:cubicBezTo>
                  <a:pt x="3547" y="169"/>
                  <a:pt x="3560" y="166"/>
                  <a:pt x="3571" y="161"/>
                </a:cubicBezTo>
                <a:cubicBezTo>
                  <a:pt x="3578" y="159"/>
                  <a:pt x="3585" y="156"/>
                  <a:pt x="3591" y="153"/>
                </a:cubicBezTo>
                <a:cubicBezTo>
                  <a:pt x="3598" y="151"/>
                  <a:pt x="3605" y="148"/>
                  <a:pt x="3611" y="145"/>
                </a:cubicBezTo>
                <a:cubicBezTo>
                  <a:pt x="3618" y="143"/>
                  <a:pt x="3625" y="140"/>
                  <a:pt x="3631" y="137"/>
                </a:cubicBezTo>
                <a:cubicBezTo>
                  <a:pt x="3640" y="134"/>
                  <a:pt x="3649" y="129"/>
                  <a:pt x="3658" y="127"/>
                </a:cubicBezTo>
                <a:cubicBezTo>
                  <a:pt x="3658" y="125"/>
                  <a:pt x="3658" y="125"/>
                  <a:pt x="3658" y="125"/>
                </a:cubicBezTo>
                <a:cubicBezTo>
                  <a:pt x="3675" y="120"/>
                  <a:pt x="3691" y="112"/>
                  <a:pt x="3707" y="105"/>
                </a:cubicBezTo>
                <a:cubicBezTo>
                  <a:pt x="3720" y="100"/>
                  <a:pt x="3732" y="94"/>
                  <a:pt x="3745" y="89"/>
                </a:cubicBezTo>
                <a:cubicBezTo>
                  <a:pt x="3756" y="85"/>
                  <a:pt x="3766" y="78"/>
                  <a:pt x="3778" y="75"/>
                </a:cubicBezTo>
                <a:cubicBezTo>
                  <a:pt x="3778" y="73"/>
                  <a:pt x="3778" y="73"/>
                  <a:pt x="3778" y="73"/>
                </a:cubicBezTo>
                <a:cubicBezTo>
                  <a:pt x="3794" y="69"/>
                  <a:pt x="3807" y="59"/>
                  <a:pt x="3822" y="55"/>
                </a:cubicBezTo>
                <a:cubicBezTo>
                  <a:pt x="3822" y="53"/>
                  <a:pt x="3822" y="53"/>
                  <a:pt x="3822" y="53"/>
                </a:cubicBezTo>
                <a:cubicBezTo>
                  <a:pt x="3828" y="51"/>
                  <a:pt x="3834" y="49"/>
                  <a:pt x="3839" y="47"/>
                </a:cubicBezTo>
                <a:cubicBezTo>
                  <a:pt x="3840" y="41"/>
                  <a:pt x="3840" y="41"/>
                  <a:pt x="3840" y="41"/>
                </a:cubicBezTo>
                <a:cubicBezTo>
                  <a:pt x="3840" y="838"/>
                  <a:pt x="3840" y="838"/>
                  <a:pt x="3840" y="838"/>
                </a:cubicBezTo>
                <a:cubicBezTo>
                  <a:pt x="0" y="838"/>
                  <a:pt x="0" y="838"/>
                  <a:pt x="0" y="838"/>
                </a:cubicBezTo>
                <a:cubicBezTo>
                  <a:pt x="0" y="0"/>
                  <a:pt x="0" y="0"/>
                  <a:pt x="0" y="0"/>
                </a:cubicBezTo>
                <a:close/>
              </a:path>
            </a:pathLst>
          </a:custGeom>
          <a:solidFill>
            <a:srgbClr val="42556C"/>
          </a:solidFill>
          <a:ln>
            <a:noFill/>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Tree>
    <p:extLst>
      <p:ext uri="{BB962C8B-B14F-4D97-AF65-F5344CB8AC3E}">
        <p14:creationId xmlns:p14="http://schemas.microsoft.com/office/powerpoint/2010/main" val="3137632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50F7784B-9590-4FCC-9ADE-E2EA1BBE4E09}"/>
              </a:ext>
            </a:extLst>
          </p:cNvPr>
          <p:cNvSpPr txBox="1"/>
          <p:nvPr/>
        </p:nvSpPr>
        <p:spPr>
          <a:xfrm>
            <a:off x="1538022" y="2961855"/>
            <a:ext cx="2551476" cy="830997"/>
          </a:xfrm>
          <a:prstGeom prst="rect">
            <a:avLst/>
          </a:prstGeom>
          <a:noFill/>
        </p:spPr>
        <p:txBody>
          <a:bodyPr wrap="square" rtlCol="0">
            <a:spAutoFit/>
          </a:bodyPr>
          <a:lstStyle/>
          <a:p>
            <a:pPr algn="dist"/>
            <a:r>
              <a:rPr lang="zh-CN" altLang="en-US" sz="4800" b="1" dirty="0">
                <a:solidFill>
                  <a:srgbClr val="42556C"/>
                </a:solidFill>
                <a:cs typeface="+mn-ea"/>
                <a:sym typeface="+mn-lt"/>
              </a:rPr>
              <a:t>目录</a:t>
            </a:r>
            <a:endParaRPr lang="en-US" altLang="zh-CN" sz="4800" b="1" dirty="0">
              <a:solidFill>
                <a:srgbClr val="42556C"/>
              </a:solidFill>
              <a:cs typeface="+mn-ea"/>
              <a:sym typeface="+mn-lt"/>
            </a:endParaRPr>
          </a:p>
        </p:txBody>
      </p:sp>
      <p:grpSp>
        <p:nvGrpSpPr>
          <p:cNvPr id="37" name="组合 36">
            <a:extLst>
              <a:ext uri="{FF2B5EF4-FFF2-40B4-BE49-F238E27FC236}">
                <a16:creationId xmlns:a16="http://schemas.microsoft.com/office/drawing/2014/main" id="{07D20DF0-A924-49EE-B417-A111AE8766AE}"/>
              </a:ext>
            </a:extLst>
          </p:cNvPr>
          <p:cNvGrpSpPr/>
          <p:nvPr/>
        </p:nvGrpSpPr>
        <p:grpSpPr>
          <a:xfrm>
            <a:off x="6035586" y="337423"/>
            <a:ext cx="3281076" cy="829752"/>
            <a:chOff x="5537867" y="1288203"/>
            <a:chExt cx="3281076" cy="829752"/>
          </a:xfrm>
        </p:grpSpPr>
        <p:sp>
          <p:nvSpPr>
            <p:cNvPr id="2" name="椭圆 1">
              <a:extLst>
                <a:ext uri="{FF2B5EF4-FFF2-40B4-BE49-F238E27FC236}">
                  <a16:creationId xmlns:a16="http://schemas.microsoft.com/office/drawing/2014/main" id="{2F546C43-6FDB-4C15-8567-2DA4CDF21469}"/>
                </a:ext>
              </a:extLst>
            </p:cNvPr>
            <p:cNvSpPr/>
            <p:nvPr/>
          </p:nvSpPr>
          <p:spPr>
            <a:xfrm>
              <a:off x="5537867" y="1288203"/>
              <a:ext cx="829752" cy="82975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a:extLst>
                <a:ext uri="{FF2B5EF4-FFF2-40B4-BE49-F238E27FC236}">
                  <a16:creationId xmlns:a16="http://schemas.microsoft.com/office/drawing/2014/main" id="{ED298240-A33E-4DB6-98A6-B50EFB81E2F3}"/>
                </a:ext>
              </a:extLst>
            </p:cNvPr>
            <p:cNvSpPr txBox="1"/>
            <p:nvPr/>
          </p:nvSpPr>
          <p:spPr>
            <a:xfrm>
              <a:off x="6787617" y="1369565"/>
              <a:ext cx="2031326" cy="646332"/>
            </a:xfrm>
            <a:prstGeom prst="rect">
              <a:avLst/>
            </a:prstGeom>
            <a:noFill/>
          </p:spPr>
          <p:txBody>
            <a:bodyPr wrap="none" rtlCol="0">
              <a:spAutoFit/>
              <a:scene3d>
                <a:camera prst="orthographicFront"/>
                <a:lightRig rig="threePt" dir="t"/>
              </a:scene3d>
              <a:sp3d contourW="12700"/>
            </a:bodyPr>
            <a:lstStyle/>
            <a:p>
              <a:r>
                <a:rPr lang="zh-CN" altLang="en-US" sz="3600" dirty="0">
                  <a:solidFill>
                    <a:schemeClr val="bg1"/>
                  </a:solidFill>
                  <a:cs typeface="+mn-ea"/>
                  <a:sym typeface="+mn-lt"/>
                </a:rPr>
                <a:t>问题提出</a:t>
              </a:r>
            </a:p>
          </p:txBody>
        </p:sp>
        <p:sp>
          <p:nvSpPr>
            <p:cNvPr id="20" name="矩形 19">
              <a:extLst>
                <a:ext uri="{FF2B5EF4-FFF2-40B4-BE49-F238E27FC236}">
                  <a16:creationId xmlns:a16="http://schemas.microsoft.com/office/drawing/2014/main" id="{77A89B6C-587E-482B-82DE-6E2C5803F9DB}"/>
                </a:ext>
              </a:extLst>
            </p:cNvPr>
            <p:cNvSpPr/>
            <p:nvPr/>
          </p:nvSpPr>
          <p:spPr>
            <a:xfrm>
              <a:off x="5732170" y="1379914"/>
              <a:ext cx="470000" cy="646331"/>
            </a:xfrm>
            <a:prstGeom prst="rect">
              <a:avLst/>
            </a:prstGeom>
          </p:spPr>
          <p:txBody>
            <a:bodyPr wrap="none">
              <a:spAutoFit/>
            </a:bodyPr>
            <a:lstStyle/>
            <a:p>
              <a:r>
                <a:rPr lang="en-US" altLang="zh-CN" sz="3600" dirty="0">
                  <a:solidFill>
                    <a:srgbClr val="42556C"/>
                  </a:solidFill>
                  <a:cs typeface="+mn-ea"/>
                  <a:sym typeface="+mn-lt"/>
                </a:rPr>
                <a:t>1</a:t>
              </a:r>
              <a:endParaRPr lang="zh-CN" altLang="en-US" sz="3600" dirty="0">
                <a:solidFill>
                  <a:srgbClr val="42556C"/>
                </a:solidFill>
                <a:cs typeface="+mn-ea"/>
                <a:sym typeface="+mn-lt"/>
              </a:endParaRPr>
            </a:p>
          </p:txBody>
        </p:sp>
      </p:grpSp>
      <p:grpSp>
        <p:nvGrpSpPr>
          <p:cNvPr id="56" name="组合 55">
            <a:extLst>
              <a:ext uri="{FF2B5EF4-FFF2-40B4-BE49-F238E27FC236}">
                <a16:creationId xmlns:a16="http://schemas.microsoft.com/office/drawing/2014/main" id="{8712D925-9AF1-4195-B187-A895FD34EFA9}"/>
              </a:ext>
            </a:extLst>
          </p:cNvPr>
          <p:cNvGrpSpPr/>
          <p:nvPr/>
        </p:nvGrpSpPr>
        <p:grpSpPr>
          <a:xfrm>
            <a:off x="7065524" y="3498086"/>
            <a:ext cx="4278743" cy="843548"/>
            <a:chOff x="5537867" y="4996388"/>
            <a:chExt cx="4278743" cy="843548"/>
          </a:xfrm>
        </p:grpSpPr>
        <p:sp>
          <p:nvSpPr>
            <p:cNvPr id="6" name="椭圆 5">
              <a:extLst>
                <a:ext uri="{FF2B5EF4-FFF2-40B4-BE49-F238E27FC236}">
                  <a16:creationId xmlns:a16="http://schemas.microsoft.com/office/drawing/2014/main" id="{11067527-8C25-4D7E-A70B-39BE01626036}"/>
                </a:ext>
              </a:extLst>
            </p:cNvPr>
            <p:cNvSpPr/>
            <p:nvPr/>
          </p:nvSpPr>
          <p:spPr>
            <a:xfrm>
              <a:off x="5537867" y="4996388"/>
              <a:ext cx="843548" cy="8435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5" name="文本框 24">
              <a:extLst>
                <a:ext uri="{FF2B5EF4-FFF2-40B4-BE49-F238E27FC236}">
                  <a16:creationId xmlns:a16="http://schemas.microsoft.com/office/drawing/2014/main" id="{D03811EB-7D29-4831-A6DB-A1B6CD8CD7E7}"/>
                </a:ext>
              </a:extLst>
            </p:cNvPr>
            <p:cNvSpPr txBox="1"/>
            <p:nvPr/>
          </p:nvSpPr>
          <p:spPr>
            <a:xfrm>
              <a:off x="6861955" y="5061028"/>
              <a:ext cx="2954655" cy="646331"/>
            </a:xfrm>
            <a:prstGeom prst="rect">
              <a:avLst/>
            </a:prstGeom>
            <a:noFill/>
          </p:spPr>
          <p:txBody>
            <a:bodyPr wrap="none" rtlCol="0">
              <a:spAutoFit/>
              <a:scene3d>
                <a:camera prst="orthographicFront"/>
                <a:lightRig rig="threePt" dir="t"/>
              </a:scene3d>
              <a:sp3d contourW="12700"/>
            </a:bodyPr>
            <a:lstStyle/>
            <a:p>
              <a:r>
                <a:rPr lang="zh-CN" altLang="en-US" sz="3600" dirty="0">
                  <a:solidFill>
                    <a:schemeClr val="bg1"/>
                  </a:solidFill>
                  <a:cs typeface="+mn-ea"/>
                  <a:sym typeface="+mn-lt"/>
                </a:rPr>
                <a:t>实证结果分析</a:t>
              </a:r>
            </a:p>
          </p:txBody>
        </p:sp>
        <p:sp>
          <p:nvSpPr>
            <p:cNvPr id="27" name="矩形 26">
              <a:extLst>
                <a:ext uri="{FF2B5EF4-FFF2-40B4-BE49-F238E27FC236}">
                  <a16:creationId xmlns:a16="http://schemas.microsoft.com/office/drawing/2014/main" id="{ECE5FD22-7404-4A24-8FF9-837DACFDCE63}"/>
                </a:ext>
              </a:extLst>
            </p:cNvPr>
            <p:cNvSpPr/>
            <p:nvPr/>
          </p:nvSpPr>
          <p:spPr>
            <a:xfrm>
              <a:off x="5711117" y="5109344"/>
              <a:ext cx="483251" cy="646331"/>
            </a:xfrm>
            <a:prstGeom prst="rect">
              <a:avLst/>
            </a:prstGeom>
          </p:spPr>
          <p:txBody>
            <a:bodyPr wrap="square">
              <a:spAutoFit/>
            </a:bodyPr>
            <a:lstStyle/>
            <a:p>
              <a:r>
                <a:rPr lang="en-US" altLang="zh-CN" sz="3600" dirty="0">
                  <a:solidFill>
                    <a:srgbClr val="42556C"/>
                  </a:solidFill>
                  <a:cs typeface="+mn-ea"/>
                  <a:sym typeface="+mn-lt"/>
                </a:rPr>
                <a:t>4</a:t>
              </a:r>
              <a:endParaRPr lang="zh-CN" altLang="en-US" sz="3600" dirty="0">
                <a:solidFill>
                  <a:srgbClr val="42556C"/>
                </a:solidFill>
                <a:cs typeface="+mn-ea"/>
                <a:sym typeface="+mn-lt"/>
              </a:endParaRPr>
            </a:p>
          </p:txBody>
        </p:sp>
      </p:grpSp>
      <p:sp>
        <p:nvSpPr>
          <p:cNvPr id="29" name="TextBox 18">
            <a:extLst>
              <a:ext uri="{FF2B5EF4-FFF2-40B4-BE49-F238E27FC236}">
                <a16:creationId xmlns:a16="http://schemas.microsoft.com/office/drawing/2014/main" id="{812E9063-23AE-4A35-B3BC-C787D38B9104}"/>
              </a:ext>
            </a:extLst>
          </p:cNvPr>
          <p:cNvSpPr txBox="1"/>
          <p:nvPr/>
        </p:nvSpPr>
        <p:spPr>
          <a:xfrm>
            <a:off x="1598682" y="3658250"/>
            <a:ext cx="2430156" cy="523220"/>
          </a:xfrm>
          <a:prstGeom prst="rect">
            <a:avLst/>
          </a:prstGeom>
          <a:noFill/>
        </p:spPr>
        <p:txBody>
          <a:bodyPr wrap="square" rtlCol="0">
            <a:spAutoFit/>
          </a:bodyPr>
          <a:lstStyle/>
          <a:p>
            <a:pPr algn="dist"/>
            <a:r>
              <a:rPr lang="en-US" altLang="zh-CN" sz="2800" dirty="0">
                <a:solidFill>
                  <a:srgbClr val="42556C"/>
                </a:solidFill>
                <a:cs typeface="+mn-ea"/>
                <a:sym typeface="+mn-lt"/>
              </a:rPr>
              <a:t>CONTENTS</a:t>
            </a:r>
            <a:endParaRPr lang="zh-CN" altLang="en-US" sz="2800" dirty="0">
              <a:solidFill>
                <a:srgbClr val="42556C"/>
              </a:solidFill>
              <a:cs typeface="+mn-ea"/>
              <a:sym typeface="+mn-lt"/>
            </a:endParaRPr>
          </a:p>
        </p:txBody>
      </p:sp>
      <p:grpSp>
        <p:nvGrpSpPr>
          <p:cNvPr id="44" name="组合 43">
            <a:extLst>
              <a:ext uri="{FF2B5EF4-FFF2-40B4-BE49-F238E27FC236}">
                <a16:creationId xmlns:a16="http://schemas.microsoft.com/office/drawing/2014/main" id="{041FD790-1AA4-4064-93A4-60BF9812CAC5}"/>
              </a:ext>
            </a:extLst>
          </p:cNvPr>
          <p:cNvGrpSpPr/>
          <p:nvPr/>
        </p:nvGrpSpPr>
        <p:grpSpPr>
          <a:xfrm>
            <a:off x="6611672" y="1308605"/>
            <a:ext cx="5569835" cy="829752"/>
            <a:chOff x="5537867" y="1288203"/>
            <a:chExt cx="5569835" cy="829752"/>
          </a:xfrm>
        </p:grpSpPr>
        <p:sp>
          <p:nvSpPr>
            <p:cNvPr id="45" name="椭圆 44">
              <a:extLst>
                <a:ext uri="{FF2B5EF4-FFF2-40B4-BE49-F238E27FC236}">
                  <a16:creationId xmlns:a16="http://schemas.microsoft.com/office/drawing/2014/main" id="{F404E81C-52E5-4827-871F-D0434B7B55BC}"/>
                </a:ext>
              </a:extLst>
            </p:cNvPr>
            <p:cNvSpPr/>
            <p:nvPr/>
          </p:nvSpPr>
          <p:spPr>
            <a:xfrm>
              <a:off x="5537867" y="1288203"/>
              <a:ext cx="829752" cy="82975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8" name="文本框 47">
              <a:extLst>
                <a:ext uri="{FF2B5EF4-FFF2-40B4-BE49-F238E27FC236}">
                  <a16:creationId xmlns:a16="http://schemas.microsoft.com/office/drawing/2014/main" id="{D9FF3D73-4F16-47FA-958F-B0CDA0763DDD}"/>
                </a:ext>
              </a:extLst>
            </p:cNvPr>
            <p:cNvSpPr txBox="1"/>
            <p:nvPr/>
          </p:nvSpPr>
          <p:spPr>
            <a:xfrm>
              <a:off x="6768051" y="1368150"/>
              <a:ext cx="4339651" cy="646332"/>
            </a:xfrm>
            <a:prstGeom prst="rect">
              <a:avLst/>
            </a:prstGeom>
            <a:noFill/>
          </p:spPr>
          <p:txBody>
            <a:bodyPr wrap="none" rtlCol="0">
              <a:spAutoFit/>
              <a:scene3d>
                <a:camera prst="orthographicFront"/>
                <a:lightRig rig="threePt" dir="t"/>
              </a:scene3d>
              <a:sp3d contourW="12700"/>
            </a:bodyPr>
            <a:lstStyle/>
            <a:p>
              <a:r>
                <a:rPr lang="zh-CN" altLang="en-US" sz="3600" dirty="0">
                  <a:solidFill>
                    <a:schemeClr val="bg1"/>
                  </a:solidFill>
                  <a:cs typeface="+mn-ea"/>
                  <a:sym typeface="+mn-lt"/>
                </a:rPr>
                <a:t>文献综述与研究假说</a:t>
              </a:r>
            </a:p>
          </p:txBody>
        </p:sp>
        <p:sp>
          <p:nvSpPr>
            <p:cNvPr id="47" name="矩形 46">
              <a:extLst>
                <a:ext uri="{FF2B5EF4-FFF2-40B4-BE49-F238E27FC236}">
                  <a16:creationId xmlns:a16="http://schemas.microsoft.com/office/drawing/2014/main" id="{EBE05418-3594-4F7E-A4B6-DD38263FBDFC}"/>
                </a:ext>
              </a:extLst>
            </p:cNvPr>
            <p:cNvSpPr/>
            <p:nvPr/>
          </p:nvSpPr>
          <p:spPr>
            <a:xfrm>
              <a:off x="5732170" y="1379914"/>
              <a:ext cx="470000" cy="646331"/>
            </a:xfrm>
            <a:prstGeom prst="rect">
              <a:avLst/>
            </a:prstGeom>
          </p:spPr>
          <p:txBody>
            <a:bodyPr wrap="none">
              <a:spAutoFit/>
            </a:bodyPr>
            <a:lstStyle/>
            <a:p>
              <a:r>
                <a:rPr lang="en-US" altLang="zh-CN" sz="3600" dirty="0">
                  <a:solidFill>
                    <a:srgbClr val="42556C"/>
                  </a:solidFill>
                  <a:cs typeface="+mn-ea"/>
                  <a:sym typeface="+mn-lt"/>
                </a:rPr>
                <a:t>2</a:t>
              </a:r>
              <a:endParaRPr lang="zh-CN" altLang="en-US" sz="3600" dirty="0">
                <a:solidFill>
                  <a:srgbClr val="42556C"/>
                </a:solidFill>
                <a:cs typeface="+mn-ea"/>
                <a:sym typeface="+mn-lt"/>
              </a:endParaRPr>
            </a:p>
          </p:txBody>
        </p:sp>
      </p:grpSp>
      <p:grpSp>
        <p:nvGrpSpPr>
          <p:cNvPr id="50" name="组合 49">
            <a:extLst>
              <a:ext uri="{FF2B5EF4-FFF2-40B4-BE49-F238E27FC236}">
                <a16:creationId xmlns:a16="http://schemas.microsoft.com/office/drawing/2014/main" id="{3CE99390-D52C-448D-864D-51731967A6D3}"/>
              </a:ext>
            </a:extLst>
          </p:cNvPr>
          <p:cNvGrpSpPr/>
          <p:nvPr/>
        </p:nvGrpSpPr>
        <p:grpSpPr>
          <a:xfrm>
            <a:off x="7086382" y="2384490"/>
            <a:ext cx="3273044" cy="829752"/>
            <a:chOff x="5537867" y="1288203"/>
            <a:chExt cx="3273044" cy="829752"/>
          </a:xfrm>
        </p:grpSpPr>
        <p:sp>
          <p:nvSpPr>
            <p:cNvPr id="51" name="椭圆 50">
              <a:extLst>
                <a:ext uri="{FF2B5EF4-FFF2-40B4-BE49-F238E27FC236}">
                  <a16:creationId xmlns:a16="http://schemas.microsoft.com/office/drawing/2014/main" id="{28BF6DFE-8123-4551-A0D2-2B9D7085846E}"/>
                </a:ext>
              </a:extLst>
            </p:cNvPr>
            <p:cNvSpPr/>
            <p:nvPr/>
          </p:nvSpPr>
          <p:spPr>
            <a:xfrm>
              <a:off x="5537867" y="1288203"/>
              <a:ext cx="829752" cy="82975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4" name="文本框 53">
              <a:extLst>
                <a:ext uri="{FF2B5EF4-FFF2-40B4-BE49-F238E27FC236}">
                  <a16:creationId xmlns:a16="http://schemas.microsoft.com/office/drawing/2014/main" id="{FD3DA4A5-673B-4C89-BE32-2476ED112FA8}"/>
                </a:ext>
              </a:extLst>
            </p:cNvPr>
            <p:cNvSpPr txBox="1"/>
            <p:nvPr/>
          </p:nvSpPr>
          <p:spPr>
            <a:xfrm>
              <a:off x="6779585" y="1379312"/>
              <a:ext cx="2031326" cy="646331"/>
            </a:xfrm>
            <a:prstGeom prst="rect">
              <a:avLst/>
            </a:prstGeom>
            <a:noFill/>
          </p:spPr>
          <p:txBody>
            <a:bodyPr wrap="none" rtlCol="0">
              <a:spAutoFit/>
              <a:scene3d>
                <a:camera prst="orthographicFront"/>
                <a:lightRig rig="threePt" dir="t"/>
              </a:scene3d>
              <a:sp3d contourW="12700"/>
            </a:bodyPr>
            <a:lstStyle/>
            <a:p>
              <a:r>
                <a:rPr lang="zh-CN" altLang="en-US" sz="3600" dirty="0">
                  <a:solidFill>
                    <a:schemeClr val="bg1"/>
                  </a:solidFill>
                  <a:cs typeface="+mn-ea"/>
                  <a:sym typeface="+mn-lt"/>
                </a:rPr>
                <a:t>研究设计</a:t>
              </a:r>
            </a:p>
          </p:txBody>
        </p:sp>
        <p:sp>
          <p:nvSpPr>
            <p:cNvPr id="53" name="矩形 52">
              <a:extLst>
                <a:ext uri="{FF2B5EF4-FFF2-40B4-BE49-F238E27FC236}">
                  <a16:creationId xmlns:a16="http://schemas.microsoft.com/office/drawing/2014/main" id="{697216E4-B7C5-427E-A294-7B3FBECEE905}"/>
                </a:ext>
              </a:extLst>
            </p:cNvPr>
            <p:cNvSpPr/>
            <p:nvPr/>
          </p:nvSpPr>
          <p:spPr>
            <a:xfrm>
              <a:off x="5732170" y="1379914"/>
              <a:ext cx="470000" cy="646331"/>
            </a:xfrm>
            <a:prstGeom prst="rect">
              <a:avLst/>
            </a:prstGeom>
          </p:spPr>
          <p:txBody>
            <a:bodyPr wrap="none">
              <a:spAutoFit/>
            </a:bodyPr>
            <a:lstStyle/>
            <a:p>
              <a:r>
                <a:rPr lang="en-US" altLang="zh-CN" sz="3600" dirty="0">
                  <a:solidFill>
                    <a:srgbClr val="42556C"/>
                  </a:solidFill>
                  <a:cs typeface="+mn-ea"/>
                  <a:sym typeface="+mn-lt"/>
                </a:rPr>
                <a:t>3</a:t>
              </a:r>
              <a:endParaRPr lang="zh-CN" altLang="en-US" sz="3600" dirty="0">
                <a:solidFill>
                  <a:srgbClr val="42556C"/>
                </a:solidFill>
                <a:cs typeface="+mn-ea"/>
                <a:sym typeface="+mn-lt"/>
              </a:endParaRPr>
            </a:p>
          </p:txBody>
        </p:sp>
      </p:grpSp>
      <p:grpSp>
        <p:nvGrpSpPr>
          <p:cNvPr id="28" name="组合 27">
            <a:extLst>
              <a:ext uri="{FF2B5EF4-FFF2-40B4-BE49-F238E27FC236}">
                <a16:creationId xmlns:a16="http://schemas.microsoft.com/office/drawing/2014/main" id="{4E84B473-550C-4EAC-948F-9736F9A6E176}"/>
              </a:ext>
            </a:extLst>
          </p:cNvPr>
          <p:cNvGrpSpPr/>
          <p:nvPr/>
        </p:nvGrpSpPr>
        <p:grpSpPr>
          <a:xfrm>
            <a:off x="6555137" y="4638150"/>
            <a:ext cx="3804289" cy="843548"/>
            <a:chOff x="5537867" y="4996388"/>
            <a:chExt cx="3804289" cy="843548"/>
          </a:xfrm>
        </p:grpSpPr>
        <p:sp>
          <p:nvSpPr>
            <p:cNvPr id="30" name="椭圆 29">
              <a:extLst>
                <a:ext uri="{FF2B5EF4-FFF2-40B4-BE49-F238E27FC236}">
                  <a16:creationId xmlns:a16="http://schemas.microsoft.com/office/drawing/2014/main" id="{F27E80EF-65E8-4E73-9DC1-DE87AD7F18D6}"/>
                </a:ext>
              </a:extLst>
            </p:cNvPr>
            <p:cNvSpPr/>
            <p:nvPr/>
          </p:nvSpPr>
          <p:spPr>
            <a:xfrm>
              <a:off x="5537867" y="4996388"/>
              <a:ext cx="843548" cy="8435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1" name="文本框 30">
              <a:extLst>
                <a:ext uri="{FF2B5EF4-FFF2-40B4-BE49-F238E27FC236}">
                  <a16:creationId xmlns:a16="http://schemas.microsoft.com/office/drawing/2014/main" id="{7A5BA462-BFA9-42DB-BF84-DA5B15FFFC5D}"/>
                </a:ext>
              </a:extLst>
            </p:cNvPr>
            <p:cNvSpPr txBox="1"/>
            <p:nvPr/>
          </p:nvSpPr>
          <p:spPr>
            <a:xfrm>
              <a:off x="6849166" y="5101845"/>
              <a:ext cx="2492990" cy="646331"/>
            </a:xfrm>
            <a:prstGeom prst="rect">
              <a:avLst/>
            </a:prstGeom>
            <a:noFill/>
          </p:spPr>
          <p:txBody>
            <a:bodyPr wrap="none" rtlCol="0">
              <a:spAutoFit/>
              <a:scene3d>
                <a:camera prst="orthographicFront"/>
                <a:lightRig rig="threePt" dir="t"/>
              </a:scene3d>
              <a:sp3d contourW="12700"/>
            </a:bodyPr>
            <a:lstStyle/>
            <a:p>
              <a:r>
                <a:rPr lang="zh-CN" altLang="en-US" sz="3600" dirty="0">
                  <a:solidFill>
                    <a:schemeClr val="bg1"/>
                  </a:solidFill>
                  <a:cs typeface="+mn-ea"/>
                  <a:sym typeface="+mn-lt"/>
                </a:rPr>
                <a:t>进一步分析</a:t>
              </a:r>
            </a:p>
          </p:txBody>
        </p:sp>
        <p:sp>
          <p:nvSpPr>
            <p:cNvPr id="32" name="矩形 31">
              <a:extLst>
                <a:ext uri="{FF2B5EF4-FFF2-40B4-BE49-F238E27FC236}">
                  <a16:creationId xmlns:a16="http://schemas.microsoft.com/office/drawing/2014/main" id="{7B9424CE-D4C1-4ED3-A33D-0CF5C5569C2F}"/>
                </a:ext>
              </a:extLst>
            </p:cNvPr>
            <p:cNvSpPr/>
            <p:nvPr/>
          </p:nvSpPr>
          <p:spPr>
            <a:xfrm>
              <a:off x="5711117" y="5109344"/>
              <a:ext cx="483251" cy="646331"/>
            </a:xfrm>
            <a:prstGeom prst="rect">
              <a:avLst/>
            </a:prstGeom>
          </p:spPr>
          <p:txBody>
            <a:bodyPr wrap="square">
              <a:spAutoFit/>
            </a:bodyPr>
            <a:lstStyle/>
            <a:p>
              <a:r>
                <a:rPr lang="en-US" altLang="zh-CN" sz="3600" dirty="0">
                  <a:solidFill>
                    <a:srgbClr val="42556C"/>
                  </a:solidFill>
                  <a:cs typeface="+mn-ea"/>
                  <a:sym typeface="+mn-lt"/>
                </a:rPr>
                <a:t>5</a:t>
              </a:r>
              <a:endParaRPr lang="zh-CN" altLang="en-US" sz="3600" dirty="0">
                <a:solidFill>
                  <a:srgbClr val="42556C"/>
                </a:solidFill>
                <a:cs typeface="+mn-ea"/>
                <a:sym typeface="+mn-lt"/>
              </a:endParaRPr>
            </a:p>
          </p:txBody>
        </p:sp>
      </p:grpSp>
      <p:grpSp>
        <p:nvGrpSpPr>
          <p:cNvPr id="33" name="组合 32">
            <a:extLst>
              <a:ext uri="{FF2B5EF4-FFF2-40B4-BE49-F238E27FC236}">
                <a16:creationId xmlns:a16="http://schemas.microsoft.com/office/drawing/2014/main" id="{D1796720-0955-4E6A-9C88-8085DF9CF455}"/>
              </a:ext>
            </a:extLst>
          </p:cNvPr>
          <p:cNvGrpSpPr/>
          <p:nvPr/>
        </p:nvGrpSpPr>
        <p:grpSpPr>
          <a:xfrm>
            <a:off x="6017699" y="5711209"/>
            <a:ext cx="3796870" cy="843548"/>
            <a:chOff x="5537867" y="4996388"/>
            <a:chExt cx="3796870" cy="843548"/>
          </a:xfrm>
        </p:grpSpPr>
        <p:sp>
          <p:nvSpPr>
            <p:cNvPr id="34" name="椭圆 33">
              <a:extLst>
                <a:ext uri="{FF2B5EF4-FFF2-40B4-BE49-F238E27FC236}">
                  <a16:creationId xmlns:a16="http://schemas.microsoft.com/office/drawing/2014/main" id="{6CDF754E-9DCF-4E1A-B2A0-122264B0A097}"/>
                </a:ext>
              </a:extLst>
            </p:cNvPr>
            <p:cNvSpPr/>
            <p:nvPr/>
          </p:nvSpPr>
          <p:spPr>
            <a:xfrm>
              <a:off x="5537867" y="4996388"/>
              <a:ext cx="843548" cy="84354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5" name="文本框 34">
              <a:extLst>
                <a:ext uri="{FF2B5EF4-FFF2-40B4-BE49-F238E27FC236}">
                  <a16:creationId xmlns:a16="http://schemas.microsoft.com/office/drawing/2014/main" id="{2BCE75C0-FDC5-479C-8EAB-9897EC7D8E3C}"/>
                </a:ext>
              </a:extLst>
            </p:cNvPr>
            <p:cNvSpPr txBox="1"/>
            <p:nvPr/>
          </p:nvSpPr>
          <p:spPr>
            <a:xfrm>
              <a:off x="6841747" y="5052758"/>
              <a:ext cx="2492990" cy="646331"/>
            </a:xfrm>
            <a:prstGeom prst="rect">
              <a:avLst/>
            </a:prstGeom>
            <a:noFill/>
          </p:spPr>
          <p:txBody>
            <a:bodyPr wrap="none" rtlCol="0">
              <a:spAutoFit/>
              <a:scene3d>
                <a:camera prst="orthographicFront"/>
                <a:lightRig rig="threePt" dir="t"/>
              </a:scene3d>
              <a:sp3d contourW="12700"/>
            </a:bodyPr>
            <a:lstStyle/>
            <a:p>
              <a:r>
                <a:rPr lang="zh-CN" altLang="en-US" sz="3600" dirty="0">
                  <a:solidFill>
                    <a:schemeClr val="bg1"/>
                  </a:solidFill>
                  <a:cs typeface="+mn-ea"/>
                  <a:sym typeface="+mn-lt"/>
                </a:rPr>
                <a:t>结论与启示</a:t>
              </a:r>
            </a:p>
          </p:txBody>
        </p:sp>
        <p:sp>
          <p:nvSpPr>
            <p:cNvPr id="36" name="矩形 35">
              <a:extLst>
                <a:ext uri="{FF2B5EF4-FFF2-40B4-BE49-F238E27FC236}">
                  <a16:creationId xmlns:a16="http://schemas.microsoft.com/office/drawing/2014/main" id="{DBD7D713-3BE9-44CD-AEBA-D88DC437D9E0}"/>
                </a:ext>
              </a:extLst>
            </p:cNvPr>
            <p:cNvSpPr/>
            <p:nvPr/>
          </p:nvSpPr>
          <p:spPr>
            <a:xfrm>
              <a:off x="5711117" y="5109344"/>
              <a:ext cx="483251" cy="646331"/>
            </a:xfrm>
            <a:prstGeom prst="rect">
              <a:avLst/>
            </a:prstGeom>
          </p:spPr>
          <p:txBody>
            <a:bodyPr wrap="square">
              <a:spAutoFit/>
            </a:bodyPr>
            <a:lstStyle/>
            <a:p>
              <a:r>
                <a:rPr lang="en-US" altLang="zh-CN" sz="3600" dirty="0">
                  <a:solidFill>
                    <a:srgbClr val="42556C"/>
                  </a:solidFill>
                  <a:cs typeface="+mn-ea"/>
                  <a:sym typeface="+mn-lt"/>
                </a:rPr>
                <a:t>6</a:t>
              </a:r>
              <a:endParaRPr lang="zh-CN" altLang="en-US" sz="3600" dirty="0">
                <a:solidFill>
                  <a:srgbClr val="42556C"/>
                </a:solidFill>
                <a:cs typeface="+mn-ea"/>
                <a:sym typeface="+mn-lt"/>
              </a:endParaRPr>
            </a:p>
          </p:txBody>
        </p:sp>
      </p:grpSp>
    </p:spTree>
    <p:extLst>
      <p:ext uri="{BB962C8B-B14F-4D97-AF65-F5344CB8AC3E}">
        <p14:creationId xmlns:p14="http://schemas.microsoft.com/office/powerpoint/2010/main" val="2671709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23">
            <a:extLst>
              <a:ext uri="{FF2B5EF4-FFF2-40B4-BE49-F238E27FC236}">
                <a16:creationId xmlns:a16="http://schemas.microsoft.com/office/drawing/2014/main" id="{727EBFC5-949B-4EA8-85DA-E5ED8BB16FA0}"/>
              </a:ext>
            </a:extLst>
          </p:cNvPr>
          <p:cNvSpPr txBox="1"/>
          <p:nvPr/>
        </p:nvSpPr>
        <p:spPr>
          <a:xfrm>
            <a:off x="623888" y="454345"/>
            <a:ext cx="10892214"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5.</a:t>
            </a:r>
            <a:r>
              <a:rPr lang="zh-CN" altLang="en-US" sz="4000" b="1" dirty="0">
                <a:solidFill>
                  <a:srgbClr val="42556C"/>
                </a:solidFill>
                <a:cs typeface="+mn-ea"/>
                <a:sym typeface="+mn-lt"/>
              </a:rPr>
              <a:t>进一步分析</a:t>
            </a:r>
            <a:r>
              <a:rPr lang="en-US" altLang="zh-CN" sz="4000" b="1" dirty="0">
                <a:solidFill>
                  <a:srgbClr val="42556C"/>
                </a:solidFill>
                <a:cs typeface="+mn-ea"/>
                <a:sym typeface="+mn-lt"/>
              </a:rPr>
              <a:t>——</a:t>
            </a:r>
            <a:r>
              <a:rPr lang="zh-CN" altLang="en-US" sz="4000" b="1" dirty="0">
                <a:solidFill>
                  <a:srgbClr val="42556C"/>
                </a:solidFill>
                <a:cs typeface="+mn-ea"/>
                <a:sym typeface="+mn-lt"/>
              </a:rPr>
              <a:t>内生性问题</a:t>
            </a:r>
            <a:r>
              <a:rPr lang="en-US" altLang="zh-CN" sz="4000" b="1" dirty="0">
                <a:solidFill>
                  <a:srgbClr val="42556C"/>
                </a:solidFill>
                <a:cs typeface="+mn-ea"/>
                <a:sym typeface="+mn-lt"/>
              </a:rPr>
              <a:t>&amp;</a:t>
            </a:r>
            <a:r>
              <a:rPr lang="zh-CN" altLang="en-US" sz="4000" b="1" dirty="0">
                <a:solidFill>
                  <a:srgbClr val="42556C"/>
                </a:solidFill>
                <a:cs typeface="+mn-ea"/>
                <a:sym typeface="+mn-lt"/>
              </a:rPr>
              <a:t>机制检验</a:t>
            </a:r>
          </a:p>
        </p:txBody>
      </p:sp>
      <p:grpSp>
        <p:nvGrpSpPr>
          <p:cNvPr id="43" name="Group 55">
            <a:extLst>
              <a:ext uri="{FF2B5EF4-FFF2-40B4-BE49-F238E27FC236}">
                <a16:creationId xmlns:a16="http://schemas.microsoft.com/office/drawing/2014/main" id="{68198E36-778D-4A5A-89DE-87B511C5CCFF}"/>
              </a:ext>
            </a:extLst>
          </p:cNvPr>
          <p:cNvGrpSpPr/>
          <p:nvPr/>
        </p:nvGrpSpPr>
        <p:grpSpPr>
          <a:xfrm>
            <a:off x="675898" y="1130300"/>
            <a:ext cx="362272" cy="73025"/>
            <a:chOff x="7340600" y="4686300"/>
            <a:chExt cx="504030" cy="101600"/>
          </a:xfrm>
          <a:solidFill>
            <a:srgbClr val="42556C"/>
          </a:solidFill>
        </p:grpSpPr>
        <p:sp>
          <p:nvSpPr>
            <p:cNvPr id="44" name="Oval 52">
              <a:extLst>
                <a:ext uri="{FF2B5EF4-FFF2-40B4-BE49-F238E27FC236}">
                  <a16:creationId xmlns:a16="http://schemas.microsoft.com/office/drawing/2014/main" id="{1CE2301D-7188-4DA3-9AF8-B605D3A83C40}"/>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45" name="Oval 53">
              <a:extLst>
                <a:ext uri="{FF2B5EF4-FFF2-40B4-BE49-F238E27FC236}">
                  <a16:creationId xmlns:a16="http://schemas.microsoft.com/office/drawing/2014/main" id="{C3ED2784-3459-4EF7-ADBC-1FB7ADD0FCF2}"/>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46" name="Oval 54">
              <a:extLst>
                <a:ext uri="{FF2B5EF4-FFF2-40B4-BE49-F238E27FC236}">
                  <a16:creationId xmlns:a16="http://schemas.microsoft.com/office/drawing/2014/main" id="{A558168C-987A-4F47-871A-1FCF3B4FB11C}"/>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spTree>
    <p:extLst>
      <p:ext uri="{BB962C8B-B14F-4D97-AF65-F5344CB8AC3E}">
        <p14:creationId xmlns:p14="http://schemas.microsoft.com/office/powerpoint/2010/main" val="84754365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a:extLst>
              <a:ext uri="{FF2B5EF4-FFF2-40B4-BE49-F238E27FC236}">
                <a16:creationId xmlns:a16="http://schemas.microsoft.com/office/drawing/2014/main" id="{71E8B789-9948-49A4-AB6C-647A354C03BC}"/>
              </a:ext>
            </a:extLst>
          </p:cNvPr>
          <p:cNvGrpSpPr/>
          <p:nvPr/>
        </p:nvGrpSpPr>
        <p:grpSpPr>
          <a:xfrm>
            <a:off x="3186557" y="2216177"/>
            <a:ext cx="5818885" cy="1212823"/>
            <a:chOff x="3516125" y="2843920"/>
            <a:chExt cx="5818885" cy="1212823"/>
          </a:xfrm>
        </p:grpSpPr>
        <p:grpSp>
          <p:nvGrpSpPr>
            <p:cNvPr id="3" name="组合 2">
              <a:extLst>
                <a:ext uri="{FF2B5EF4-FFF2-40B4-BE49-F238E27FC236}">
                  <a16:creationId xmlns:a16="http://schemas.microsoft.com/office/drawing/2014/main" id="{3AC14B04-88BC-4D7F-932A-33A0E70A043B}"/>
                </a:ext>
              </a:extLst>
            </p:cNvPr>
            <p:cNvGrpSpPr/>
            <p:nvPr/>
          </p:nvGrpSpPr>
          <p:grpSpPr>
            <a:xfrm>
              <a:off x="3739745" y="2856414"/>
              <a:ext cx="5595265" cy="1200329"/>
              <a:chOff x="2298739" y="1833181"/>
              <a:chExt cx="5595265" cy="1200329"/>
            </a:xfrm>
          </p:grpSpPr>
          <p:sp>
            <p:nvSpPr>
              <p:cNvPr id="5" name="文本框 5">
                <a:extLst>
                  <a:ext uri="{FF2B5EF4-FFF2-40B4-BE49-F238E27FC236}">
                    <a16:creationId xmlns:a16="http://schemas.microsoft.com/office/drawing/2014/main" id="{C8D28ED6-41BF-4560-9841-4CC52ED6E33D}"/>
                  </a:ext>
                </a:extLst>
              </p:cNvPr>
              <p:cNvSpPr txBox="1"/>
              <p:nvPr/>
            </p:nvSpPr>
            <p:spPr>
              <a:xfrm>
                <a:off x="3694483" y="2017846"/>
                <a:ext cx="4199521" cy="830997"/>
              </a:xfrm>
              <a:prstGeom prst="rect">
                <a:avLst/>
              </a:prstGeom>
              <a:noFill/>
            </p:spPr>
            <p:txBody>
              <a:bodyPr wrap="square" rtlCol="0">
                <a:spAutoFit/>
              </a:bodyPr>
              <a:lstStyle/>
              <a:p>
                <a:pPr algn="dist">
                  <a:defRPr/>
                </a:pPr>
                <a:r>
                  <a:rPr lang="zh-CN" altLang="en-US" sz="4800" b="1" dirty="0">
                    <a:solidFill>
                      <a:srgbClr val="42556C"/>
                    </a:solidFill>
                    <a:cs typeface="+mn-ea"/>
                    <a:sym typeface="+mn-lt"/>
                  </a:rPr>
                  <a:t>结论与启示</a:t>
                </a:r>
              </a:p>
            </p:txBody>
          </p:sp>
          <p:sp>
            <p:nvSpPr>
              <p:cNvPr id="7" name="文本框 1">
                <a:extLst>
                  <a:ext uri="{FF2B5EF4-FFF2-40B4-BE49-F238E27FC236}">
                    <a16:creationId xmlns:a16="http://schemas.microsoft.com/office/drawing/2014/main" id="{2E59291D-2F40-40B3-B2DE-4F0D9528A91D}"/>
                  </a:ext>
                </a:extLst>
              </p:cNvPr>
              <p:cNvSpPr txBox="1"/>
              <p:nvPr/>
            </p:nvSpPr>
            <p:spPr>
              <a:xfrm>
                <a:off x="2298739" y="1833181"/>
                <a:ext cx="933855" cy="1200329"/>
              </a:xfrm>
              <a:prstGeom prst="rect">
                <a:avLst/>
              </a:prstGeom>
              <a:noFill/>
            </p:spPr>
            <p:txBody>
              <a:bodyPr wrap="square" rtlCol="0">
                <a:spAutoFit/>
              </a:bodyPr>
              <a:lstStyle/>
              <a:p>
                <a:r>
                  <a:rPr lang="en-US" altLang="zh-TW" sz="7200" b="1" dirty="0">
                    <a:solidFill>
                      <a:srgbClr val="42556C"/>
                    </a:solidFill>
                    <a:cs typeface="+mn-ea"/>
                    <a:sym typeface="+mn-lt"/>
                  </a:rPr>
                  <a:t>6</a:t>
                </a:r>
                <a:endParaRPr lang="zh-TW" altLang="en-US" sz="7200" b="1" dirty="0">
                  <a:solidFill>
                    <a:srgbClr val="42556C"/>
                  </a:solidFill>
                  <a:cs typeface="+mn-ea"/>
                  <a:sym typeface="+mn-lt"/>
                </a:endParaRPr>
              </a:p>
            </p:txBody>
          </p:sp>
        </p:grpSp>
        <p:sp>
          <p:nvSpPr>
            <p:cNvPr id="4" name="矩形: 圆角 4">
              <a:extLst>
                <a:ext uri="{FF2B5EF4-FFF2-40B4-BE49-F238E27FC236}">
                  <a16:creationId xmlns:a16="http://schemas.microsoft.com/office/drawing/2014/main" id="{3EBEFE2B-4083-439E-98BE-38D48AB2E2F0}"/>
                </a:ext>
              </a:extLst>
            </p:cNvPr>
            <p:cNvSpPr/>
            <p:nvPr/>
          </p:nvSpPr>
          <p:spPr>
            <a:xfrm>
              <a:off x="3516125" y="2843920"/>
              <a:ext cx="1157475" cy="1169790"/>
            </a:xfrm>
            <a:prstGeom prst="roundRect">
              <a:avLst/>
            </a:prstGeom>
            <a:noFill/>
            <a:ln w="69850">
              <a:solidFill>
                <a:srgbClr val="42556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rgbClr val="42556C"/>
                </a:solidFill>
                <a:cs typeface="+mn-ea"/>
                <a:sym typeface="+mn-lt"/>
              </a:endParaRPr>
            </a:p>
          </p:txBody>
        </p:sp>
      </p:grpSp>
      <p:sp>
        <p:nvSpPr>
          <p:cNvPr id="8" name="Freeform 5">
            <a:extLst>
              <a:ext uri="{FF2B5EF4-FFF2-40B4-BE49-F238E27FC236}">
                <a16:creationId xmlns:a16="http://schemas.microsoft.com/office/drawing/2014/main" id="{31C54D67-BCAC-4FAB-AA28-B5C535F45AD1}"/>
              </a:ext>
            </a:extLst>
          </p:cNvPr>
          <p:cNvSpPr>
            <a:spLocks/>
          </p:cNvSpPr>
          <p:nvPr/>
        </p:nvSpPr>
        <p:spPr bwMode="auto">
          <a:xfrm>
            <a:off x="0" y="4187825"/>
            <a:ext cx="12192000" cy="2670175"/>
          </a:xfrm>
          <a:custGeom>
            <a:avLst/>
            <a:gdLst>
              <a:gd name="T0" fmla="*/ 40 w 3840"/>
              <a:gd name="T1" fmla="*/ 17 h 838"/>
              <a:gd name="T2" fmla="*/ 201 w 3840"/>
              <a:gd name="T3" fmla="*/ 89 h 838"/>
              <a:gd name="T4" fmla="*/ 248 w 3840"/>
              <a:gd name="T5" fmla="*/ 108 h 838"/>
              <a:gd name="T6" fmla="*/ 289 w 3840"/>
              <a:gd name="T7" fmla="*/ 125 h 838"/>
              <a:gd name="T8" fmla="*/ 341 w 3840"/>
              <a:gd name="T9" fmla="*/ 145 h 838"/>
              <a:gd name="T10" fmla="*/ 404 w 3840"/>
              <a:gd name="T11" fmla="*/ 169 h 838"/>
              <a:gd name="T12" fmla="*/ 519 w 3840"/>
              <a:gd name="T13" fmla="*/ 209 h 838"/>
              <a:gd name="T14" fmla="*/ 534 w 3840"/>
              <a:gd name="T15" fmla="*/ 214 h 838"/>
              <a:gd name="T16" fmla="*/ 608 w 3840"/>
              <a:gd name="T17" fmla="*/ 239 h 838"/>
              <a:gd name="T18" fmla="*/ 700 w 3840"/>
              <a:gd name="T19" fmla="*/ 267 h 838"/>
              <a:gd name="T20" fmla="*/ 736 w 3840"/>
              <a:gd name="T21" fmla="*/ 277 h 838"/>
              <a:gd name="T22" fmla="*/ 828 w 3840"/>
              <a:gd name="T23" fmla="*/ 303 h 838"/>
              <a:gd name="T24" fmla="*/ 993 w 3840"/>
              <a:gd name="T25" fmla="*/ 343 h 838"/>
              <a:gd name="T26" fmla="*/ 1124 w 3840"/>
              <a:gd name="T27" fmla="*/ 371 h 838"/>
              <a:gd name="T28" fmla="*/ 1230 w 3840"/>
              <a:gd name="T29" fmla="*/ 391 h 838"/>
              <a:gd name="T30" fmla="*/ 1280 w 3840"/>
              <a:gd name="T31" fmla="*/ 399 h 838"/>
              <a:gd name="T32" fmla="*/ 1352 w 3840"/>
              <a:gd name="T33" fmla="*/ 409 h 838"/>
              <a:gd name="T34" fmla="*/ 1414 w 3840"/>
              <a:gd name="T35" fmla="*/ 419 h 838"/>
              <a:gd name="T36" fmla="*/ 1480 w 3840"/>
              <a:gd name="T37" fmla="*/ 427 h 838"/>
              <a:gd name="T38" fmla="*/ 1552 w 3840"/>
              <a:gd name="T39" fmla="*/ 435 h 838"/>
              <a:gd name="T40" fmla="*/ 1640 w 3840"/>
              <a:gd name="T41" fmla="*/ 443 h 838"/>
              <a:gd name="T42" fmla="*/ 1756 w 3840"/>
              <a:gd name="T43" fmla="*/ 451 h 838"/>
              <a:gd name="T44" fmla="*/ 2157 w 3840"/>
              <a:gd name="T45" fmla="*/ 456 h 838"/>
              <a:gd name="T46" fmla="*/ 2309 w 3840"/>
              <a:gd name="T47" fmla="*/ 448 h 838"/>
              <a:gd name="T48" fmla="*/ 2412 w 3840"/>
              <a:gd name="T49" fmla="*/ 438 h 838"/>
              <a:gd name="T50" fmla="*/ 2484 w 3840"/>
              <a:gd name="T51" fmla="*/ 431 h 838"/>
              <a:gd name="T52" fmla="*/ 2552 w 3840"/>
              <a:gd name="T53" fmla="*/ 423 h 838"/>
              <a:gd name="T54" fmla="*/ 2690 w 3840"/>
              <a:gd name="T55" fmla="*/ 403 h 838"/>
              <a:gd name="T56" fmla="*/ 2738 w 3840"/>
              <a:gd name="T57" fmla="*/ 395 h 838"/>
              <a:gd name="T58" fmla="*/ 2921 w 3840"/>
              <a:gd name="T59" fmla="*/ 359 h 838"/>
              <a:gd name="T60" fmla="*/ 3040 w 3840"/>
              <a:gd name="T61" fmla="*/ 331 h 838"/>
              <a:gd name="T62" fmla="*/ 3132 w 3840"/>
              <a:gd name="T63" fmla="*/ 307 h 838"/>
              <a:gd name="T64" fmla="*/ 3248 w 3840"/>
              <a:gd name="T65" fmla="*/ 273 h 838"/>
              <a:gd name="T66" fmla="*/ 3299 w 3840"/>
              <a:gd name="T67" fmla="*/ 257 h 838"/>
              <a:gd name="T68" fmla="*/ 3320 w 3840"/>
              <a:gd name="T69" fmla="*/ 251 h 838"/>
              <a:gd name="T70" fmla="*/ 3344 w 3840"/>
              <a:gd name="T71" fmla="*/ 243 h 838"/>
              <a:gd name="T72" fmla="*/ 3380 w 3840"/>
              <a:gd name="T73" fmla="*/ 231 h 838"/>
              <a:gd name="T74" fmla="*/ 3483 w 3840"/>
              <a:gd name="T75" fmla="*/ 195 h 838"/>
              <a:gd name="T76" fmla="*/ 3519 w 3840"/>
              <a:gd name="T77" fmla="*/ 181 h 838"/>
              <a:gd name="T78" fmla="*/ 3571 w 3840"/>
              <a:gd name="T79" fmla="*/ 161 h 838"/>
              <a:gd name="T80" fmla="*/ 3611 w 3840"/>
              <a:gd name="T81" fmla="*/ 145 h 838"/>
              <a:gd name="T82" fmla="*/ 3658 w 3840"/>
              <a:gd name="T83" fmla="*/ 127 h 838"/>
              <a:gd name="T84" fmla="*/ 3707 w 3840"/>
              <a:gd name="T85" fmla="*/ 105 h 838"/>
              <a:gd name="T86" fmla="*/ 3778 w 3840"/>
              <a:gd name="T87" fmla="*/ 75 h 838"/>
              <a:gd name="T88" fmla="*/ 3822 w 3840"/>
              <a:gd name="T89" fmla="*/ 55 h 838"/>
              <a:gd name="T90" fmla="*/ 3839 w 3840"/>
              <a:gd name="T91" fmla="*/ 47 h 838"/>
              <a:gd name="T92" fmla="*/ 3840 w 3840"/>
              <a:gd name="T93" fmla="*/ 838 h 838"/>
              <a:gd name="T94" fmla="*/ 0 w 3840"/>
              <a:gd name="T95" fmla="*/ 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40" h="838">
                <a:moveTo>
                  <a:pt x="0" y="0"/>
                </a:moveTo>
                <a:cubicBezTo>
                  <a:pt x="15" y="2"/>
                  <a:pt x="27" y="12"/>
                  <a:pt x="40" y="17"/>
                </a:cubicBezTo>
                <a:cubicBezTo>
                  <a:pt x="72" y="32"/>
                  <a:pt x="104" y="47"/>
                  <a:pt x="137" y="61"/>
                </a:cubicBezTo>
                <a:cubicBezTo>
                  <a:pt x="158" y="71"/>
                  <a:pt x="179" y="80"/>
                  <a:pt x="201" y="89"/>
                </a:cubicBezTo>
                <a:cubicBezTo>
                  <a:pt x="215" y="96"/>
                  <a:pt x="230" y="100"/>
                  <a:pt x="244" y="108"/>
                </a:cubicBezTo>
                <a:cubicBezTo>
                  <a:pt x="245" y="108"/>
                  <a:pt x="247" y="108"/>
                  <a:pt x="248" y="108"/>
                </a:cubicBezTo>
                <a:cubicBezTo>
                  <a:pt x="255" y="112"/>
                  <a:pt x="262" y="115"/>
                  <a:pt x="269" y="117"/>
                </a:cubicBezTo>
                <a:cubicBezTo>
                  <a:pt x="275" y="120"/>
                  <a:pt x="282" y="123"/>
                  <a:pt x="289" y="125"/>
                </a:cubicBezTo>
                <a:cubicBezTo>
                  <a:pt x="295" y="128"/>
                  <a:pt x="302" y="131"/>
                  <a:pt x="309" y="133"/>
                </a:cubicBezTo>
                <a:cubicBezTo>
                  <a:pt x="319" y="137"/>
                  <a:pt x="330" y="142"/>
                  <a:pt x="341" y="145"/>
                </a:cubicBezTo>
                <a:cubicBezTo>
                  <a:pt x="352" y="150"/>
                  <a:pt x="364" y="154"/>
                  <a:pt x="376" y="159"/>
                </a:cubicBezTo>
                <a:cubicBezTo>
                  <a:pt x="385" y="162"/>
                  <a:pt x="395" y="166"/>
                  <a:pt x="404" y="169"/>
                </a:cubicBezTo>
                <a:cubicBezTo>
                  <a:pt x="415" y="173"/>
                  <a:pt x="426" y="177"/>
                  <a:pt x="437" y="181"/>
                </a:cubicBezTo>
                <a:cubicBezTo>
                  <a:pt x="464" y="190"/>
                  <a:pt x="491" y="201"/>
                  <a:pt x="519" y="209"/>
                </a:cubicBezTo>
                <a:cubicBezTo>
                  <a:pt x="522" y="211"/>
                  <a:pt x="522" y="211"/>
                  <a:pt x="522" y="211"/>
                </a:cubicBezTo>
                <a:cubicBezTo>
                  <a:pt x="526" y="212"/>
                  <a:pt x="530" y="213"/>
                  <a:pt x="534" y="214"/>
                </a:cubicBezTo>
                <a:cubicBezTo>
                  <a:pt x="538" y="216"/>
                  <a:pt x="542" y="217"/>
                  <a:pt x="546" y="219"/>
                </a:cubicBezTo>
                <a:cubicBezTo>
                  <a:pt x="567" y="226"/>
                  <a:pt x="588" y="232"/>
                  <a:pt x="608" y="239"/>
                </a:cubicBezTo>
                <a:cubicBezTo>
                  <a:pt x="610" y="240"/>
                  <a:pt x="614" y="240"/>
                  <a:pt x="616" y="241"/>
                </a:cubicBezTo>
                <a:cubicBezTo>
                  <a:pt x="644" y="251"/>
                  <a:pt x="673" y="257"/>
                  <a:pt x="700" y="267"/>
                </a:cubicBezTo>
                <a:cubicBezTo>
                  <a:pt x="702" y="268"/>
                  <a:pt x="707" y="268"/>
                  <a:pt x="709" y="269"/>
                </a:cubicBezTo>
                <a:cubicBezTo>
                  <a:pt x="717" y="272"/>
                  <a:pt x="727" y="275"/>
                  <a:pt x="736" y="277"/>
                </a:cubicBezTo>
                <a:cubicBezTo>
                  <a:pt x="752" y="282"/>
                  <a:pt x="768" y="286"/>
                  <a:pt x="784" y="291"/>
                </a:cubicBezTo>
                <a:cubicBezTo>
                  <a:pt x="799" y="295"/>
                  <a:pt x="814" y="298"/>
                  <a:pt x="828" y="303"/>
                </a:cubicBezTo>
                <a:cubicBezTo>
                  <a:pt x="866" y="312"/>
                  <a:pt x="903" y="322"/>
                  <a:pt x="940" y="331"/>
                </a:cubicBezTo>
                <a:cubicBezTo>
                  <a:pt x="958" y="336"/>
                  <a:pt x="976" y="338"/>
                  <a:pt x="993" y="343"/>
                </a:cubicBezTo>
                <a:cubicBezTo>
                  <a:pt x="1029" y="351"/>
                  <a:pt x="1066" y="358"/>
                  <a:pt x="1102" y="367"/>
                </a:cubicBezTo>
                <a:cubicBezTo>
                  <a:pt x="1109" y="368"/>
                  <a:pt x="1117" y="368"/>
                  <a:pt x="1124" y="371"/>
                </a:cubicBezTo>
                <a:cubicBezTo>
                  <a:pt x="1152" y="376"/>
                  <a:pt x="1181" y="381"/>
                  <a:pt x="1209" y="387"/>
                </a:cubicBezTo>
                <a:cubicBezTo>
                  <a:pt x="1216" y="388"/>
                  <a:pt x="1223" y="388"/>
                  <a:pt x="1230" y="391"/>
                </a:cubicBezTo>
                <a:cubicBezTo>
                  <a:pt x="1238" y="392"/>
                  <a:pt x="1247" y="392"/>
                  <a:pt x="1254" y="395"/>
                </a:cubicBezTo>
                <a:cubicBezTo>
                  <a:pt x="1263" y="396"/>
                  <a:pt x="1272" y="396"/>
                  <a:pt x="1280" y="399"/>
                </a:cubicBezTo>
                <a:cubicBezTo>
                  <a:pt x="1297" y="401"/>
                  <a:pt x="1314" y="404"/>
                  <a:pt x="1331" y="407"/>
                </a:cubicBezTo>
                <a:cubicBezTo>
                  <a:pt x="1338" y="408"/>
                  <a:pt x="1345" y="408"/>
                  <a:pt x="1352" y="409"/>
                </a:cubicBezTo>
                <a:cubicBezTo>
                  <a:pt x="1361" y="413"/>
                  <a:pt x="1371" y="412"/>
                  <a:pt x="1380" y="413"/>
                </a:cubicBezTo>
                <a:cubicBezTo>
                  <a:pt x="1391" y="417"/>
                  <a:pt x="1403" y="415"/>
                  <a:pt x="1414" y="419"/>
                </a:cubicBezTo>
                <a:cubicBezTo>
                  <a:pt x="1425" y="421"/>
                  <a:pt x="1437" y="419"/>
                  <a:pt x="1448" y="423"/>
                </a:cubicBezTo>
                <a:cubicBezTo>
                  <a:pt x="1459" y="424"/>
                  <a:pt x="1470" y="424"/>
                  <a:pt x="1480" y="427"/>
                </a:cubicBezTo>
                <a:cubicBezTo>
                  <a:pt x="1492" y="428"/>
                  <a:pt x="1504" y="428"/>
                  <a:pt x="1516" y="431"/>
                </a:cubicBezTo>
                <a:cubicBezTo>
                  <a:pt x="1528" y="432"/>
                  <a:pt x="1541" y="431"/>
                  <a:pt x="1552" y="435"/>
                </a:cubicBezTo>
                <a:cubicBezTo>
                  <a:pt x="1565" y="436"/>
                  <a:pt x="1578" y="435"/>
                  <a:pt x="1590" y="438"/>
                </a:cubicBezTo>
                <a:cubicBezTo>
                  <a:pt x="1607" y="442"/>
                  <a:pt x="1624" y="438"/>
                  <a:pt x="1640" y="443"/>
                </a:cubicBezTo>
                <a:cubicBezTo>
                  <a:pt x="1656" y="444"/>
                  <a:pt x="1672" y="443"/>
                  <a:pt x="1688" y="446"/>
                </a:cubicBezTo>
                <a:cubicBezTo>
                  <a:pt x="1710" y="450"/>
                  <a:pt x="1734" y="445"/>
                  <a:pt x="1756" y="451"/>
                </a:cubicBezTo>
                <a:cubicBezTo>
                  <a:pt x="1785" y="454"/>
                  <a:pt x="1815" y="449"/>
                  <a:pt x="1843" y="456"/>
                </a:cubicBezTo>
                <a:cubicBezTo>
                  <a:pt x="1948" y="457"/>
                  <a:pt x="2052" y="457"/>
                  <a:pt x="2157" y="456"/>
                </a:cubicBezTo>
                <a:cubicBezTo>
                  <a:pt x="2187" y="450"/>
                  <a:pt x="2218" y="453"/>
                  <a:pt x="2248" y="451"/>
                </a:cubicBezTo>
                <a:cubicBezTo>
                  <a:pt x="2268" y="446"/>
                  <a:pt x="2288" y="449"/>
                  <a:pt x="2309" y="448"/>
                </a:cubicBezTo>
                <a:cubicBezTo>
                  <a:pt x="2325" y="442"/>
                  <a:pt x="2343" y="445"/>
                  <a:pt x="2361" y="443"/>
                </a:cubicBezTo>
                <a:cubicBezTo>
                  <a:pt x="2377" y="437"/>
                  <a:pt x="2395" y="443"/>
                  <a:pt x="2412" y="438"/>
                </a:cubicBezTo>
                <a:cubicBezTo>
                  <a:pt x="2423" y="436"/>
                  <a:pt x="2434" y="436"/>
                  <a:pt x="2445" y="435"/>
                </a:cubicBezTo>
                <a:cubicBezTo>
                  <a:pt x="2458" y="431"/>
                  <a:pt x="2471" y="432"/>
                  <a:pt x="2484" y="431"/>
                </a:cubicBezTo>
                <a:cubicBezTo>
                  <a:pt x="2495" y="427"/>
                  <a:pt x="2508" y="428"/>
                  <a:pt x="2520" y="427"/>
                </a:cubicBezTo>
                <a:cubicBezTo>
                  <a:pt x="2530" y="423"/>
                  <a:pt x="2541" y="424"/>
                  <a:pt x="2552" y="423"/>
                </a:cubicBezTo>
                <a:cubicBezTo>
                  <a:pt x="2561" y="420"/>
                  <a:pt x="2571" y="420"/>
                  <a:pt x="2580" y="419"/>
                </a:cubicBezTo>
                <a:cubicBezTo>
                  <a:pt x="2616" y="413"/>
                  <a:pt x="2653" y="408"/>
                  <a:pt x="2690" y="403"/>
                </a:cubicBezTo>
                <a:cubicBezTo>
                  <a:pt x="2697" y="400"/>
                  <a:pt x="2706" y="400"/>
                  <a:pt x="2714" y="399"/>
                </a:cubicBezTo>
                <a:cubicBezTo>
                  <a:pt x="2722" y="396"/>
                  <a:pt x="2730" y="396"/>
                  <a:pt x="2738" y="395"/>
                </a:cubicBezTo>
                <a:cubicBezTo>
                  <a:pt x="2752" y="391"/>
                  <a:pt x="2767" y="389"/>
                  <a:pt x="2781" y="387"/>
                </a:cubicBezTo>
                <a:cubicBezTo>
                  <a:pt x="2828" y="378"/>
                  <a:pt x="2874" y="368"/>
                  <a:pt x="2921" y="359"/>
                </a:cubicBezTo>
                <a:cubicBezTo>
                  <a:pt x="2932" y="355"/>
                  <a:pt x="2944" y="354"/>
                  <a:pt x="2956" y="351"/>
                </a:cubicBezTo>
                <a:cubicBezTo>
                  <a:pt x="2984" y="344"/>
                  <a:pt x="3012" y="338"/>
                  <a:pt x="3040" y="331"/>
                </a:cubicBezTo>
                <a:cubicBezTo>
                  <a:pt x="3050" y="327"/>
                  <a:pt x="3061" y="325"/>
                  <a:pt x="3072" y="323"/>
                </a:cubicBezTo>
                <a:cubicBezTo>
                  <a:pt x="3091" y="317"/>
                  <a:pt x="3112" y="312"/>
                  <a:pt x="3132" y="307"/>
                </a:cubicBezTo>
                <a:cubicBezTo>
                  <a:pt x="3160" y="299"/>
                  <a:pt x="3188" y="291"/>
                  <a:pt x="3216" y="283"/>
                </a:cubicBezTo>
                <a:cubicBezTo>
                  <a:pt x="3226" y="279"/>
                  <a:pt x="3237" y="277"/>
                  <a:pt x="3248" y="273"/>
                </a:cubicBezTo>
                <a:cubicBezTo>
                  <a:pt x="3250" y="272"/>
                  <a:pt x="3254" y="271"/>
                  <a:pt x="3256" y="271"/>
                </a:cubicBezTo>
                <a:cubicBezTo>
                  <a:pt x="3270" y="266"/>
                  <a:pt x="3285" y="262"/>
                  <a:pt x="3299" y="257"/>
                </a:cubicBezTo>
                <a:cubicBezTo>
                  <a:pt x="3301" y="256"/>
                  <a:pt x="3305" y="255"/>
                  <a:pt x="3307" y="255"/>
                </a:cubicBezTo>
                <a:cubicBezTo>
                  <a:pt x="3311" y="254"/>
                  <a:pt x="3315" y="252"/>
                  <a:pt x="3320" y="251"/>
                </a:cubicBezTo>
                <a:cubicBezTo>
                  <a:pt x="3325" y="249"/>
                  <a:pt x="3330" y="247"/>
                  <a:pt x="3335" y="245"/>
                </a:cubicBezTo>
                <a:cubicBezTo>
                  <a:pt x="3337" y="244"/>
                  <a:pt x="3342" y="244"/>
                  <a:pt x="3344" y="243"/>
                </a:cubicBezTo>
                <a:cubicBezTo>
                  <a:pt x="3348" y="242"/>
                  <a:pt x="3352" y="240"/>
                  <a:pt x="3356" y="239"/>
                </a:cubicBezTo>
                <a:cubicBezTo>
                  <a:pt x="3364" y="236"/>
                  <a:pt x="3372" y="233"/>
                  <a:pt x="3380" y="231"/>
                </a:cubicBezTo>
                <a:cubicBezTo>
                  <a:pt x="3389" y="227"/>
                  <a:pt x="3398" y="225"/>
                  <a:pt x="3407" y="221"/>
                </a:cubicBezTo>
                <a:cubicBezTo>
                  <a:pt x="3433" y="213"/>
                  <a:pt x="3458" y="203"/>
                  <a:pt x="3483" y="195"/>
                </a:cubicBezTo>
                <a:cubicBezTo>
                  <a:pt x="3491" y="192"/>
                  <a:pt x="3499" y="189"/>
                  <a:pt x="3507" y="185"/>
                </a:cubicBezTo>
                <a:cubicBezTo>
                  <a:pt x="3511" y="184"/>
                  <a:pt x="3515" y="183"/>
                  <a:pt x="3519" y="181"/>
                </a:cubicBezTo>
                <a:cubicBezTo>
                  <a:pt x="3525" y="179"/>
                  <a:pt x="3530" y="177"/>
                  <a:pt x="3536" y="175"/>
                </a:cubicBezTo>
                <a:cubicBezTo>
                  <a:pt x="3547" y="169"/>
                  <a:pt x="3560" y="166"/>
                  <a:pt x="3571" y="161"/>
                </a:cubicBezTo>
                <a:cubicBezTo>
                  <a:pt x="3578" y="159"/>
                  <a:pt x="3585" y="156"/>
                  <a:pt x="3591" y="153"/>
                </a:cubicBezTo>
                <a:cubicBezTo>
                  <a:pt x="3598" y="151"/>
                  <a:pt x="3605" y="148"/>
                  <a:pt x="3611" y="145"/>
                </a:cubicBezTo>
                <a:cubicBezTo>
                  <a:pt x="3618" y="143"/>
                  <a:pt x="3625" y="140"/>
                  <a:pt x="3631" y="137"/>
                </a:cubicBezTo>
                <a:cubicBezTo>
                  <a:pt x="3640" y="134"/>
                  <a:pt x="3649" y="129"/>
                  <a:pt x="3658" y="127"/>
                </a:cubicBezTo>
                <a:cubicBezTo>
                  <a:pt x="3658" y="125"/>
                  <a:pt x="3658" y="125"/>
                  <a:pt x="3658" y="125"/>
                </a:cubicBezTo>
                <a:cubicBezTo>
                  <a:pt x="3675" y="120"/>
                  <a:pt x="3691" y="112"/>
                  <a:pt x="3707" y="105"/>
                </a:cubicBezTo>
                <a:cubicBezTo>
                  <a:pt x="3720" y="100"/>
                  <a:pt x="3732" y="94"/>
                  <a:pt x="3745" y="89"/>
                </a:cubicBezTo>
                <a:cubicBezTo>
                  <a:pt x="3756" y="85"/>
                  <a:pt x="3766" y="78"/>
                  <a:pt x="3778" y="75"/>
                </a:cubicBezTo>
                <a:cubicBezTo>
                  <a:pt x="3778" y="73"/>
                  <a:pt x="3778" y="73"/>
                  <a:pt x="3778" y="73"/>
                </a:cubicBezTo>
                <a:cubicBezTo>
                  <a:pt x="3794" y="69"/>
                  <a:pt x="3807" y="59"/>
                  <a:pt x="3822" y="55"/>
                </a:cubicBezTo>
                <a:cubicBezTo>
                  <a:pt x="3822" y="53"/>
                  <a:pt x="3822" y="53"/>
                  <a:pt x="3822" y="53"/>
                </a:cubicBezTo>
                <a:cubicBezTo>
                  <a:pt x="3828" y="51"/>
                  <a:pt x="3834" y="49"/>
                  <a:pt x="3839" y="47"/>
                </a:cubicBezTo>
                <a:cubicBezTo>
                  <a:pt x="3840" y="41"/>
                  <a:pt x="3840" y="41"/>
                  <a:pt x="3840" y="41"/>
                </a:cubicBezTo>
                <a:cubicBezTo>
                  <a:pt x="3840" y="838"/>
                  <a:pt x="3840" y="838"/>
                  <a:pt x="3840" y="838"/>
                </a:cubicBezTo>
                <a:cubicBezTo>
                  <a:pt x="0" y="838"/>
                  <a:pt x="0" y="838"/>
                  <a:pt x="0" y="838"/>
                </a:cubicBezTo>
                <a:cubicBezTo>
                  <a:pt x="0" y="0"/>
                  <a:pt x="0" y="0"/>
                  <a:pt x="0" y="0"/>
                </a:cubicBezTo>
                <a:close/>
              </a:path>
            </a:pathLst>
          </a:custGeom>
          <a:solidFill>
            <a:srgbClr val="42556C"/>
          </a:solidFill>
          <a:ln>
            <a:noFill/>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Tree>
    <p:extLst>
      <p:ext uri="{BB962C8B-B14F-4D97-AF65-F5344CB8AC3E}">
        <p14:creationId xmlns:p14="http://schemas.microsoft.com/office/powerpoint/2010/main" val="12643902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23">
            <a:extLst>
              <a:ext uri="{FF2B5EF4-FFF2-40B4-BE49-F238E27FC236}">
                <a16:creationId xmlns:a16="http://schemas.microsoft.com/office/drawing/2014/main" id="{727EBFC5-949B-4EA8-85DA-E5ED8BB16FA0}"/>
              </a:ext>
            </a:extLst>
          </p:cNvPr>
          <p:cNvSpPr txBox="1"/>
          <p:nvPr/>
        </p:nvSpPr>
        <p:spPr>
          <a:xfrm>
            <a:off x="623888" y="454345"/>
            <a:ext cx="10892214"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6.</a:t>
            </a:r>
            <a:r>
              <a:rPr lang="zh-CN" altLang="en-US" sz="4000" b="1" dirty="0">
                <a:solidFill>
                  <a:srgbClr val="42556C"/>
                </a:solidFill>
                <a:cs typeface="+mn-ea"/>
                <a:sym typeface="+mn-lt"/>
              </a:rPr>
              <a:t>结论与启示</a:t>
            </a:r>
            <a:r>
              <a:rPr lang="en-US" altLang="zh-CN" sz="4000" b="1" dirty="0">
                <a:solidFill>
                  <a:srgbClr val="42556C"/>
                </a:solidFill>
                <a:cs typeface="+mn-ea"/>
                <a:sym typeface="+mn-lt"/>
              </a:rPr>
              <a:t>——</a:t>
            </a:r>
            <a:r>
              <a:rPr lang="zh-CN" altLang="en-US" sz="4000" b="1" dirty="0">
                <a:solidFill>
                  <a:srgbClr val="42556C"/>
                </a:solidFill>
                <a:cs typeface="+mn-ea"/>
                <a:sym typeface="+mn-lt"/>
              </a:rPr>
              <a:t>结论</a:t>
            </a:r>
          </a:p>
        </p:txBody>
      </p:sp>
      <p:grpSp>
        <p:nvGrpSpPr>
          <p:cNvPr id="43" name="Group 55">
            <a:extLst>
              <a:ext uri="{FF2B5EF4-FFF2-40B4-BE49-F238E27FC236}">
                <a16:creationId xmlns:a16="http://schemas.microsoft.com/office/drawing/2014/main" id="{68198E36-778D-4A5A-89DE-87B511C5CCFF}"/>
              </a:ext>
            </a:extLst>
          </p:cNvPr>
          <p:cNvGrpSpPr/>
          <p:nvPr/>
        </p:nvGrpSpPr>
        <p:grpSpPr>
          <a:xfrm>
            <a:off x="675898" y="1130300"/>
            <a:ext cx="362272" cy="73025"/>
            <a:chOff x="7340600" y="4686300"/>
            <a:chExt cx="504030" cy="101600"/>
          </a:xfrm>
          <a:solidFill>
            <a:srgbClr val="42556C"/>
          </a:solidFill>
        </p:grpSpPr>
        <p:sp>
          <p:nvSpPr>
            <p:cNvPr id="44" name="Oval 52">
              <a:extLst>
                <a:ext uri="{FF2B5EF4-FFF2-40B4-BE49-F238E27FC236}">
                  <a16:creationId xmlns:a16="http://schemas.microsoft.com/office/drawing/2014/main" id="{1CE2301D-7188-4DA3-9AF8-B605D3A83C40}"/>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45" name="Oval 53">
              <a:extLst>
                <a:ext uri="{FF2B5EF4-FFF2-40B4-BE49-F238E27FC236}">
                  <a16:creationId xmlns:a16="http://schemas.microsoft.com/office/drawing/2014/main" id="{C3ED2784-3459-4EF7-ADBC-1FB7ADD0FCF2}"/>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46" name="Oval 54">
              <a:extLst>
                <a:ext uri="{FF2B5EF4-FFF2-40B4-BE49-F238E27FC236}">
                  <a16:creationId xmlns:a16="http://schemas.microsoft.com/office/drawing/2014/main" id="{A558168C-987A-4F47-871A-1FCF3B4FB11C}"/>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sp>
        <p:nvSpPr>
          <p:cNvPr id="2" name="文本框 1">
            <a:extLst>
              <a:ext uri="{FF2B5EF4-FFF2-40B4-BE49-F238E27FC236}">
                <a16:creationId xmlns:a16="http://schemas.microsoft.com/office/drawing/2014/main" id="{456B1DA7-1F83-4928-8D8A-B1246E218130}"/>
              </a:ext>
            </a:extLst>
          </p:cNvPr>
          <p:cNvSpPr txBox="1"/>
          <p:nvPr/>
        </p:nvSpPr>
        <p:spPr>
          <a:xfrm>
            <a:off x="623888" y="1374265"/>
            <a:ext cx="10767179" cy="5029390"/>
          </a:xfrm>
          <a:prstGeom prst="rect">
            <a:avLst/>
          </a:prstGeom>
          <a:noFill/>
        </p:spPr>
        <p:txBody>
          <a:bodyPr wrap="square" rtlCol="0">
            <a:spAutoFit/>
          </a:bodyPr>
          <a:lstStyle/>
          <a:p>
            <a:pPr>
              <a:lnSpc>
                <a:spcPct val="150000"/>
              </a:lnSpc>
            </a:pPr>
            <a:r>
              <a:rPr lang="en-US" altLang="zh-CN" dirty="0"/>
              <a:t>1.</a:t>
            </a:r>
            <a:r>
              <a:rPr lang="zh-CN" altLang="en-US" b="1" dirty="0"/>
              <a:t>基准分析（</a:t>
            </a:r>
            <a:r>
              <a:rPr lang="en-US" altLang="zh-CN" b="1" dirty="0"/>
              <a:t>officer</a:t>
            </a:r>
            <a:r>
              <a:rPr lang="zh-CN" altLang="en-US" b="1" dirty="0"/>
              <a:t>）</a:t>
            </a:r>
            <a:r>
              <a:rPr lang="zh-CN" altLang="en-US" dirty="0"/>
              <a:t>：高管团队中存在研发背景高管的公司，创新投入和创新产出水平更高，无论其为</a:t>
            </a:r>
            <a:r>
              <a:rPr lang="en-US" altLang="zh-CN" dirty="0"/>
              <a:t>CEO</a:t>
            </a:r>
            <a:r>
              <a:rPr lang="zh-CN" altLang="en-US" dirty="0"/>
              <a:t>或权力较低的非</a:t>
            </a:r>
            <a:r>
              <a:rPr lang="en-US" altLang="zh-CN" dirty="0"/>
              <a:t>CEO</a:t>
            </a:r>
            <a:r>
              <a:rPr lang="zh-CN" altLang="en-US" dirty="0"/>
              <a:t>高管。</a:t>
            </a:r>
            <a:endParaRPr lang="en-US" altLang="zh-CN" dirty="0"/>
          </a:p>
          <a:p>
            <a:pPr>
              <a:lnSpc>
                <a:spcPct val="150000"/>
              </a:lnSpc>
            </a:pPr>
            <a:r>
              <a:rPr lang="en-US" altLang="zh-CN" dirty="0"/>
              <a:t>2.</a:t>
            </a:r>
            <a:r>
              <a:rPr lang="zh-CN" altLang="en-US" b="1" dirty="0"/>
              <a:t>基准分析（</a:t>
            </a:r>
            <a:r>
              <a:rPr lang="en-US" altLang="zh-CN" b="1" dirty="0"/>
              <a:t>power</a:t>
            </a:r>
            <a:r>
              <a:rPr lang="zh-CN" altLang="en-US" b="1" dirty="0"/>
              <a:t>）</a:t>
            </a:r>
            <a:r>
              <a:rPr lang="zh-CN" altLang="en-US" dirty="0"/>
              <a:t>：研发背景高管在高管团队中的权力越大，对公司创新投入和创新产出的正向影响越显著。</a:t>
            </a:r>
            <a:endParaRPr lang="en-US" altLang="zh-CN" dirty="0"/>
          </a:p>
          <a:p>
            <a:pPr>
              <a:lnSpc>
                <a:spcPct val="150000"/>
              </a:lnSpc>
            </a:pPr>
            <a:r>
              <a:rPr lang="en-US" altLang="zh-CN" dirty="0"/>
              <a:t>3.</a:t>
            </a:r>
            <a:r>
              <a:rPr lang="zh-CN" altLang="en-US" b="1" dirty="0"/>
              <a:t>异质性分析</a:t>
            </a:r>
            <a:r>
              <a:rPr lang="zh-CN" altLang="en-US" dirty="0"/>
              <a:t>：相比高新技术企业，非高新技术企业中的研发背景高管更能促进公司创新产出。</a:t>
            </a:r>
            <a:endParaRPr lang="en-US" altLang="zh-CN" dirty="0"/>
          </a:p>
          <a:p>
            <a:pPr>
              <a:lnSpc>
                <a:spcPct val="150000"/>
              </a:lnSpc>
            </a:pPr>
            <a:r>
              <a:rPr lang="en-US" altLang="zh-CN" dirty="0"/>
              <a:t>4.</a:t>
            </a:r>
            <a:r>
              <a:rPr lang="zh-CN" altLang="en-US" b="1" dirty="0"/>
              <a:t>稳健性检验</a:t>
            </a:r>
            <a:r>
              <a:rPr lang="zh-CN" altLang="en-US" dirty="0"/>
              <a:t>：没有证据发现本文主要结论有任何不稳健，说明本文主要结论不随外部环境变化而改变，研发背景高管的权力越大，确实可以有效促进公司创新投入和创新产出。</a:t>
            </a:r>
            <a:endParaRPr lang="en-US" altLang="zh-CN" dirty="0"/>
          </a:p>
          <a:p>
            <a:pPr>
              <a:lnSpc>
                <a:spcPct val="150000"/>
              </a:lnSpc>
            </a:pPr>
            <a:r>
              <a:rPr lang="en-US" altLang="zh-CN" dirty="0"/>
              <a:t>5.</a:t>
            </a:r>
            <a:r>
              <a:rPr lang="zh-CN" altLang="en-US" b="1" dirty="0"/>
              <a:t>内生性问题</a:t>
            </a:r>
            <a:r>
              <a:rPr lang="zh-CN" altLang="en-US" dirty="0"/>
              <a:t>：本文借助相邻两年高管团队规模发生变化</a:t>
            </a:r>
            <a:r>
              <a:rPr lang="en-US" altLang="zh-CN" dirty="0"/>
              <a:t>,</a:t>
            </a:r>
            <a:r>
              <a:rPr lang="zh-CN" altLang="en-US" dirty="0"/>
              <a:t>而研发背景高管数量没有变化这一外生事件，发现在剔除可能的反向因果后，本文结论依然有效，研发背景高管权力的变化的确会导致公司创新投入和创新产出的同向变化。</a:t>
            </a:r>
            <a:endParaRPr lang="en-US" altLang="zh-CN" dirty="0"/>
          </a:p>
          <a:p>
            <a:pPr>
              <a:lnSpc>
                <a:spcPct val="150000"/>
              </a:lnSpc>
            </a:pPr>
            <a:r>
              <a:rPr lang="en-US" altLang="zh-CN" dirty="0"/>
              <a:t>6.</a:t>
            </a:r>
            <a:r>
              <a:rPr lang="zh-CN" altLang="en-US" b="1" dirty="0"/>
              <a:t>机制检验</a:t>
            </a:r>
            <a:r>
              <a:rPr lang="zh-CN" altLang="en-US" dirty="0"/>
              <a:t>：研发背景高管的权力不仅能够促进财务资本形式的公司创新投入，还通过发挥“人事权”作用，提高公司研发人员占比，最终促进公司创新产出。</a:t>
            </a:r>
            <a:endParaRPr lang="en-US" altLang="zh-CN" dirty="0"/>
          </a:p>
        </p:txBody>
      </p:sp>
    </p:spTree>
    <p:extLst>
      <p:ext uri="{BB962C8B-B14F-4D97-AF65-F5344CB8AC3E}">
        <p14:creationId xmlns:p14="http://schemas.microsoft.com/office/powerpoint/2010/main" val="327369546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23">
            <a:extLst>
              <a:ext uri="{FF2B5EF4-FFF2-40B4-BE49-F238E27FC236}">
                <a16:creationId xmlns:a16="http://schemas.microsoft.com/office/drawing/2014/main" id="{93695872-C8E3-48B1-BD13-FC3F8B6DEABD}"/>
              </a:ext>
            </a:extLst>
          </p:cNvPr>
          <p:cNvSpPr txBox="1"/>
          <p:nvPr/>
        </p:nvSpPr>
        <p:spPr>
          <a:xfrm>
            <a:off x="623888" y="454345"/>
            <a:ext cx="10653705"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6.</a:t>
            </a:r>
            <a:r>
              <a:rPr lang="zh-CN" altLang="en-US" sz="4000" b="1" dirty="0">
                <a:solidFill>
                  <a:srgbClr val="42556C"/>
                </a:solidFill>
                <a:cs typeface="+mn-ea"/>
                <a:sym typeface="+mn-lt"/>
              </a:rPr>
              <a:t>结论与启示</a:t>
            </a:r>
            <a:r>
              <a:rPr lang="en-US" altLang="zh-CN" sz="4000" b="1" dirty="0">
                <a:solidFill>
                  <a:srgbClr val="42556C"/>
                </a:solidFill>
                <a:cs typeface="+mn-ea"/>
                <a:sym typeface="+mn-lt"/>
              </a:rPr>
              <a:t>——</a:t>
            </a:r>
            <a:r>
              <a:rPr lang="zh-CN" altLang="en-US" sz="4000" b="1" dirty="0">
                <a:solidFill>
                  <a:srgbClr val="42556C"/>
                </a:solidFill>
                <a:cs typeface="+mn-ea"/>
                <a:sym typeface="+mn-lt"/>
              </a:rPr>
              <a:t>政策启示</a:t>
            </a:r>
          </a:p>
        </p:txBody>
      </p:sp>
      <p:grpSp>
        <p:nvGrpSpPr>
          <p:cNvPr id="50" name="Group 55">
            <a:extLst>
              <a:ext uri="{FF2B5EF4-FFF2-40B4-BE49-F238E27FC236}">
                <a16:creationId xmlns:a16="http://schemas.microsoft.com/office/drawing/2014/main" id="{584E04E1-0DA9-41DE-9049-09DAB78F1014}"/>
              </a:ext>
            </a:extLst>
          </p:cNvPr>
          <p:cNvGrpSpPr/>
          <p:nvPr/>
        </p:nvGrpSpPr>
        <p:grpSpPr>
          <a:xfrm>
            <a:off x="675898" y="1130300"/>
            <a:ext cx="362272" cy="73025"/>
            <a:chOff x="7340600" y="4686300"/>
            <a:chExt cx="504030" cy="101600"/>
          </a:xfrm>
          <a:solidFill>
            <a:srgbClr val="42556C"/>
          </a:solidFill>
        </p:grpSpPr>
        <p:sp>
          <p:nvSpPr>
            <p:cNvPr id="52" name="Oval 52">
              <a:extLst>
                <a:ext uri="{FF2B5EF4-FFF2-40B4-BE49-F238E27FC236}">
                  <a16:creationId xmlns:a16="http://schemas.microsoft.com/office/drawing/2014/main" id="{87D0C997-1546-4533-B77B-A6CE118FCC56}"/>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53" name="Oval 53">
              <a:extLst>
                <a:ext uri="{FF2B5EF4-FFF2-40B4-BE49-F238E27FC236}">
                  <a16:creationId xmlns:a16="http://schemas.microsoft.com/office/drawing/2014/main" id="{6D305F0E-47CA-46E9-82B3-51B96DB24928}"/>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55" name="Oval 54">
              <a:extLst>
                <a:ext uri="{FF2B5EF4-FFF2-40B4-BE49-F238E27FC236}">
                  <a16:creationId xmlns:a16="http://schemas.microsoft.com/office/drawing/2014/main" id="{08667E19-FF9A-4F80-BAAC-7844D0F57A7F}"/>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sp>
        <p:nvSpPr>
          <p:cNvPr id="56" name="PA-任意多边形 5">
            <a:extLst>
              <a:ext uri="{FF2B5EF4-FFF2-40B4-BE49-F238E27FC236}">
                <a16:creationId xmlns:a16="http://schemas.microsoft.com/office/drawing/2014/main" id="{6275EAA0-DE4A-45E0-B57C-0482311894A4}"/>
              </a:ext>
            </a:extLst>
          </p:cNvPr>
          <p:cNvSpPr>
            <a:spLocks noChangeAspect="1"/>
          </p:cNvSpPr>
          <p:nvPr>
            <p:custDataLst>
              <p:tags r:id="rId1"/>
            </p:custDataLst>
          </p:nvPr>
        </p:nvSpPr>
        <p:spPr>
          <a:xfrm rot="10800000">
            <a:off x="1400174" y="2276475"/>
            <a:ext cx="2447925" cy="2783498"/>
          </a:xfrm>
          <a:custGeom>
            <a:avLst/>
            <a:gdLst>
              <a:gd name="connsiteX0" fmla="*/ 2682494 w 2836097"/>
              <a:gd name="connsiteY0" fmla="*/ 3067706 h 3067706"/>
              <a:gd name="connsiteX1" fmla="*/ 876045 w 2836097"/>
              <a:gd name="connsiteY1" fmla="*/ 3067706 h 3067706"/>
              <a:gd name="connsiteX2" fmla="*/ 0 w 2836097"/>
              <a:gd name="connsiteY2" fmla="*/ 1533853 h 3067706"/>
              <a:gd name="connsiteX3" fmla="*/ 876045 w 2836097"/>
              <a:gd name="connsiteY3" fmla="*/ 0 h 3067706"/>
              <a:gd name="connsiteX4" fmla="*/ 2682494 w 2836097"/>
              <a:gd name="connsiteY4" fmla="*/ 0 h 3067706"/>
              <a:gd name="connsiteX5" fmla="*/ 2836097 w 2836097"/>
              <a:gd name="connsiteY5" fmla="*/ 268941 h 3067706"/>
              <a:gd name="connsiteX6" fmla="*/ 1473384 w 2836097"/>
              <a:gd name="connsiteY6" fmla="*/ 268941 h 3067706"/>
              <a:gd name="connsiteX7" fmla="*/ 747356 w 2836097"/>
              <a:gd name="connsiteY7" fmla="*/ 1540132 h 3067706"/>
              <a:gd name="connsiteX8" fmla="*/ 1473384 w 2836097"/>
              <a:gd name="connsiteY8" fmla="*/ 2811322 h 3067706"/>
              <a:gd name="connsiteX9" fmla="*/ 2828925 w 2836097"/>
              <a:gd name="connsiteY9" fmla="*/ 2811322 h 3067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6097" h="3067706">
                <a:moveTo>
                  <a:pt x="2682494" y="3067706"/>
                </a:moveTo>
                <a:lnTo>
                  <a:pt x="876045" y="3067706"/>
                </a:lnTo>
                <a:lnTo>
                  <a:pt x="0" y="1533853"/>
                </a:lnTo>
                <a:lnTo>
                  <a:pt x="876045" y="0"/>
                </a:lnTo>
                <a:lnTo>
                  <a:pt x="2682494" y="0"/>
                </a:lnTo>
                <a:lnTo>
                  <a:pt x="2836097" y="268941"/>
                </a:lnTo>
                <a:lnTo>
                  <a:pt x="1473384" y="268941"/>
                </a:lnTo>
                <a:lnTo>
                  <a:pt x="747356" y="1540132"/>
                </a:lnTo>
                <a:lnTo>
                  <a:pt x="1473384" y="2811322"/>
                </a:lnTo>
                <a:lnTo>
                  <a:pt x="2828925" y="2811322"/>
                </a:lnTo>
                <a:close/>
              </a:path>
            </a:pathLst>
          </a:custGeom>
          <a:solidFill>
            <a:srgbClr val="42556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srgbClr val="FFFFFF"/>
              </a:solidFill>
              <a:cs typeface="+mn-ea"/>
              <a:sym typeface="+mn-lt"/>
            </a:endParaRPr>
          </a:p>
        </p:txBody>
      </p:sp>
      <p:sp>
        <p:nvSpPr>
          <p:cNvPr id="58" name="PA-文本框 8">
            <a:extLst>
              <a:ext uri="{FF2B5EF4-FFF2-40B4-BE49-F238E27FC236}">
                <a16:creationId xmlns:a16="http://schemas.microsoft.com/office/drawing/2014/main" id="{2E407E62-3CA1-4FD6-8DC8-3E4E0D85FE5C}"/>
              </a:ext>
            </a:extLst>
          </p:cNvPr>
          <p:cNvSpPr txBox="1">
            <a:spLocks noChangeArrowheads="1"/>
          </p:cNvSpPr>
          <p:nvPr>
            <p:custDataLst>
              <p:tags r:id="rId2"/>
            </p:custDataLst>
          </p:nvPr>
        </p:nvSpPr>
        <p:spPr bwMode="auto">
          <a:xfrm>
            <a:off x="3192463" y="3302000"/>
            <a:ext cx="66556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3200">
                <a:solidFill>
                  <a:srgbClr val="FEFEFE"/>
                </a:solidFill>
                <a:latin typeface="+mn-lt"/>
                <a:ea typeface="+mn-ea"/>
                <a:cs typeface="+mn-ea"/>
                <a:sym typeface="+mn-lt"/>
              </a:rPr>
              <a:t>01</a:t>
            </a:r>
            <a:endParaRPr lang="zh-CN" altLang="en-US" sz="3200">
              <a:solidFill>
                <a:srgbClr val="FEFEFE"/>
              </a:solidFill>
              <a:latin typeface="+mn-lt"/>
              <a:ea typeface="+mn-ea"/>
              <a:cs typeface="+mn-ea"/>
              <a:sym typeface="+mn-lt"/>
            </a:endParaRPr>
          </a:p>
        </p:txBody>
      </p:sp>
      <p:sp>
        <p:nvSpPr>
          <p:cNvPr id="61" name="矩形 47">
            <a:extLst>
              <a:ext uri="{FF2B5EF4-FFF2-40B4-BE49-F238E27FC236}">
                <a16:creationId xmlns:a16="http://schemas.microsoft.com/office/drawing/2014/main" id="{1AED1A46-D1AD-40D7-BFFF-FF9166CA2FA1}"/>
              </a:ext>
            </a:extLst>
          </p:cNvPr>
          <p:cNvSpPr>
            <a:spLocks noChangeArrowheads="1"/>
          </p:cNvSpPr>
          <p:nvPr/>
        </p:nvSpPr>
        <p:spPr bwMode="auto">
          <a:xfrm>
            <a:off x="556419" y="2921869"/>
            <a:ext cx="2132012" cy="113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nSpc>
                <a:spcPct val="130000"/>
              </a:lnSpc>
              <a:spcBef>
                <a:spcPct val="0"/>
              </a:spcBef>
              <a:buNone/>
            </a:pPr>
            <a:r>
              <a:rPr lang="zh-CN" altLang="en-US" sz="1800" spc="300" dirty="0">
                <a:latin typeface="+mn-lt"/>
                <a:ea typeface="+mn-ea"/>
                <a:cs typeface="+mn-ea"/>
                <a:sym typeface="+mn-lt"/>
              </a:rPr>
              <a:t>    通过制度建设激发人才创新活力。</a:t>
            </a:r>
          </a:p>
        </p:txBody>
      </p:sp>
      <p:sp>
        <p:nvSpPr>
          <p:cNvPr id="62" name="PA-任意多边形 5">
            <a:extLst>
              <a:ext uri="{FF2B5EF4-FFF2-40B4-BE49-F238E27FC236}">
                <a16:creationId xmlns:a16="http://schemas.microsoft.com/office/drawing/2014/main" id="{20990106-5284-48A2-BDC5-4AF036628367}"/>
              </a:ext>
            </a:extLst>
          </p:cNvPr>
          <p:cNvSpPr>
            <a:spLocks noChangeAspect="1"/>
          </p:cNvSpPr>
          <p:nvPr>
            <p:custDataLst>
              <p:tags r:id="rId3"/>
            </p:custDataLst>
          </p:nvPr>
        </p:nvSpPr>
        <p:spPr>
          <a:xfrm rot="10800000">
            <a:off x="5286374" y="2276475"/>
            <a:ext cx="2447925" cy="2783498"/>
          </a:xfrm>
          <a:custGeom>
            <a:avLst/>
            <a:gdLst>
              <a:gd name="connsiteX0" fmla="*/ 2682494 w 2836097"/>
              <a:gd name="connsiteY0" fmla="*/ 3067706 h 3067706"/>
              <a:gd name="connsiteX1" fmla="*/ 876045 w 2836097"/>
              <a:gd name="connsiteY1" fmla="*/ 3067706 h 3067706"/>
              <a:gd name="connsiteX2" fmla="*/ 0 w 2836097"/>
              <a:gd name="connsiteY2" fmla="*/ 1533853 h 3067706"/>
              <a:gd name="connsiteX3" fmla="*/ 876045 w 2836097"/>
              <a:gd name="connsiteY3" fmla="*/ 0 h 3067706"/>
              <a:gd name="connsiteX4" fmla="*/ 2682494 w 2836097"/>
              <a:gd name="connsiteY4" fmla="*/ 0 h 3067706"/>
              <a:gd name="connsiteX5" fmla="*/ 2836097 w 2836097"/>
              <a:gd name="connsiteY5" fmla="*/ 268941 h 3067706"/>
              <a:gd name="connsiteX6" fmla="*/ 1473384 w 2836097"/>
              <a:gd name="connsiteY6" fmla="*/ 268941 h 3067706"/>
              <a:gd name="connsiteX7" fmla="*/ 747356 w 2836097"/>
              <a:gd name="connsiteY7" fmla="*/ 1540132 h 3067706"/>
              <a:gd name="connsiteX8" fmla="*/ 1473384 w 2836097"/>
              <a:gd name="connsiteY8" fmla="*/ 2811322 h 3067706"/>
              <a:gd name="connsiteX9" fmla="*/ 2828925 w 2836097"/>
              <a:gd name="connsiteY9" fmla="*/ 2811322 h 3067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6097" h="3067706">
                <a:moveTo>
                  <a:pt x="2682494" y="3067706"/>
                </a:moveTo>
                <a:lnTo>
                  <a:pt x="876045" y="3067706"/>
                </a:lnTo>
                <a:lnTo>
                  <a:pt x="0" y="1533853"/>
                </a:lnTo>
                <a:lnTo>
                  <a:pt x="876045" y="0"/>
                </a:lnTo>
                <a:lnTo>
                  <a:pt x="2682494" y="0"/>
                </a:lnTo>
                <a:lnTo>
                  <a:pt x="2836097" y="268941"/>
                </a:lnTo>
                <a:lnTo>
                  <a:pt x="1473384" y="268941"/>
                </a:lnTo>
                <a:lnTo>
                  <a:pt x="747356" y="1540132"/>
                </a:lnTo>
                <a:lnTo>
                  <a:pt x="1473384" y="2811322"/>
                </a:lnTo>
                <a:lnTo>
                  <a:pt x="2828925" y="2811322"/>
                </a:lnTo>
                <a:close/>
              </a:path>
            </a:pathLst>
          </a:custGeom>
          <a:solidFill>
            <a:srgbClr val="42556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srgbClr val="FFFFFF"/>
              </a:solidFill>
              <a:cs typeface="+mn-ea"/>
              <a:sym typeface="+mn-lt"/>
            </a:endParaRPr>
          </a:p>
        </p:txBody>
      </p:sp>
      <p:sp>
        <p:nvSpPr>
          <p:cNvPr id="64" name="PA-文本框 8">
            <a:extLst>
              <a:ext uri="{FF2B5EF4-FFF2-40B4-BE49-F238E27FC236}">
                <a16:creationId xmlns:a16="http://schemas.microsoft.com/office/drawing/2014/main" id="{85918060-5CCB-45A3-BCCC-15609A2B6CF6}"/>
              </a:ext>
            </a:extLst>
          </p:cNvPr>
          <p:cNvSpPr txBox="1">
            <a:spLocks noChangeArrowheads="1"/>
          </p:cNvSpPr>
          <p:nvPr>
            <p:custDataLst>
              <p:tags r:id="rId4"/>
            </p:custDataLst>
          </p:nvPr>
        </p:nvSpPr>
        <p:spPr bwMode="auto">
          <a:xfrm>
            <a:off x="7078663" y="3302000"/>
            <a:ext cx="66556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3200" dirty="0">
                <a:solidFill>
                  <a:srgbClr val="FEFEFE"/>
                </a:solidFill>
                <a:latin typeface="+mn-lt"/>
                <a:ea typeface="+mn-ea"/>
                <a:cs typeface="+mn-ea"/>
                <a:sym typeface="+mn-lt"/>
              </a:rPr>
              <a:t>02</a:t>
            </a:r>
            <a:endParaRPr lang="zh-CN" altLang="en-US" sz="3200" dirty="0">
              <a:solidFill>
                <a:srgbClr val="FEFEFE"/>
              </a:solidFill>
              <a:latin typeface="+mn-lt"/>
              <a:ea typeface="+mn-ea"/>
              <a:cs typeface="+mn-ea"/>
              <a:sym typeface="+mn-lt"/>
            </a:endParaRPr>
          </a:p>
        </p:txBody>
      </p:sp>
      <p:sp>
        <p:nvSpPr>
          <p:cNvPr id="69" name="PA-任意多边形 5">
            <a:extLst>
              <a:ext uri="{FF2B5EF4-FFF2-40B4-BE49-F238E27FC236}">
                <a16:creationId xmlns:a16="http://schemas.microsoft.com/office/drawing/2014/main" id="{C965EE53-3640-4905-88DA-A6AA9DE8DBF6}"/>
              </a:ext>
            </a:extLst>
          </p:cNvPr>
          <p:cNvSpPr>
            <a:spLocks noChangeAspect="1"/>
          </p:cNvSpPr>
          <p:nvPr>
            <p:custDataLst>
              <p:tags r:id="rId5"/>
            </p:custDataLst>
          </p:nvPr>
        </p:nvSpPr>
        <p:spPr>
          <a:xfrm rot="10800000">
            <a:off x="8943974" y="2276475"/>
            <a:ext cx="2447925" cy="2783498"/>
          </a:xfrm>
          <a:custGeom>
            <a:avLst/>
            <a:gdLst>
              <a:gd name="connsiteX0" fmla="*/ 2682494 w 2836097"/>
              <a:gd name="connsiteY0" fmla="*/ 3067706 h 3067706"/>
              <a:gd name="connsiteX1" fmla="*/ 876045 w 2836097"/>
              <a:gd name="connsiteY1" fmla="*/ 3067706 h 3067706"/>
              <a:gd name="connsiteX2" fmla="*/ 0 w 2836097"/>
              <a:gd name="connsiteY2" fmla="*/ 1533853 h 3067706"/>
              <a:gd name="connsiteX3" fmla="*/ 876045 w 2836097"/>
              <a:gd name="connsiteY3" fmla="*/ 0 h 3067706"/>
              <a:gd name="connsiteX4" fmla="*/ 2682494 w 2836097"/>
              <a:gd name="connsiteY4" fmla="*/ 0 h 3067706"/>
              <a:gd name="connsiteX5" fmla="*/ 2836097 w 2836097"/>
              <a:gd name="connsiteY5" fmla="*/ 268941 h 3067706"/>
              <a:gd name="connsiteX6" fmla="*/ 1473384 w 2836097"/>
              <a:gd name="connsiteY6" fmla="*/ 268941 h 3067706"/>
              <a:gd name="connsiteX7" fmla="*/ 747356 w 2836097"/>
              <a:gd name="connsiteY7" fmla="*/ 1540132 h 3067706"/>
              <a:gd name="connsiteX8" fmla="*/ 1473384 w 2836097"/>
              <a:gd name="connsiteY8" fmla="*/ 2811322 h 3067706"/>
              <a:gd name="connsiteX9" fmla="*/ 2828925 w 2836097"/>
              <a:gd name="connsiteY9" fmla="*/ 2811322 h 3067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6097" h="3067706">
                <a:moveTo>
                  <a:pt x="2682494" y="3067706"/>
                </a:moveTo>
                <a:lnTo>
                  <a:pt x="876045" y="3067706"/>
                </a:lnTo>
                <a:lnTo>
                  <a:pt x="0" y="1533853"/>
                </a:lnTo>
                <a:lnTo>
                  <a:pt x="876045" y="0"/>
                </a:lnTo>
                <a:lnTo>
                  <a:pt x="2682494" y="0"/>
                </a:lnTo>
                <a:lnTo>
                  <a:pt x="2836097" y="268941"/>
                </a:lnTo>
                <a:lnTo>
                  <a:pt x="1473384" y="268941"/>
                </a:lnTo>
                <a:lnTo>
                  <a:pt x="747356" y="1540132"/>
                </a:lnTo>
                <a:lnTo>
                  <a:pt x="1473384" y="2811322"/>
                </a:lnTo>
                <a:lnTo>
                  <a:pt x="2828925" y="2811322"/>
                </a:lnTo>
                <a:close/>
              </a:path>
            </a:pathLst>
          </a:custGeom>
          <a:solidFill>
            <a:srgbClr val="42556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srgbClr val="FFFFFF"/>
              </a:solidFill>
              <a:cs typeface="+mn-ea"/>
              <a:sym typeface="+mn-lt"/>
            </a:endParaRPr>
          </a:p>
        </p:txBody>
      </p:sp>
      <p:sp>
        <p:nvSpPr>
          <p:cNvPr id="70" name="PA-文本框 8">
            <a:extLst>
              <a:ext uri="{FF2B5EF4-FFF2-40B4-BE49-F238E27FC236}">
                <a16:creationId xmlns:a16="http://schemas.microsoft.com/office/drawing/2014/main" id="{4666D820-35B8-4EFE-911A-3CB9BACFF3F1}"/>
              </a:ext>
            </a:extLst>
          </p:cNvPr>
          <p:cNvSpPr txBox="1">
            <a:spLocks noChangeArrowheads="1"/>
          </p:cNvSpPr>
          <p:nvPr>
            <p:custDataLst>
              <p:tags r:id="rId6"/>
            </p:custDataLst>
          </p:nvPr>
        </p:nvSpPr>
        <p:spPr bwMode="auto">
          <a:xfrm>
            <a:off x="10736263" y="3302000"/>
            <a:ext cx="66556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3200" dirty="0">
                <a:solidFill>
                  <a:srgbClr val="FEFEFE"/>
                </a:solidFill>
                <a:latin typeface="+mn-lt"/>
                <a:ea typeface="+mn-ea"/>
                <a:cs typeface="+mn-ea"/>
                <a:sym typeface="+mn-lt"/>
              </a:rPr>
              <a:t>03</a:t>
            </a:r>
            <a:endParaRPr lang="zh-CN" altLang="en-US" sz="3200" dirty="0">
              <a:solidFill>
                <a:srgbClr val="FEFEFE"/>
              </a:solidFill>
              <a:latin typeface="+mn-lt"/>
              <a:ea typeface="+mn-ea"/>
              <a:cs typeface="+mn-ea"/>
              <a:sym typeface="+mn-lt"/>
            </a:endParaRPr>
          </a:p>
        </p:txBody>
      </p:sp>
      <p:sp>
        <p:nvSpPr>
          <p:cNvPr id="77" name="矩形 47">
            <a:extLst>
              <a:ext uri="{FF2B5EF4-FFF2-40B4-BE49-F238E27FC236}">
                <a16:creationId xmlns:a16="http://schemas.microsoft.com/office/drawing/2014/main" id="{9070AEF0-39E1-44F9-8E79-4F0E739D32D5}"/>
              </a:ext>
            </a:extLst>
          </p:cNvPr>
          <p:cNvSpPr>
            <a:spLocks noChangeArrowheads="1"/>
          </p:cNvSpPr>
          <p:nvPr/>
        </p:nvSpPr>
        <p:spPr bwMode="auto">
          <a:xfrm>
            <a:off x="8114833" y="2641278"/>
            <a:ext cx="2447925" cy="20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nSpc>
                <a:spcPct val="130000"/>
              </a:lnSpc>
              <a:spcBef>
                <a:spcPct val="0"/>
              </a:spcBef>
              <a:buNone/>
            </a:pPr>
            <a:r>
              <a:rPr lang="zh-CN" altLang="en-US" sz="2000" spc="300" dirty="0">
                <a:latin typeface="+mn-lt"/>
                <a:ea typeface="+mn-ea"/>
                <a:cs typeface="+mn-ea"/>
                <a:sym typeface="+mn-lt"/>
              </a:rPr>
              <a:t>    根据股东资源的稀缺程度对混合所有制改革后的国有企业进行管理层权力配置。</a:t>
            </a:r>
          </a:p>
        </p:txBody>
      </p:sp>
      <p:sp>
        <p:nvSpPr>
          <p:cNvPr id="17" name="文本框 16">
            <a:extLst>
              <a:ext uri="{FF2B5EF4-FFF2-40B4-BE49-F238E27FC236}">
                <a16:creationId xmlns:a16="http://schemas.microsoft.com/office/drawing/2014/main" id="{A297020C-41A5-48EE-9120-0FB75E6C5C2F}"/>
              </a:ext>
            </a:extLst>
          </p:cNvPr>
          <p:cNvSpPr txBox="1"/>
          <p:nvPr/>
        </p:nvSpPr>
        <p:spPr>
          <a:xfrm>
            <a:off x="4469687" y="2739346"/>
            <a:ext cx="2228442" cy="2217851"/>
          </a:xfrm>
          <a:prstGeom prst="rect">
            <a:avLst/>
          </a:prstGeom>
          <a:noFill/>
        </p:spPr>
        <p:txBody>
          <a:bodyPr wrap="square">
            <a:spAutoFit/>
          </a:bodyPr>
          <a:lstStyle/>
          <a:p>
            <a:pPr>
              <a:lnSpc>
                <a:spcPct val="130000"/>
              </a:lnSpc>
              <a:spcBef>
                <a:spcPct val="0"/>
              </a:spcBef>
              <a:buNone/>
            </a:pPr>
            <a:r>
              <a:rPr lang="zh-CN" altLang="en-US" sz="1800" spc="300" dirty="0">
                <a:latin typeface="+mn-lt"/>
                <a:ea typeface="+mn-ea"/>
                <a:cs typeface="+mn-ea"/>
                <a:sym typeface="+mn-lt"/>
              </a:rPr>
              <a:t>    建立随公司战略目标和环境动态调整的公司管理层结构，优化战略人力资源管理。</a:t>
            </a:r>
          </a:p>
        </p:txBody>
      </p:sp>
    </p:spTree>
    <p:extLst>
      <p:ext uri="{BB962C8B-B14F-4D97-AF65-F5344CB8AC3E}">
        <p14:creationId xmlns:p14="http://schemas.microsoft.com/office/powerpoint/2010/main" val="27799579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wipe(up)">
                                      <p:cBhvr>
                                        <p:cTn id="7" dur="500"/>
                                        <p:tgtEl>
                                          <p:spTgt spid="61"/>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77"/>
                                        </p:tgtEl>
                                        <p:attrNameLst>
                                          <p:attrName>style.visibility</p:attrName>
                                        </p:attrNameLst>
                                      </p:cBhvr>
                                      <p:to>
                                        <p:strVal val="visible"/>
                                      </p:to>
                                    </p:set>
                                    <p:animEffect transition="in" filter="wipe(up)">
                                      <p:cBhvr>
                                        <p:cTn id="11"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p:bldP spid="7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23">
            <a:extLst>
              <a:ext uri="{FF2B5EF4-FFF2-40B4-BE49-F238E27FC236}">
                <a16:creationId xmlns:a16="http://schemas.microsoft.com/office/drawing/2014/main" id="{93695872-C8E3-48B1-BD13-FC3F8B6DEABD}"/>
              </a:ext>
            </a:extLst>
          </p:cNvPr>
          <p:cNvSpPr txBox="1"/>
          <p:nvPr/>
        </p:nvSpPr>
        <p:spPr>
          <a:xfrm>
            <a:off x="623888" y="454345"/>
            <a:ext cx="10653705"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6.</a:t>
            </a:r>
            <a:r>
              <a:rPr lang="zh-CN" altLang="en-US" sz="4000" b="1" dirty="0">
                <a:solidFill>
                  <a:srgbClr val="42556C"/>
                </a:solidFill>
                <a:cs typeface="+mn-ea"/>
                <a:sym typeface="+mn-lt"/>
              </a:rPr>
              <a:t>结论与启示</a:t>
            </a:r>
            <a:r>
              <a:rPr lang="en-US" altLang="zh-CN" sz="4000" b="1" dirty="0">
                <a:solidFill>
                  <a:srgbClr val="42556C"/>
                </a:solidFill>
                <a:cs typeface="+mn-ea"/>
                <a:sym typeface="+mn-lt"/>
              </a:rPr>
              <a:t>——</a:t>
            </a:r>
            <a:r>
              <a:rPr lang="zh-CN" altLang="en-US" sz="4000" b="1" dirty="0">
                <a:solidFill>
                  <a:srgbClr val="42556C"/>
                </a:solidFill>
                <a:cs typeface="+mn-ea"/>
                <a:sym typeface="+mn-lt"/>
              </a:rPr>
              <a:t>待解决问题</a:t>
            </a:r>
          </a:p>
        </p:txBody>
      </p:sp>
      <p:grpSp>
        <p:nvGrpSpPr>
          <p:cNvPr id="50" name="Group 55">
            <a:extLst>
              <a:ext uri="{FF2B5EF4-FFF2-40B4-BE49-F238E27FC236}">
                <a16:creationId xmlns:a16="http://schemas.microsoft.com/office/drawing/2014/main" id="{584E04E1-0DA9-41DE-9049-09DAB78F1014}"/>
              </a:ext>
            </a:extLst>
          </p:cNvPr>
          <p:cNvGrpSpPr/>
          <p:nvPr/>
        </p:nvGrpSpPr>
        <p:grpSpPr>
          <a:xfrm>
            <a:off x="675898" y="1130300"/>
            <a:ext cx="362272" cy="73025"/>
            <a:chOff x="7340600" y="4686300"/>
            <a:chExt cx="504030" cy="101600"/>
          </a:xfrm>
          <a:solidFill>
            <a:srgbClr val="42556C"/>
          </a:solidFill>
        </p:grpSpPr>
        <p:sp>
          <p:nvSpPr>
            <p:cNvPr id="52" name="Oval 52">
              <a:extLst>
                <a:ext uri="{FF2B5EF4-FFF2-40B4-BE49-F238E27FC236}">
                  <a16:creationId xmlns:a16="http://schemas.microsoft.com/office/drawing/2014/main" id="{87D0C997-1546-4533-B77B-A6CE118FCC56}"/>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53" name="Oval 53">
              <a:extLst>
                <a:ext uri="{FF2B5EF4-FFF2-40B4-BE49-F238E27FC236}">
                  <a16:creationId xmlns:a16="http://schemas.microsoft.com/office/drawing/2014/main" id="{6D305F0E-47CA-46E9-82B3-51B96DB24928}"/>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55" name="Oval 54">
              <a:extLst>
                <a:ext uri="{FF2B5EF4-FFF2-40B4-BE49-F238E27FC236}">
                  <a16:creationId xmlns:a16="http://schemas.microsoft.com/office/drawing/2014/main" id="{08667E19-FF9A-4F80-BAAC-7844D0F57A7F}"/>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sp>
        <p:nvSpPr>
          <p:cNvPr id="56" name="PA-任意多边形 5">
            <a:extLst>
              <a:ext uri="{FF2B5EF4-FFF2-40B4-BE49-F238E27FC236}">
                <a16:creationId xmlns:a16="http://schemas.microsoft.com/office/drawing/2014/main" id="{6275EAA0-DE4A-45E0-B57C-0482311894A4}"/>
              </a:ext>
            </a:extLst>
          </p:cNvPr>
          <p:cNvSpPr>
            <a:spLocks noChangeAspect="1"/>
          </p:cNvSpPr>
          <p:nvPr>
            <p:custDataLst>
              <p:tags r:id="rId1"/>
            </p:custDataLst>
          </p:nvPr>
        </p:nvSpPr>
        <p:spPr>
          <a:xfrm rot="10800000">
            <a:off x="1400174" y="2276475"/>
            <a:ext cx="2447925" cy="2783498"/>
          </a:xfrm>
          <a:custGeom>
            <a:avLst/>
            <a:gdLst>
              <a:gd name="connsiteX0" fmla="*/ 2682494 w 2836097"/>
              <a:gd name="connsiteY0" fmla="*/ 3067706 h 3067706"/>
              <a:gd name="connsiteX1" fmla="*/ 876045 w 2836097"/>
              <a:gd name="connsiteY1" fmla="*/ 3067706 h 3067706"/>
              <a:gd name="connsiteX2" fmla="*/ 0 w 2836097"/>
              <a:gd name="connsiteY2" fmla="*/ 1533853 h 3067706"/>
              <a:gd name="connsiteX3" fmla="*/ 876045 w 2836097"/>
              <a:gd name="connsiteY3" fmla="*/ 0 h 3067706"/>
              <a:gd name="connsiteX4" fmla="*/ 2682494 w 2836097"/>
              <a:gd name="connsiteY4" fmla="*/ 0 h 3067706"/>
              <a:gd name="connsiteX5" fmla="*/ 2836097 w 2836097"/>
              <a:gd name="connsiteY5" fmla="*/ 268941 h 3067706"/>
              <a:gd name="connsiteX6" fmla="*/ 1473384 w 2836097"/>
              <a:gd name="connsiteY6" fmla="*/ 268941 h 3067706"/>
              <a:gd name="connsiteX7" fmla="*/ 747356 w 2836097"/>
              <a:gd name="connsiteY7" fmla="*/ 1540132 h 3067706"/>
              <a:gd name="connsiteX8" fmla="*/ 1473384 w 2836097"/>
              <a:gd name="connsiteY8" fmla="*/ 2811322 h 3067706"/>
              <a:gd name="connsiteX9" fmla="*/ 2828925 w 2836097"/>
              <a:gd name="connsiteY9" fmla="*/ 2811322 h 3067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6097" h="3067706">
                <a:moveTo>
                  <a:pt x="2682494" y="3067706"/>
                </a:moveTo>
                <a:lnTo>
                  <a:pt x="876045" y="3067706"/>
                </a:lnTo>
                <a:lnTo>
                  <a:pt x="0" y="1533853"/>
                </a:lnTo>
                <a:lnTo>
                  <a:pt x="876045" y="0"/>
                </a:lnTo>
                <a:lnTo>
                  <a:pt x="2682494" y="0"/>
                </a:lnTo>
                <a:lnTo>
                  <a:pt x="2836097" y="268941"/>
                </a:lnTo>
                <a:lnTo>
                  <a:pt x="1473384" y="268941"/>
                </a:lnTo>
                <a:lnTo>
                  <a:pt x="747356" y="1540132"/>
                </a:lnTo>
                <a:lnTo>
                  <a:pt x="1473384" y="2811322"/>
                </a:lnTo>
                <a:lnTo>
                  <a:pt x="2828925" y="2811322"/>
                </a:lnTo>
                <a:close/>
              </a:path>
            </a:pathLst>
          </a:custGeom>
          <a:solidFill>
            <a:srgbClr val="42556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srgbClr val="FFFFFF"/>
              </a:solidFill>
              <a:cs typeface="+mn-ea"/>
              <a:sym typeface="+mn-lt"/>
            </a:endParaRPr>
          </a:p>
        </p:txBody>
      </p:sp>
      <p:sp>
        <p:nvSpPr>
          <p:cNvPr id="58" name="PA-文本框 8">
            <a:extLst>
              <a:ext uri="{FF2B5EF4-FFF2-40B4-BE49-F238E27FC236}">
                <a16:creationId xmlns:a16="http://schemas.microsoft.com/office/drawing/2014/main" id="{2E407E62-3CA1-4FD6-8DC8-3E4E0D85FE5C}"/>
              </a:ext>
            </a:extLst>
          </p:cNvPr>
          <p:cNvSpPr txBox="1">
            <a:spLocks noChangeArrowheads="1"/>
          </p:cNvSpPr>
          <p:nvPr>
            <p:custDataLst>
              <p:tags r:id="rId2"/>
            </p:custDataLst>
          </p:nvPr>
        </p:nvSpPr>
        <p:spPr bwMode="auto">
          <a:xfrm>
            <a:off x="3192463" y="3302000"/>
            <a:ext cx="66556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3200">
                <a:solidFill>
                  <a:srgbClr val="FEFEFE"/>
                </a:solidFill>
                <a:latin typeface="+mn-lt"/>
                <a:ea typeface="+mn-ea"/>
                <a:cs typeface="+mn-ea"/>
                <a:sym typeface="+mn-lt"/>
              </a:rPr>
              <a:t>01</a:t>
            </a:r>
            <a:endParaRPr lang="zh-CN" altLang="en-US" sz="3200">
              <a:solidFill>
                <a:srgbClr val="FEFEFE"/>
              </a:solidFill>
              <a:latin typeface="+mn-lt"/>
              <a:ea typeface="+mn-ea"/>
              <a:cs typeface="+mn-ea"/>
              <a:sym typeface="+mn-lt"/>
            </a:endParaRPr>
          </a:p>
        </p:txBody>
      </p:sp>
      <p:sp>
        <p:nvSpPr>
          <p:cNvPr id="61" name="矩形 47">
            <a:extLst>
              <a:ext uri="{FF2B5EF4-FFF2-40B4-BE49-F238E27FC236}">
                <a16:creationId xmlns:a16="http://schemas.microsoft.com/office/drawing/2014/main" id="{1AED1A46-D1AD-40D7-BFFF-FF9166CA2FA1}"/>
              </a:ext>
            </a:extLst>
          </p:cNvPr>
          <p:cNvSpPr>
            <a:spLocks noChangeArrowheads="1"/>
          </p:cNvSpPr>
          <p:nvPr/>
        </p:nvSpPr>
        <p:spPr bwMode="auto">
          <a:xfrm>
            <a:off x="532356" y="2581609"/>
            <a:ext cx="2293316" cy="1745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nSpc>
                <a:spcPct val="130000"/>
              </a:lnSpc>
              <a:spcBef>
                <a:spcPct val="0"/>
              </a:spcBef>
              <a:buNone/>
            </a:pPr>
            <a:r>
              <a:rPr lang="zh-CN" altLang="en-US" sz="1400" spc="300" dirty="0">
                <a:latin typeface="+mn-lt"/>
                <a:ea typeface="+mn-ea"/>
                <a:cs typeface="+mn-ea"/>
                <a:sym typeface="+mn-lt"/>
              </a:rPr>
              <a:t>    对于家族企业、地方国有企业等类型的企业，其高管团队权力结构如何？如何度量研发背景高管在这类企业的权力和角色？</a:t>
            </a:r>
          </a:p>
        </p:txBody>
      </p:sp>
      <p:sp>
        <p:nvSpPr>
          <p:cNvPr id="62" name="PA-任意多边形 5">
            <a:extLst>
              <a:ext uri="{FF2B5EF4-FFF2-40B4-BE49-F238E27FC236}">
                <a16:creationId xmlns:a16="http://schemas.microsoft.com/office/drawing/2014/main" id="{20990106-5284-48A2-BDC5-4AF036628367}"/>
              </a:ext>
            </a:extLst>
          </p:cNvPr>
          <p:cNvSpPr>
            <a:spLocks noChangeAspect="1"/>
          </p:cNvSpPr>
          <p:nvPr>
            <p:custDataLst>
              <p:tags r:id="rId3"/>
            </p:custDataLst>
          </p:nvPr>
        </p:nvSpPr>
        <p:spPr>
          <a:xfrm rot="10800000">
            <a:off x="5286374" y="2276475"/>
            <a:ext cx="2447925" cy="2783498"/>
          </a:xfrm>
          <a:custGeom>
            <a:avLst/>
            <a:gdLst>
              <a:gd name="connsiteX0" fmla="*/ 2682494 w 2836097"/>
              <a:gd name="connsiteY0" fmla="*/ 3067706 h 3067706"/>
              <a:gd name="connsiteX1" fmla="*/ 876045 w 2836097"/>
              <a:gd name="connsiteY1" fmla="*/ 3067706 h 3067706"/>
              <a:gd name="connsiteX2" fmla="*/ 0 w 2836097"/>
              <a:gd name="connsiteY2" fmla="*/ 1533853 h 3067706"/>
              <a:gd name="connsiteX3" fmla="*/ 876045 w 2836097"/>
              <a:gd name="connsiteY3" fmla="*/ 0 h 3067706"/>
              <a:gd name="connsiteX4" fmla="*/ 2682494 w 2836097"/>
              <a:gd name="connsiteY4" fmla="*/ 0 h 3067706"/>
              <a:gd name="connsiteX5" fmla="*/ 2836097 w 2836097"/>
              <a:gd name="connsiteY5" fmla="*/ 268941 h 3067706"/>
              <a:gd name="connsiteX6" fmla="*/ 1473384 w 2836097"/>
              <a:gd name="connsiteY6" fmla="*/ 268941 h 3067706"/>
              <a:gd name="connsiteX7" fmla="*/ 747356 w 2836097"/>
              <a:gd name="connsiteY7" fmla="*/ 1540132 h 3067706"/>
              <a:gd name="connsiteX8" fmla="*/ 1473384 w 2836097"/>
              <a:gd name="connsiteY8" fmla="*/ 2811322 h 3067706"/>
              <a:gd name="connsiteX9" fmla="*/ 2828925 w 2836097"/>
              <a:gd name="connsiteY9" fmla="*/ 2811322 h 3067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6097" h="3067706">
                <a:moveTo>
                  <a:pt x="2682494" y="3067706"/>
                </a:moveTo>
                <a:lnTo>
                  <a:pt x="876045" y="3067706"/>
                </a:lnTo>
                <a:lnTo>
                  <a:pt x="0" y="1533853"/>
                </a:lnTo>
                <a:lnTo>
                  <a:pt x="876045" y="0"/>
                </a:lnTo>
                <a:lnTo>
                  <a:pt x="2682494" y="0"/>
                </a:lnTo>
                <a:lnTo>
                  <a:pt x="2836097" y="268941"/>
                </a:lnTo>
                <a:lnTo>
                  <a:pt x="1473384" y="268941"/>
                </a:lnTo>
                <a:lnTo>
                  <a:pt x="747356" y="1540132"/>
                </a:lnTo>
                <a:lnTo>
                  <a:pt x="1473384" y="2811322"/>
                </a:lnTo>
                <a:lnTo>
                  <a:pt x="2828925" y="2811322"/>
                </a:lnTo>
                <a:close/>
              </a:path>
            </a:pathLst>
          </a:custGeom>
          <a:solidFill>
            <a:srgbClr val="42556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srgbClr val="FFFFFF"/>
              </a:solidFill>
              <a:cs typeface="+mn-ea"/>
              <a:sym typeface="+mn-lt"/>
            </a:endParaRPr>
          </a:p>
        </p:txBody>
      </p:sp>
      <p:sp>
        <p:nvSpPr>
          <p:cNvPr id="64" name="PA-文本框 8">
            <a:extLst>
              <a:ext uri="{FF2B5EF4-FFF2-40B4-BE49-F238E27FC236}">
                <a16:creationId xmlns:a16="http://schemas.microsoft.com/office/drawing/2014/main" id="{85918060-5CCB-45A3-BCCC-15609A2B6CF6}"/>
              </a:ext>
            </a:extLst>
          </p:cNvPr>
          <p:cNvSpPr txBox="1">
            <a:spLocks noChangeArrowheads="1"/>
          </p:cNvSpPr>
          <p:nvPr>
            <p:custDataLst>
              <p:tags r:id="rId4"/>
            </p:custDataLst>
          </p:nvPr>
        </p:nvSpPr>
        <p:spPr bwMode="auto">
          <a:xfrm>
            <a:off x="7078663" y="3302000"/>
            <a:ext cx="66556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3200" dirty="0">
                <a:solidFill>
                  <a:srgbClr val="FEFEFE"/>
                </a:solidFill>
                <a:latin typeface="+mn-lt"/>
                <a:ea typeface="+mn-ea"/>
                <a:cs typeface="+mn-ea"/>
                <a:sym typeface="+mn-lt"/>
              </a:rPr>
              <a:t>02</a:t>
            </a:r>
            <a:endParaRPr lang="zh-CN" altLang="en-US" sz="3200" dirty="0">
              <a:solidFill>
                <a:srgbClr val="FEFEFE"/>
              </a:solidFill>
              <a:latin typeface="+mn-lt"/>
              <a:ea typeface="+mn-ea"/>
              <a:cs typeface="+mn-ea"/>
              <a:sym typeface="+mn-lt"/>
            </a:endParaRPr>
          </a:p>
        </p:txBody>
      </p:sp>
      <p:sp>
        <p:nvSpPr>
          <p:cNvPr id="69" name="PA-任意多边形 5">
            <a:extLst>
              <a:ext uri="{FF2B5EF4-FFF2-40B4-BE49-F238E27FC236}">
                <a16:creationId xmlns:a16="http://schemas.microsoft.com/office/drawing/2014/main" id="{C965EE53-3640-4905-88DA-A6AA9DE8DBF6}"/>
              </a:ext>
            </a:extLst>
          </p:cNvPr>
          <p:cNvSpPr>
            <a:spLocks noChangeAspect="1"/>
          </p:cNvSpPr>
          <p:nvPr>
            <p:custDataLst>
              <p:tags r:id="rId5"/>
            </p:custDataLst>
          </p:nvPr>
        </p:nvSpPr>
        <p:spPr>
          <a:xfrm rot="10800000">
            <a:off x="8943974" y="2276475"/>
            <a:ext cx="2447925" cy="2783498"/>
          </a:xfrm>
          <a:custGeom>
            <a:avLst/>
            <a:gdLst>
              <a:gd name="connsiteX0" fmla="*/ 2682494 w 2836097"/>
              <a:gd name="connsiteY0" fmla="*/ 3067706 h 3067706"/>
              <a:gd name="connsiteX1" fmla="*/ 876045 w 2836097"/>
              <a:gd name="connsiteY1" fmla="*/ 3067706 h 3067706"/>
              <a:gd name="connsiteX2" fmla="*/ 0 w 2836097"/>
              <a:gd name="connsiteY2" fmla="*/ 1533853 h 3067706"/>
              <a:gd name="connsiteX3" fmla="*/ 876045 w 2836097"/>
              <a:gd name="connsiteY3" fmla="*/ 0 h 3067706"/>
              <a:gd name="connsiteX4" fmla="*/ 2682494 w 2836097"/>
              <a:gd name="connsiteY4" fmla="*/ 0 h 3067706"/>
              <a:gd name="connsiteX5" fmla="*/ 2836097 w 2836097"/>
              <a:gd name="connsiteY5" fmla="*/ 268941 h 3067706"/>
              <a:gd name="connsiteX6" fmla="*/ 1473384 w 2836097"/>
              <a:gd name="connsiteY6" fmla="*/ 268941 h 3067706"/>
              <a:gd name="connsiteX7" fmla="*/ 747356 w 2836097"/>
              <a:gd name="connsiteY7" fmla="*/ 1540132 h 3067706"/>
              <a:gd name="connsiteX8" fmla="*/ 1473384 w 2836097"/>
              <a:gd name="connsiteY8" fmla="*/ 2811322 h 3067706"/>
              <a:gd name="connsiteX9" fmla="*/ 2828925 w 2836097"/>
              <a:gd name="connsiteY9" fmla="*/ 2811322 h 3067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6097" h="3067706">
                <a:moveTo>
                  <a:pt x="2682494" y="3067706"/>
                </a:moveTo>
                <a:lnTo>
                  <a:pt x="876045" y="3067706"/>
                </a:lnTo>
                <a:lnTo>
                  <a:pt x="0" y="1533853"/>
                </a:lnTo>
                <a:lnTo>
                  <a:pt x="876045" y="0"/>
                </a:lnTo>
                <a:lnTo>
                  <a:pt x="2682494" y="0"/>
                </a:lnTo>
                <a:lnTo>
                  <a:pt x="2836097" y="268941"/>
                </a:lnTo>
                <a:lnTo>
                  <a:pt x="1473384" y="268941"/>
                </a:lnTo>
                <a:lnTo>
                  <a:pt x="747356" y="1540132"/>
                </a:lnTo>
                <a:lnTo>
                  <a:pt x="1473384" y="2811322"/>
                </a:lnTo>
                <a:lnTo>
                  <a:pt x="2828925" y="2811322"/>
                </a:lnTo>
                <a:close/>
              </a:path>
            </a:pathLst>
          </a:custGeom>
          <a:solidFill>
            <a:srgbClr val="42556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srgbClr val="FFFFFF"/>
              </a:solidFill>
              <a:cs typeface="+mn-ea"/>
              <a:sym typeface="+mn-lt"/>
            </a:endParaRPr>
          </a:p>
        </p:txBody>
      </p:sp>
      <p:sp>
        <p:nvSpPr>
          <p:cNvPr id="70" name="PA-文本框 8">
            <a:extLst>
              <a:ext uri="{FF2B5EF4-FFF2-40B4-BE49-F238E27FC236}">
                <a16:creationId xmlns:a16="http://schemas.microsoft.com/office/drawing/2014/main" id="{4666D820-35B8-4EFE-911A-3CB9BACFF3F1}"/>
              </a:ext>
            </a:extLst>
          </p:cNvPr>
          <p:cNvSpPr txBox="1">
            <a:spLocks noChangeArrowheads="1"/>
          </p:cNvSpPr>
          <p:nvPr>
            <p:custDataLst>
              <p:tags r:id="rId6"/>
            </p:custDataLst>
          </p:nvPr>
        </p:nvSpPr>
        <p:spPr bwMode="auto">
          <a:xfrm>
            <a:off x="10736263" y="3302000"/>
            <a:ext cx="66556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3200" dirty="0">
                <a:solidFill>
                  <a:srgbClr val="FEFEFE"/>
                </a:solidFill>
                <a:latin typeface="+mn-lt"/>
                <a:ea typeface="+mn-ea"/>
                <a:cs typeface="+mn-ea"/>
                <a:sym typeface="+mn-lt"/>
              </a:rPr>
              <a:t>03</a:t>
            </a:r>
            <a:endParaRPr lang="zh-CN" altLang="en-US" sz="3200" dirty="0">
              <a:solidFill>
                <a:srgbClr val="FEFEFE"/>
              </a:solidFill>
              <a:latin typeface="+mn-lt"/>
              <a:ea typeface="+mn-ea"/>
              <a:cs typeface="+mn-ea"/>
              <a:sym typeface="+mn-lt"/>
            </a:endParaRPr>
          </a:p>
        </p:txBody>
      </p:sp>
      <p:sp>
        <p:nvSpPr>
          <p:cNvPr id="77" name="矩形 47">
            <a:extLst>
              <a:ext uri="{FF2B5EF4-FFF2-40B4-BE49-F238E27FC236}">
                <a16:creationId xmlns:a16="http://schemas.microsoft.com/office/drawing/2014/main" id="{9070AEF0-39E1-44F9-8E79-4F0E739D32D5}"/>
              </a:ext>
            </a:extLst>
          </p:cNvPr>
          <p:cNvSpPr>
            <a:spLocks noChangeArrowheads="1"/>
          </p:cNvSpPr>
          <p:nvPr/>
        </p:nvSpPr>
        <p:spPr bwMode="auto">
          <a:xfrm>
            <a:off x="7816801" y="2549737"/>
            <a:ext cx="2637840" cy="2305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nSpc>
                <a:spcPct val="130000"/>
              </a:lnSpc>
              <a:spcBef>
                <a:spcPct val="0"/>
              </a:spcBef>
              <a:buNone/>
            </a:pPr>
            <a:r>
              <a:rPr lang="zh-CN" altLang="en-US" sz="1400" spc="300" dirty="0">
                <a:latin typeface="+mn-lt"/>
                <a:ea typeface="+mn-ea"/>
                <a:cs typeface="+mn-ea"/>
                <a:sym typeface="+mn-lt"/>
              </a:rPr>
              <a:t>    高管在职位晋升过程中的职能经历变化和权力增长路径并不清晰，如何借助本文运用的高管权力测度方法“追踪”高管权力交接的路径？何种职能背景的高管更容易拥有高权力，成长为公司</a:t>
            </a:r>
            <a:r>
              <a:rPr lang="en-US" altLang="zh-CN" sz="1400" spc="300" dirty="0">
                <a:latin typeface="+mn-lt"/>
                <a:ea typeface="+mn-ea"/>
                <a:cs typeface="+mn-ea"/>
                <a:sym typeface="+mn-lt"/>
              </a:rPr>
              <a:t>CEO?</a:t>
            </a:r>
            <a:endParaRPr lang="zh-CN" altLang="en-US" sz="1400" spc="300" dirty="0">
              <a:latin typeface="+mn-lt"/>
              <a:ea typeface="+mn-ea"/>
              <a:cs typeface="+mn-ea"/>
              <a:sym typeface="+mn-lt"/>
            </a:endParaRPr>
          </a:p>
        </p:txBody>
      </p:sp>
      <p:sp>
        <p:nvSpPr>
          <p:cNvPr id="17" name="文本框 16">
            <a:extLst>
              <a:ext uri="{FF2B5EF4-FFF2-40B4-BE49-F238E27FC236}">
                <a16:creationId xmlns:a16="http://schemas.microsoft.com/office/drawing/2014/main" id="{A297020C-41A5-48EE-9120-0FB75E6C5C2F}"/>
              </a:ext>
            </a:extLst>
          </p:cNvPr>
          <p:cNvSpPr txBox="1"/>
          <p:nvPr/>
        </p:nvSpPr>
        <p:spPr>
          <a:xfrm>
            <a:off x="4076698" y="2581609"/>
            <a:ext cx="2564840" cy="2025555"/>
          </a:xfrm>
          <a:prstGeom prst="rect">
            <a:avLst/>
          </a:prstGeom>
          <a:noFill/>
        </p:spPr>
        <p:txBody>
          <a:bodyPr wrap="square">
            <a:spAutoFit/>
          </a:bodyPr>
          <a:lstStyle/>
          <a:p>
            <a:pPr>
              <a:lnSpc>
                <a:spcPct val="130000"/>
              </a:lnSpc>
              <a:spcBef>
                <a:spcPct val="0"/>
              </a:spcBef>
              <a:buNone/>
            </a:pPr>
            <a:r>
              <a:rPr lang="zh-CN" altLang="en-US" sz="1400" spc="300" dirty="0">
                <a:latin typeface="+mn-lt"/>
                <a:ea typeface="+mn-ea"/>
                <a:cs typeface="+mn-ea"/>
                <a:sym typeface="+mn-lt"/>
              </a:rPr>
              <a:t>    高管团队的影响作用尚需检验。高管团队在决策时的过程应该如何捕捉？高管团队的结构和过程之间有怎样的联系？高管团队的决策机制与权力分布之间呈现怎样的协同关系？</a:t>
            </a:r>
          </a:p>
        </p:txBody>
      </p:sp>
    </p:spTree>
    <p:extLst>
      <p:ext uri="{BB962C8B-B14F-4D97-AF65-F5344CB8AC3E}">
        <p14:creationId xmlns:p14="http://schemas.microsoft.com/office/powerpoint/2010/main" val="193428269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wipe(up)">
                                      <p:cBhvr>
                                        <p:cTn id="7" dur="500"/>
                                        <p:tgtEl>
                                          <p:spTgt spid="61"/>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77"/>
                                        </p:tgtEl>
                                        <p:attrNameLst>
                                          <p:attrName>style.visibility</p:attrName>
                                        </p:attrNameLst>
                                      </p:cBhvr>
                                      <p:to>
                                        <p:strVal val="visible"/>
                                      </p:to>
                                    </p:set>
                                    <p:animEffect transition="in" filter="wipe(up)">
                                      <p:cBhvr>
                                        <p:cTn id="11"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p:bldP spid="7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5">
            <a:extLst>
              <a:ext uri="{FF2B5EF4-FFF2-40B4-BE49-F238E27FC236}">
                <a16:creationId xmlns:a16="http://schemas.microsoft.com/office/drawing/2014/main" id="{C8D28ED6-41BF-4560-9841-4CC52ED6E33D}"/>
              </a:ext>
            </a:extLst>
          </p:cNvPr>
          <p:cNvSpPr txBox="1"/>
          <p:nvPr/>
        </p:nvSpPr>
        <p:spPr>
          <a:xfrm>
            <a:off x="3828599" y="2254676"/>
            <a:ext cx="4534801" cy="830997"/>
          </a:xfrm>
          <a:prstGeom prst="rect">
            <a:avLst/>
          </a:prstGeom>
          <a:noFill/>
        </p:spPr>
        <p:txBody>
          <a:bodyPr wrap="square" rtlCol="0">
            <a:spAutoFit/>
          </a:bodyPr>
          <a:lstStyle/>
          <a:p>
            <a:pPr algn="dist">
              <a:defRPr/>
            </a:pPr>
            <a:r>
              <a:rPr lang="zh-CN" altLang="en-US" sz="4800" b="1" dirty="0">
                <a:solidFill>
                  <a:srgbClr val="42556C"/>
                </a:solidFill>
                <a:cs typeface="+mn-ea"/>
                <a:sym typeface="+mn-lt"/>
              </a:rPr>
              <a:t>感谢观看</a:t>
            </a:r>
          </a:p>
        </p:txBody>
      </p:sp>
      <p:sp>
        <p:nvSpPr>
          <p:cNvPr id="8" name="Freeform 5">
            <a:extLst>
              <a:ext uri="{FF2B5EF4-FFF2-40B4-BE49-F238E27FC236}">
                <a16:creationId xmlns:a16="http://schemas.microsoft.com/office/drawing/2014/main" id="{31C54D67-BCAC-4FAB-AA28-B5C535F45AD1}"/>
              </a:ext>
            </a:extLst>
          </p:cNvPr>
          <p:cNvSpPr>
            <a:spLocks/>
          </p:cNvSpPr>
          <p:nvPr/>
        </p:nvSpPr>
        <p:spPr bwMode="auto">
          <a:xfrm>
            <a:off x="0" y="4187825"/>
            <a:ext cx="12192000" cy="2670175"/>
          </a:xfrm>
          <a:custGeom>
            <a:avLst/>
            <a:gdLst>
              <a:gd name="T0" fmla="*/ 40 w 3840"/>
              <a:gd name="T1" fmla="*/ 17 h 838"/>
              <a:gd name="T2" fmla="*/ 201 w 3840"/>
              <a:gd name="T3" fmla="*/ 89 h 838"/>
              <a:gd name="T4" fmla="*/ 248 w 3840"/>
              <a:gd name="T5" fmla="*/ 108 h 838"/>
              <a:gd name="T6" fmla="*/ 289 w 3840"/>
              <a:gd name="T7" fmla="*/ 125 h 838"/>
              <a:gd name="T8" fmla="*/ 341 w 3840"/>
              <a:gd name="T9" fmla="*/ 145 h 838"/>
              <a:gd name="T10" fmla="*/ 404 w 3840"/>
              <a:gd name="T11" fmla="*/ 169 h 838"/>
              <a:gd name="T12" fmla="*/ 519 w 3840"/>
              <a:gd name="T13" fmla="*/ 209 h 838"/>
              <a:gd name="T14" fmla="*/ 534 w 3840"/>
              <a:gd name="T15" fmla="*/ 214 h 838"/>
              <a:gd name="T16" fmla="*/ 608 w 3840"/>
              <a:gd name="T17" fmla="*/ 239 h 838"/>
              <a:gd name="T18" fmla="*/ 700 w 3840"/>
              <a:gd name="T19" fmla="*/ 267 h 838"/>
              <a:gd name="T20" fmla="*/ 736 w 3840"/>
              <a:gd name="T21" fmla="*/ 277 h 838"/>
              <a:gd name="T22" fmla="*/ 828 w 3840"/>
              <a:gd name="T23" fmla="*/ 303 h 838"/>
              <a:gd name="T24" fmla="*/ 993 w 3840"/>
              <a:gd name="T25" fmla="*/ 343 h 838"/>
              <a:gd name="T26" fmla="*/ 1124 w 3840"/>
              <a:gd name="T27" fmla="*/ 371 h 838"/>
              <a:gd name="T28" fmla="*/ 1230 w 3840"/>
              <a:gd name="T29" fmla="*/ 391 h 838"/>
              <a:gd name="T30" fmla="*/ 1280 w 3840"/>
              <a:gd name="T31" fmla="*/ 399 h 838"/>
              <a:gd name="T32" fmla="*/ 1352 w 3840"/>
              <a:gd name="T33" fmla="*/ 409 h 838"/>
              <a:gd name="T34" fmla="*/ 1414 w 3840"/>
              <a:gd name="T35" fmla="*/ 419 h 838"/>
              <a:gd name="T36" fmla="*/ 1480 w 3840"/>
              <a:gd name="T37" fmla="*/ 427 h 838"/>
              <a:gd name="T38" fmla="*/ 1552 w 3840"/>
              <a:gd name="T39" fmla="*/ 435 h 838"/>
              <a:gd name="T40" fmla="*/ 1640 w 3840"/>
              <a:gd name="T41" fmla="*/ 443 h 838"/>
              <a:gd name="T42" fmla="*/ 1756 w 3840"/>
              <a:gd name="T43" fmla="*/ 451 h 838"/>
              <a:gd name="T44" fmla="*/ 2157 w 3840"/>
              <a:gd name="T45" fmla="*/ 456 h 838"/>
              <a:gd name="T46" fmla="*/ 2309 w 3840"/>
              <a:gd name="T47" fmla="*/ 448 h 838"/>
              <a:gd name="T48" fmla="*/ 2412 w 3840"/>
              <a:gd name="T49" fmla="*/ 438 h 838"/>
              <a:gd name="T50" fmla="*/ 2484 w 3840"/>
              <a:gd name="T51" fmla="*/ 431 h 838"/>
              <a:gd name="T52" fmla="*/ 2552 w 3840"/>
              <a:gd name="T53" fmla="*/ 423 h 838"/>
              <a:gd name="T54" fmla="*/ 2690 w 3840"/>
              <a:gd name="T55" fmla="*/ 403 h 838"/>
              <a:gd name="T56" fmla="*/ 2738 w 3840"/>
              <a:gd name="T57" fmla="*/ 395 h 838"/>
              <a:gd name="T58" fmla="*/ 2921 w 3840"/>
              <a:gd name="T59" fmla="*/ 359 h 838"/>
              <a:gd name="T60" fmla="*/ 3040 w 3840"/>
              <a:gd name="T61" fmla="*/ 331 h 838"/>
              <a:gd name="T62" fmla="*/ 3132 w 3840"/>
              <a:gd name="T63" fmla="*/ 307 h 838"/>
              <a:gd name="T64" fmla="*/ 3248 w 3840"/>
              <a:gd name="T65" fmla="*/ 273 h 838"/>
              <a:gd name="T66" fmla="*/ 3299 w 3840"/>
              <a:gd name="T67" fmla="*/ 257 h 838"/>
              <a:gd name="T68" fmla="*/ 3320 w 3840"/>
              <a:gd name="T69" fmla="*/ 251 h 838"/>
              <a:gd name="T70" fmla="*/ 3344 w 3840"/>
              <a:gd name="T71" fmla="*/ 243 h 838"/>
              <a:gd name="T72" fmla="*/ 3380 w 3840"/>
              <a:gd name="T73" fmla="*/ 231 h 838"/>
              <a:gd name="T74" fmla="*/ 3483 w 3840"/>
              <a:gd name="T75" fmla="*/ 195 h 838"/>
              <a:gd name="T76" fmla="*/ 3519 w 3840"/>
              <a:gd name="T77" fmla="*/ 181 h 838"/>
              <a:gd name="T78" fmla="*/ 3571 w 3840"/>
              <a:gd name="T79" fmla="*/ 161 h 838"/>
              <a:gd name="T80" fmla="*/ 3611 w 3840"/>
              <a:gd name="T81" fmla="*/ 145 h 838"/>
              <a:gd name="T82" fmla="*/ 3658 w 3840"/>
              <a:gd name="T83" fmla="*/ 127 h 838"/>
              <a:gd name="T84" fmla="*/ 3707 w 3840"/>
              <a:gd name="T85" fmla="*/ 105 h 838"/>
              <a:gd name="T86" fmla="*/ 3778 w 3840"/>
              <a:gd name="T87" fmla="*/ 75 h 838"/>
              <a:gd name="T88" fmla="*/ 3822 w 3840"/>
              <a:gd name="T89" fmla="*/ 55 h 838"/>
              <a:gd name="T90" fmla="*/ 3839 w 3840"/>
              <a:gd name="T91" fmla="*/ 47 h 838"/>
              <a:gd name="T92" fmla="*/ 3840 w 3840"/>
              <a:gd name="T93" fmla="*/ 838 h 838"/>
              <a:gd name="T94" fmla="*/ 0 w 3840"/>
              <a:gd name="T95" fmla="*/ 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40" h="838">
                <a:moveTo>
                  <a:pt x="0" y="0"/>
                </a:moveTo>
                <a:cubicBezTo>
                  <a:pt x="15" y="2"/>
                  <a:pt x="27" y="12"/>
                  <a:pt x="40" y="17"/>
                </a:cubicBezTo>
                <a:cubicBezTo>
                  <a:pt x="72" y="32"/>
                  <a:pt x="104" y="47"/>
                  <a:pt x="137" y="61"/>
                </a:cubicBezTo>
                <a:cubicBezTo>
                  <a:pt x="158" y="71"/>
                  <a:pt x="179" y="80"/>
                  <a:pt x="201" y="89"/>
                </a:cubicBezTo>
                <a:cubicBezTo>
                  <a:pt x="215" y="96"/>
                  <a:pt x="230" y="100"/>
                  <a:pt x="244" y="108"/>
                </a:cubicBezTo>
                <a:cubicBezTo>
                  <a:pt x="245" y="108"/>
                  <a:pt x="247" y="108"/>
                  <a:pt x="248" y="108"/>
                </a:cubicBezTo>
                <a:cubicBezTo>
                  <a:pt x="255" y="112"/>
                  <a:pt x="262" y="115"/>
                  <a:pt x="269" y="117"/>
                </a:cubicBezTo>
                <a:cubicBezTo>
                  <a:pt x="275" y="120"/>
                  <a:pt x="282" y="123"/>
                  <a:pt x="289" y="125"/>
                </a:cubicBezTo>
                <a:cubicBezTo>
                  <a:pt x="295" y="128"/>
                  <a:pt x="302" y="131"/>
                  <a:pt x="309" y="133"/>
                </a:cubicBezTo>
                <a:cubicBezTo>
                  <a:pt x="319" y="137"/>
                  <a:pt x="330" y="142"/>
                  <a:pt x="341" y="145"/>
                </a:cubicBezTo>
                <a:cubicBezTo>
                  <a:pt x="352" y="150"/>
                  <a:pt x="364" y="154"/>
                  <a:pt x="376" y="159"/>
                </a:cubicBezTo>
                <a:cubicBezTo>
                  <a:pt x="385" y="162"/>
                  <a:pt x="395" y="166"/>
                  <a:pt x="404" y="169"/>
                </a:cubicBezTo>
                <a:cubicBezTo>
                  <a:pt x="415" y="173"/>
                  <a:pt x="426" y="177"/>
                  <a:pt x="437" y="181"/>
                </a:cubicBezTo>
                <a:cubicBezTo>
                  <a:pt x="464" y="190"/>
                  <a:pt x="491" y="201"/>
                  <a:pt x="519" y="209"/>
                </a:cubicBezTo>
                <a:cubicBezTo>
                  <a:pt x="522" y="211"/>
                  <a:pt x="522" y="211"/>
                  <a:pt x="522" y="211"/>
                </a:cubicBezTo>
                <a:cubicBezTo>
                  <a:pt x="526" y="212"/>
                  <a:pt x="530" y="213"/>
                  <a:pt x="534" y="214"/>
                </a:cubicBezTo>
                <a:cubicBezTo>
                  <a:pt x="538" y="216"/>
                  <a:pt x="542" y="217"/>
                  <a:pt x="546" y="219"/>
                </a:cubicBezTo>
                <a:cubicBezTo>
                  <a:pt x="567" y="226"/>
                  <a:pt x="588" y="232"/>
                  <a:pt x="608" y="239"/>
                </a:cubicBezTo>
                <a:cubicBezTo>
                  <a:pt x="610" y="240"/>
                  <a:pt x="614" y="240"/>
                  <a:pt x="616" y="241"/>
                </a:cubicBezTo>
                <a:cubicBezTo>
                  <a:pt x="644" y="251"/>
                  <a:pt x="673" y="257"/>
                  <a:pt x="700" y="267"/>
                </a:cubicBezTo>
                <a:cubicBezTo>
                  <a:pt x="702" y="268"/>
                  <a:pt x="707" y="268"/>
                  <a:pt x="709" y="269"/>
                </a:cubicBezTo>
                <a:cubicBezTo>
                  <a:pt x="717" y="272"/>
                  <a:pt x="727" y="275"/>
                  <a:pt x="736" y="277"/>
                </a:cubicBezTo>
                <a:cubicBezTo>
                  <a:pt x="752" y="282"/>
                  <a:pt x="768" y="286"/>
                  <a:pt x="784" y="291"/>
                </a:cubicBezTo>
                <a:cubicBezTo>
                  <a:pt x="799" y="295"/>
                  <a:pt x="814" y="298"/>
                  <a:pt x="828" y="303"/>
                </a:cubicBezTo>
                <a:cubicBezTo>
                  <a:pt x="866" y="312"/>
                  <a:pt x="903" y="322"/>
                  <a:pt x="940" y="331"/>
                </a:cubicBezTo>
                <a:cubicBezTo>
                  <a:pt x="958" y="336"/>
                  <a:pt x="976" y="338"/>
                  <a:pt x="993" y="343"/>
                </a:cubicBezTo>
                <a:cubicBezTo>
                  <a:pt x="1029" y="351"/>
                  <a:pt x="1066" y="358"/>
                  <a:pt x="1102" y="367"/>
                </a:cubicBezTo>
                <a:cubicBezTo>
                  <a:pt x="1109" y="368"/>
                  <a:pt x="1117" y="368"/>
                  <a:pt x="1124" y="371"/>
                </a:cubicBezTo>
                <a:cubicBezTo>
                  <a:pt x="1152" y="376"/>
                  <a:pt x="1181" y="381"/>
                  <a:pt x="1209" y="387"/>
                </a:cubicBezTo>
                <a:cubicBezTo>
                  <a:pt x="1216" y="388"/>
                  <a:pt x="1223" y="388"/>
                  <a:pt x="1230" y="391"/>
                </a:cubicBezTo>
                <a:cubicBezTo>
                  <a:pt x="1238" y="392"/>
                  <a:pt x="1247" y="392"/>
                  <a:pt x="1254" y="395"/>
                </a:cubicBezTo>
                <a:cubicBezTo>
                  <a:pt x="1263" y="396"/>
                  <a:pt x="1272" y="396"/>
                  <a:pt x="1280" y="399"/>
                </a:cubicBezTo>
                <a:cubicBezTo>
                  <a:pt x="1297" y="401"/>
                  <a:pt x="1314" y="404"/>
                  <a:pt x="1331" y="407"/>
                </a:cubicBezTo>
                <a:cubicBezTo>
                  <a:pt x="1338" y="408"/>
                  <a:pt x="1345" y="408"/>
                  <a:pt x="1352" y="409"/>
                </a:cubicBezTo>
                <a:cubicBezTo>
                  <a:pt x="1361" y="413"/>
                  <a:pt x="1371" y="412"/>
                  <a:pt x="1380" y="413"/>
                </a:cubicBezTo>
                <a:cubicBezTo>
                  <a:pt x="1391" y="417"/>
                  <a:pt x="1403" y="415"/>
                  <a:pt x="1414" y="419"/>
                </a:cubicBezTo>
                <a:cubicBezTo>
                  <a:pt x="1425" y="421"/>
                  <a:pt x="1437" y="419"/>
                  <a:pt x="1448" y="423"/>
                </a:cubicBezTo>
                <a:cubicBezTo>
                  <a:pt x="1459" y="424"/>
                  <a:pt x="1470" y="424"/>
                  <a:pt x="1480" y="427"/>
                </a:cubicBezTo>
                <a:cubicBezTo>
                  <a:pt x="1492" y="428"/>
                  <a:pt x="1504" y="428"/>
                  <a:pt x="1516" y="431"/>
                </a:cubicBezTo>
                <a:cubicBezTo>
                  <a:pt x="1528" y="432"/>
                  <a:pt x="1541" y="431"/>
                  <a:pt x="1552" y="435"/>
                </a:cubicBezTo>
                <a:cubicBezTo>
                  <a:pt x="1565" y="436"/>
                  <a:pt x="1578" y="435"/>
                  <a:pt x="1590" y="438"/>
                </a:cubicBezTo>
                <a:cubicBezTo>
                  <a:pt x="1607" y="442"/>
                  <a:pt x="1624" y="438"/>
                  <a:pt x="1640" y="443"/>
                </a:cubicBezTo>
                <a:cubicBezTo>
                  <a:pt x="1656" y="444"/>
                  <a:pt x="1672" y="443"/>
                  <a:pt x="1688" y="446"/>
                </a:cubicBezTo>
                <a:cubicBezTo>
                  <a:pt x="1710" y="450"/>
                  <a:pt x="1734" y="445"/>
                  <a:pt x="1756" y="451"/>
                </a:cubicBezTo>
                <a:cubicBezTo>
                  <a:pt x="1785" y="454"/>
                  <a:pt x="1815" y="449"/>
                  <a:pt x="1843" y="456"/>
                </a:cubicBezTo>
                <a:cubicBezTo>
                  <a:pt x="1948" y="457"/>
                  <a:pt x="2052" y="457"/>
                  <a:pt x="2157" y="456"/>
                </a:cubicBezTo>
                <a:cubicBezTo>
                  <a:pt x="2187" y="450"/>
                  <a:pt x="2218" y="453"/>
                  <a:pt x="2248" y="451"/>
                </a:cubicBezTo>
                <a:cubicBezTo>
                  <a:pt x="2268" y="446"/>
                  <a:pt x="2288" y="449"/>
                  <a:pt x="2309" y="448"/>
                </a:cubicBezTo>
                <a:cubicBezTo>
                  <a:pt x="2325" y="442"/>
                  <a:pt x="2343" y="445"/>
                  <a:pt x="2361" y="443"/>
                </a:cubicBezTo>
                <a:cubicBezTo>
                  <a:pt x="2377" y="437"/>
                  <a:pt x="2395" y="443"/>
                  <a:pt x="2412" y="438"/>
                </a:cubicBezTo>
                <a:cubicBezTo>
                  <a:pt x="2423" y="436"/>
                  <a:pt x="2434" y="436"/>
                  <a:pt x="2445" y="435"/>
                </a:cubicBezTo>
                <a:cubicBezTo>
                  <a:pt x="2458" y="431"/>
                  <a:pt x="2471" y="432"/>
                  <a:pt x="2484" y="431"/>
                </a:cubicBezTo>
                <a:cubicBezTo>
                  <a:pt x="2495" y="427"/>
                  <a:pt x="2508" y="428"/>
                  <a:pt x="2520" y="427"/>
                </a:cubicBezTo>
                <a:cubicBezTo>
                  <a:pt x="2530" y="423"/>
                  <a:pt x="2541" y="424"/>
                  <a:pt x="2552" y="423"/>
                </a:cubicBezTo>
                <a:cubicBezTo>
                  <a:pt x="2561" y="420"/>
                  <a:pt x="2571" y="420"/>
                  <a:pt x="2580" y="419"/>
                </a:cubicBezTo>
                <a:cubicBezTo>
                  <a:pt x="2616" y="413"/>
                  <a:pt x="2653" y="408"/>
                  <a:pt x="2690" y="403"/>
                </a:cubicBezTo>
                <a:cubicBezTo>
                  <a:pt x="2697" y="400"/>
                  <a:pt x="2706" y="400"/>
                  <a:pt x="2714" y="399"/>
                </a:cubicBezTo>
                <a:cubicBezTo>
                  <a:pt x="2722" y="396"/>
                  <a:pt x="2730" y="396"/>
                  <a:pt x="2738" y="395"/>
                </a:cubicBezTo>
                <a:cubicBezTo>
                  <a:pt x="2752" y="391"/>
                  <a:pt x="2767" y="389"/>
                  <a:pt x="2781" y="387"/>
                </a:cubicBezTo>
                <a:cubicBezTo>
                  <a:pt x="2828" y="378"/>
                  <a:pt x="2874" y="368"/>
                  <a:pt x="2921" y="359"/>
                </a:cubicBezTo>
                <a:cubicBezTo>
                  <a:pt x="2932" y="355"/>
                  <a:pt x="2944" y="354"/>
                  <a:pt x="2956" y="351"/>
                </a:cubicBezTo>
                <a:cubicBezTo>
                  <a:pt x="2984" y="344"/>
                  <a:pt x="3012" y="338"/>
                  <a:pt x="3040" y="331"/>
                </a:cubicBezTo>
                <a:cubicBezTo>
                  <a:pt x="3050" y="327"/>
                  <a:pt x="3061" y="325"/>
                  <a:pt x="3072" y="323"/>
                </a:cubicBezTo>
                <a:cubicBezTo>
                  <a:pt x="3091" y="317"/>
                  <a:pt x="3112" y="312"/>
                  <a:pt x="3132" y="307"/>
                </a:cubicBezTo>
                <a:cubicBezTo>
                  <a:pt x="3160" y="299"/>
                  <a:pt x="3188" y="291"/>
                  <a:pt x="3216" y="283"/>
                </a:cubicBezTo>
                <a:cubicBezTo>
                  <a:pt x="3226" y="279"/>
                  <a:pt x="3237" y="277"/>
                  <a:pt x="3248" y="273"/>
                </a:cubicBezTo>
                <a:cubicBezTo>
                  <a:pt x="3250" y="272"/>
                  <a:pt x="3254" y="271"/>
                  <a:pt x="3256" y="271"/>
                </a:cubicBezTo>
                <a:cubicBezTo>
                  <a:pt x="3270" y="266"/>
                  <a:pt x="3285" y="262"/>
                  <a:pt x="3299" y="257"/>
                </a:cubicBezTo>
                <a:cubicBezTo>
                  <a:pt x="3301" y="256"/>
                  <a:pt x="3305" y="255"/>
                  <a:pt x="3307" y="255"/>
                </a:cubicBezTo>
                <a:cubicBezTo>
                  <a:pt x="3311" y="254"/>
                  <a:pt x="3315" y="252"/>
                  <a:pt x="3320" y="251"/>
                </a:cubicBezTo>
                <a:cubicBezTo>
                  <a:pt x="3325" y="249"/>
                  <a:pt x="3330" y="247"/>
                  <a:pt x="3335" y="245"/>
                </a:cubicBezTo>
                <a:cubicBezTo>
                  <a:pt x="3337" y="244"/>
                  <a:pt x="3342" y="244"/>
                  <a:pt x="3344" y="243"/>
                </a:cubicBezTo>
                <a:cubicBezTo>
                  <a:pt x="3348" y="242"/>
                  <a:pt x="3352" y="240"/>
                  <a:pt x="3356" y="239"/>
                </a:cubicBezTo>
                <a:cubicBezTo>
                  <a:pt x="3364" y="236"/>
                  <a:pt x="3372" y="233"/>
                  <a:pt x="3380" y="231"/>
                </a:cubicBezTo>
                <a:cubicBezTo>
                  <a:pt x="3389" y="227"/>
                  <a:pt x="3398" y="225"/>
                  <a:pt x="3407" y="221"/>
                </a:cubicBezTo>
                <a:cubicBezTo>
                  <a:pt x="3433" y="213"/>
                  <a:pt x="3458" y="203"/>
                  <a:pt x="3483" y="195"/>
                </a:cubicBezTo>
                <a:cubicBezTo>
                  <a:pt x="3491" y="192"/>
                  <a:pt x="3499" y="189"/>
                  <a:pt x="3507" y="185"/>
                </a:cubicBezTo>
                <a:cubicBezTo>
                  <a:pt x="3511" y="184"/>
                  <a:pt x="3515" y="183"/>
                  <a:pt x="3519" y="181"/>
                </a:cubicBezTo>
                <a:cubicBezTo>
                  <a:pt x="3525" y="179"/>
                  <a:pt x="3530" y="177"/>
                  <a:pt x="3536" y="175"/>
                </a:cubicBezTo>
                <a:cubicBezTo>
                  <a:pt x="3547" y="169"/>
                  <a:pt x="3560" y="166"/>
                  <a:pt x="3571" y="161"/>
                </a:cubicBezTo>
                <a:cubicBezTo>
                  <a:pt x="3578" y="159"/>
                  <a:pt x="3585" y="156"/>
                  <a:pt x="3591" y="153"/>
                </a:cubicBezTo>
                <a:cubicBezTo>
                  <a:pt x="3598" y="151"/>
                  <a:pt x="3605" y="148"/>
                  <a:pt x="3611" y="145"/>
                </a:cubicBezTo>
                <a:cubicBezTo>
                  <a:pt x="3618" y="143"/>
                  <a:pt x="3625" y="140"/>
                  <a:pt x="3631" y="137"/>
                </a:cubicBezTo>
                <a:cubicBezTo>
                  <a:pt x="3640" y="134"/>
                  <a:pt x="3649" y="129"/>
                  <a:pt x="3658" y="127"/>
                </a:cubicBezTo>
                <a:cubicBezTo>
                  <a:pt x="3658" y="125"/>
                  <a:pt x="3658" y="125"/>
                  <a:pt x="3658" y="125"/>
                </a:cubicBezTo>
                <a:cubicBezTo>
                  <a:pt x="3675" y="120"/>
                  <a:pt x="3691" y="112"/>
                  <a:pt x="3707" y="105"/>
                </a:cubicBezTo>
                <a:cubicBezTo>
                  <a:pt x="3720" y="100"/>
                  <a:pt x="3732" y="94"/>
                  <a:pt x="3745" y="89"/>
                </a:cubicBezTo>
                <a:cubicBezTo>
                  <a:pt x="3756" y="85"/>
                  <a:pt x="3766" y="78"/>
                  <a:pt x="3778" y="75"/>
                </a:cubicBezTo>
                <a:cubicBezTo>
                  <a:pt x="3778" y="73"/>
                  <a:pt x="3778" y="73"/>
                  <a:pt x="3778" y="73"/>
                </a:cubicBezTo>
                <a:cubicBezTo>
                  <a:pt x="3794" y="69"/>
                  <a:pt x="3807" y="59"/>
                  <a:pt x="3822" y="55"/>
                </a:cubicBezTo>
                <a:cubicBezTo>
                  <a:pt x="3822" y="53"/>
                  <a:pt x="3822" y="53"/>
                  <a:pt x="3822" y="53"/>
                </a:cubicBezTo>
                <a:cubicBezTo>
                  <a:pt x="3828" y="51"/>
                  <a:pt x="3834" y="49"/>
                  <a:pt x="3839" y="47"/>
                </a:cubicBezTo>
                <a:cubicBezTo>
                  <a:pt x="3840" y="41"/>
                  <a:pt x="3840" y="41"/>
                  <a:pt x="3840" y="41"/>
                </a:cubicBezTo>
                <a:cubicBezTo>
                  <a:pt x="3840" y="838"/>
                  <a:pt x="3840" y="838"/>
                  <a:pt x="3840" y="838"/>
                </a:cubicBezTo>
                <a:cubicBezTo>
                  <a:pt x="0" y="838"/>
                  <a:pt x="0" y="838"/>
                  <a:pt x="0" y="838"/>
                </a:cubicBezTo>
                <a:cubicBezTo>
                  <a:pt x="0" y="0"/>
                  <a:pt x="0" y="0"/>
                  <a:pt x="0" y="0"/>
                </a:cubicBezTo>
                <a:close/>
              </a:path>
            </a:pathLst>
          </a:custGeom>
          <a:solidFill>
            <a:srgbClr val="42556C"/>
          </a:solidFill>
          <a:ln>
            <a:noFill/>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Tree>
    <p:extLst>
      <p:ext uri="{BB962C8B-B14F-4D97-AF65-F5344CB8AC3E}">
        <p14:creationId xmlns:p14="http://schemas.microsoft.com/office/powerpoint/2010/main" val="1057029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a:extLst>
              <a:ext uri="{FF2B5EF4-FFF2-40B4-BE49-F238E27FC236}">
                <a16:creationId xmlns:a16="http://schemas.microsoft.com/office/drawing/2014/main" id="{71E8B789-9948-49A4-AB6C-647A354C03BC}"/>
              </a:ext>
            </a:extLst>
          </p:cNvPr>
          <p:cNvGrpSpPr/>
          <p:nvPr/>
        </p:nvGrpSpPr>
        <p:grpSpPr>
          <a:xfrm>
            <a:off x="3355594" y="2216177"/>
            <a:ext cx="5480811" cy="1212823"/>
            <a:chOff x="3516125" y="2843920"/>
            <a:chExt cx="5480811" cy="1212823"/>
          </a:xfrm>
        </p:grpSpPr>
        <p:grpSp>
          <p:nvGrpSpPr>
            <p:cNvPr id="3" name="组合 2">
              <a:extLst>
                <a:ext uri="{FF2B5EF4-FFF2-40B4-BE49-F238E27FC236}">
                  <a16:creationId xmlns:a16="http://schemas.microsoft.com/office/drawing/2014/main" id="{3AC14B04-88BC-4D7F-932A-33A0E70A043B}"/>
                </a:ext>
              </a:extLst>
            </p:cNvPr>
            <p:cNvGrpSpPr/>
            <p:nvPr/>
          </p:nvGrpSpPr>
          <p:grpSpPr>
            <a:xfrm>
              <a:off x="3739745" y="2856414"/>
              <a:ext cx="5257191" cy="1200329"/>
              <a:chOff x="2298739" y="1833181"/>
              <a:chExt cx="5257191" cy="1200329"/>
            </a:xfrm>
          </p:grpSpPr>
          <p:sp>
            <p:nvSpPr>
              <p:cNvPr id="5" name="文本框 5">
                <a:extLst>
                  <a:ext uri="{FF2B5EF4-FFF2-40B4-BE49-F238E27FC236}">
                    <a16:creationId xmlns:a16="http://schemas.microsoft.com/office/drawing/2014/main" id="{C8D28ED6-41BF-4560-9841-4CC52ED6E33D}"/>
                  </a:ext>
                </a:extLst>
              </p:cNvPr>
              <p:cNvSpPr txBox="1"/>
              <p:nvPr/>
            </p:nvSpPr>
            <p:spPr>
              <a:xfrm>
                <a:off x="3694484" y="2017846"/>
                <a:ext cx="3861446" cy="830997"/>
              </a:xfrm>
              <a:prstGeom prst="rect">
                <a:avLst/>
              </a:prstGeom>
              <a:noFill/>
            </p:spPr>
            <p:txBody>
              <a:bodyPr wrap="square" rtlCol="0">
                <a:spAutoFit/>
              </a:bodyPr>
              <a:lstStyle/>
              <a:p>
                <a:pPr algn="dist">
                  <a:defRPr/>
                </a:pPr>
                <a:r>
                  <a:rPr lang="zh-CN" altLang="en-US" sz="4800" b="1" dirty="0">
                    <a:solidFill>
                      <a:srgbClr val="42556C"/>
                    </a:solidFill>
                    <a:cs typeface="+mn-ea"/>
                    <a:sym typeface="+mn-lt"/>
                  </a:rPr>
                  <a:t>问题提出</a:t>
                </a:r>
              </a:p>
            </p:txBody>
          </p:sp>
          <p:sp>
            <p:nvSpPr>
              <p:cNvPr id="7" name="文本框 1">
                <a:extLst>
                  <a:ext uri="{FF2B5EF4-FFF2-40B4-BE49-F238E27FC236}">
                    <a16:creationId xmlns:a16="http://schemas.microsoft.com/office/drawing/2014/main" id="{2E59291D-2F40-40B3-B2DE-4F0D9528A91D}"/>
                  </a:ext>
                </a:extLst>
              </p:cNvPr>
              <p:cNvSpPr txBox="1"/>
              <p:nvPr/>
            </p:nvSpPr>
            <p:spPr>
              <a:xfrm>
                <a:off x="2298739" y="1833181"/>
                <a:ext cx="933855" cy="1200329"/>
              </a:xfrm>
              <a:prstGeom prst="rect">
                <a:avLst/>
              </a:prstGeom>
              <a:noFill/>
            </p:spPr>
            <p:txBody>
              <a:bodyPr wrap="square" rtlCol="0">
                <a:spAutoFit/>
              </a:bodyPr>
              <a:lstStyle/>
              <a:p>
                <a:r>
                  <a:rPr lang="en-US" altLang="zh-TW" sz="7200" b="1" dirty="0">
                    <a:solidFill>
                      <a:srgbClr val="42556C"/>
                    </a:solidFill>
                    <a:cs typeface="+mn-ea"/>
                    <a:sym typeface="+mn-lt"/>
                  </a:rPr>
                  <a:t>1</a:t>
                </a:r>
                <a:endParaRPr lang="zh-TW" altLang="en-US" sz="7200" b="1" dirty="0">
                  <a:solidFill>
                    <a:srgbClr val="42556C"/>
                  </a:solidFill>
                  <a:cs typeface="+mn-ea"/>
                  <a:sym typeface="+mn-lt"/>
                </a:endParaRPr>
              </a:p>
            </p:txBody>
          </p:sp>
        </p:grpSp>
        <p:sp>
          <p:nvSpPr>
            <p:cNvPr id="4" name="矩形: 圆角 4">
              <a:extLst>
                <a:ext uri="{FF2B5EF4-FFF2-40B4-BE49-F238E27FC236}">
                  <a16:creationId xmlns:a16="http://schemas.microsoft.com/office/drawing/2014/main" id="{3EBEFE2B-4083-439E-98BE-38D48AB2E2F0}"/>
                </a:ext>
              </a:extLst>
            </p:cNvPr>
            <p:cNvSpPr/>
            <p:nvPr/>
          </p:nvSpPr>
          <p:spPr>
            <a:xfrm>
              <a:off x="3516125" y="2843920"/>
              <a:ext cx="1157475" cy="1169790"/>
            </a:xfrm>
            <a:prstGeom prst="roundRect">
              <a:avLst/>
            </a:prstGeom>
            <a:noFill/>
            <a:ln w="69850">
              <a:solidFill>
                <a:srgbClr val="42556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rgbClr val="42556C"/>
                </a:solidFill>
                <a:cs typeface="+mn-ea"/>
                <a:sym typeface="+mn-lt"/>
              </a:endParaRPr>
            </a:p>
          </p:txBody>
        </p:sp>
      </p:grpSp>
      <p:sp>
        <p:nvSpPr>
          <p:cNvPr id="8" name="Freeform 5">
            <a:extLst>
              <a:ext uri="{FF2B5EF4-FFF2-40B4-BE49-F238E27FC236}">
                <a16:creationId xmlns:a16="http://schemas.microsoft.com/office/drawing/2014/main" id="{31C54D67-BCAC-4FAB-AA28-B5C535F45AD1}"/>
              </a:ext>
            </a:extLst>
          </p:cNvPr>
          <p:cNvSpPr>
            <a:spLocks/>
          </p:cNvSpPr>
          <p:nvPr/>
        </p:nvSpPr>
        <p:spPr bwMode="auto">
          <a:xfrm>
            <a:off x="0" y="4187825"/>
            <a:ext cx="12192000" cy="2670175"/>
          </a:xfrm>
          <a:custGeom>
            <a:avLst/>
            <a:gdLst>
              <a:gd name="T0" fmla="*/ 40 w 3840"/>
              <a:gd name="T1" fmla="*/ 17 h 838"/>
              <a:gd name="T2" fmla="*/ 201 w 3840"/>
              <a:gd name="T3" fmla="*/ 89 h 838"/>
              <a:gd name="T4" fmla="*/ 248 w 3840"/>
              <a:gd name="T5" fmla="*/ 108 h 838"/>
              <a:gd name="T6" fmla="*/ 289 w 3840"/>
              <a:gd name="T7" fmla="*/ 125 h 838"/>
              <a:gd name="T8" fmla="*/ 341 w 3840"/>
              <a:gd name="T9" fmla="*/ 145 h 838"/>
              <a:gd name="T10" fmla="*/ 404 w 3840"/>
              <a:gd name="T11" fmla="*/ 169 h 838"/>
              <a:gd name="T12" fmla="*/ 519 w 3840"/>
              <a:gd name="T13" fmla="*/ 209 h 838"/>
              <a:gd name="T14" fmla="*/ 534 w 3840"/>
              <a:gd name="T15" fmla="*/ 214 h 838"/>
              <a:gd name="T16" fmla="*/ 608 w 3840"/>
              <a:gd name="T17" fmla="*/ 239 h 838"/>
              <a:gd name="T18" fmla="*/ 700 w 3840"/>
              <a:gd name="T19" fmla="*/ 267 h 838"/>
              <a:gd name="T20" fmla="*/ 736 w 3840"/>
              <a:gd name="T21" fmla="*/ 277 h 838"/>
              <a:gd name="T22" fmla="*/ 828 w 3840"/>
              <a:gd name="T23" fmla="*/ 303 h 838"/>
              <a:gd name="T24" fmla="*/ 993 w 3840"/>
              <a:gd name="T25" fmla="*/ 343 h 838"/>
              <a:gd name="T26" fmla="*/ 1124 w 3840"/>
              <a:gd name="T27" fmla="*/ 371 h 838"/>
              <a:gd name="T28" fmla="*/ 1230 w 3840"/>
              <a:gd name="T29" fmla="*/ 391 h 838"/>
              <a:gd name="T30" fmla="*/ 1280 w 3840"/>
              <a:gd name="T31" fmla="*/ 399 h 838"/>
              <a:gd name="T32" fmla="*/ 1352 w 3840"/>
              <a:gd name="T33" fmla="*/ 409 h 838"/>
              <a:gd name="T34" fmla="*/ 1414 w 3840"/>
              <a:gd name="T35" fmla="*/ 419 h 838"/>
              <a:gd name="T36" fmla="*/ 1480 w 3840"/>
              <a:gd name="T37" fmla="*/ 427 h 838"/>
              <a:gd name="T38" fmla="*/ 1552 w 3840"/>
              <a:gd name="T39" fmla="*/ 435 h 838"/>
              <a:gd name="T40" fmla="*/ 1640 w 3840"/>
              <a:gd name="T41" fmla="*/ 443 h 838"/>
              <a:gd name="T42" fmla="*/ 1756 w 3840"/>
              <a:gd name="T43" fmla="*/ 451 h 838"/>
              <a:gd name="T44" fmla="*/ 2157 w 3840"/>
              <a:gd name="T45" fmla="*/ 456 h 838"/>
              <a:gd name="T46" fmla="*/ 2309 w 3840"/>
              <a:gd name="T47" fmla="*/ 448 h 838"/>
              <a:gd name="T48" fmla="*/ 2412 w 3840"/>
              <a:gd name="T49" fmla="*/ 438 h 838"/>
              <a:gd name="T50" fmla="*/ 2484 w 3840"/>
              <a:gd name="T51" fmla="*/ 431 h 838"/>
              <a:gd name="T52" fmla="*/ 2552 w 3840"/>
              <a:gd name="T53" fmla="*/ 423 h 838"/>
              <a:gd name="T54" fmla="*/ 2690 w 3840"/>
              <a:gd name="T55" fmla="*/ 403 h 838"/>
              <a:gd name="T56" fmla="*/ 2738 w 3840"/>
              <a:gd name="T57" fmla="*/ 395 h 838"/>
              <a:gd name="T58" fmla="*/ 2921 w 3840"/>
              <a:gd name="T59" fmla="*/ 359 h 838"/>
              <a:gd name="T60" fmla="*/ 3040 w 3840"/>
              <a:gd name="T61" fmla="*/ 331 h 838"/>
              <a:gd name="T62" fmla="*/ 3132 w 3840"/>
              <a:gd name="T63" fmla="*/ 307 h 838"/>
              <a:gd name="T64" fmla="*/ 3248 w 3840"/>
              <a:gd name="T65" fmla="*/ 273 h 838"/>
              <a:gd name="T66" fmla="*/ 3299 w 3840"/>
              <a:gd name="T67" fmla="*/ 257 h 838"/>
              <a:gd name="T68" fmla="*/ 3320 w 3840"/>
              <a:gd name="T69" fmla="*/ 251 h 838"/>
              <a:gd name="T70" fmla="*/ 3344 w 3840"/>
              <a:gd name="T71" fmla="*/ 243 h 838"/>
              <a:gd name="T72" fmla="*/ 3380 w 3840"/>
              <a:gd name="T73" fmla="*/ 231 h 838"/>
              <a:gd name="T74" fmla="*/ 3483 w 3840"/>
              <a:gd name="T75" fmla="*/ 195 h 838"/>
              <a:gd name="T76" fmla="*/ 3519 w 3840"/>
              <a:gd name="T77" fmla="*/ 181 h 838"/>
              <a:gd name="T78" fmla="*/ 3571 w 3840"/>
              <a:gd name="T79" fmla="*/ 161 h 838"/>
              <a:gd name="T80" fmla="*/ 3611 w 3840"/>
              <a:gd name="T81" fmla="*/ 145 h 838"/>
              <a:gd name="T82" fmla="*/ 3658 w 3840"/>
              <a:gd name="T83" fmla="*/ 127 h 838"/>
              <a:gd name="T84" fmla="*/ 3707 w 3840"/>
              <a:gd name="T85" fmla="*/ 105 h 838"/>
              <a:gd name="T86" fmla="*/ 3778 w 3840"/>
              <a:gd name="T87" fmla="*/ 75 h 838"/>
              <a:gd name="T88" fmla="*/ 3822 w 3840"/>
              <a:gd name="T89" fmla="*/ 55 h 838"/>
              <a:gd name="T90" fmla="*/ 3839 w 3840"/>
              <a:gd name="T91" fmla="*/ 47 h 838"/>
              <a:gd name="T92" fmla="*/ 3840 w 3840"/>
              <a:gd name="T93" fmla="*/ 838 h 838"/>
              <a:gd name="T94" fmla="*/ 0 w 3840"/>
              <a:gd name="T95" fmla="*/ 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40" h="838">
                <a:moveTo>
                  <a:pt x="0" y="0"/>
                </a:moveTo>
                <a:cubicBezTo>
                  <a:pt x="15" y="2"/>
                  <a:pt x="27" y="12"/>
                  <a:pt x="40" y="17"/>
                </a:cubicBezTo>
                <a:cubicBezTo>
                  <a:pt x="72" y="32"/>
                  <a:pt x="104" y="47"/>
                  <a:pt x="137" y="61"/>
                </a:cubicBezTo>
                <a:cubicBezTo>
                  <a:pt x="158" y="71"/>
                  <a:pt x="179" y="80"/>
                  <a:pt x="201" y="89"/>
                </a:cubicBezTo>
                <a:cubicBezTo>
                  <a:pt x="215" y="96"/>
                  <a:pt x="230" y="100"/>
                  <a:pt x="244" y="108"/>
                </a:cubicBezTo>
                <a:cubicBezTo>
                  <a:pt x="245" y="108"/>
                  <a:pt x="247" y="108"/>
                  <a:pt x="248" y="108"/>
                </a:cubicBezTo>
                <a:cubicBezTo>
                  <a:pt x="255" y="112"/>
                  <a:pt x="262" y="115"/>
                  <a:pt x="269" y="117"/>
                </a:cubicBezTo>
                <a:cubicBezTo>
                  <a:pt x="275" y="120"/>
                  <a:pt x="282" y="123"/>
                  <a:pt x="289" y="125"/>
                </a:cubicBezTo>
                <a:cubicBezTo>
                  <a:pt x="295" y="128"/>
                  <a:pt x="302" y="131"/>
                  <a:pt x="309" y="133"/>
                </a:cubicBezTo>
                <a:cubicBezTo>
                  <a:pt x="319" y="137"/>
                  <a:pt x="330" y="142"/>
                  <a:pt x="341" y="145"/>
                </a:cubicBezTo>
                <a:cubicBezTo>
                  <a:pt x="352" y="150"/>
                  <a:pt x="364" y="154"/>
                  <a:pt x="376" y="159"/>
                </a:cubicBezTo>
                <a:cubicBezTo>
                  <a:pt x="385" y="162"/>
                  <a:pt x="395" y="166"/>
                  <a:pt x="404" y="169"/>
                </a:cubicBezTo>
                <a:cubicBezTo>
                  <a:pt x="415" y="173"/>
                  <a:pt x="426" y="177"/>
                  <a:pt x="437" y="181"/>
                </a:cubicBezTo>
                <a:cubicBezTo>
                  <a:pt x="464" y="190"/>
                  <a:pt x="491" y="201"/>
                  <a:pt x="519" y="209"/>
                </a:cubicBezTo>
                <a:cubicBezTo>
                  <a:pt x="522" y="211"/>
                  <a:pt x="522" y="211"/>
                  <a:pt x="522" y="211"/>
                </a:cubicBezTo>
                <a:cubicBezTo>
                  <a:pt x="526" y="212"/>
                  <a:pt x="530" y="213"/>
                  <a:pt x="534" y="214"/>
                </a:cubicBezTo>
                <a:cubicBezTo>
                  <a:pt x="538" y="216"/>
                  <a:pt x="542" y="217"/>
                  <a:pt x="546" y="219"/>
                </a:cubicBezTo>
                <a:cubicBezTo>
                  <a:pt x="567" y="226"/>
                  <a:pt x="588" y="232"/>
                  <a:pt x="608" y="239"/>
                </a:cubicBezTo>
                <a:cubicBezTo>
                  <a:pt x="610" y="240"/>
                  <a:pt x="614" y="240"/>
                  <a:pt x="616" y="241"/>
                </a:cubicBezTo>
                <a:cubicBezTo>
                  <a:pt x="644" y="251"/>
                  <a:pt x="673" y="257"/>
                  <a:pt x="700" y="267"/>
                </a:cubicBezTo>
                <a:cubicBezTo>
                  <a:pt x="702" y="268"/>
                  <a:pt x="707" y="268"/>
                  <a:pt x="709" y="269"/>
                </a:cubicBezTo>
                <a:cubicBezTo>
                  <a:pt x="717" y="272"/>
                  <a:pt x="727" y="275"/>
                  <a:pt x="736" y="277"/>
                </a:cubicBezTo>
                <a:cubicBezTo>
                  <a:pt x="752" y="282"/>
                  <a:pt x="768" y="286"/>
                  <a:pt x="784" y="291"/>
                </a:cubicBezTo>
                <a:cubicBezTo>
                  <a:pt x="799" y="295"/>
                  <a:pt x="814" y="298"/>
                  <a:pt x="828" y="303"/>
                </a:cubicBezTo>
                <a:cubicBezTo>
                  <a:pt x="866" y="312"/>
                  <a:pt x="903" y="322"/>
                  <a:pt x="940" y="331"/>
                </a:cubicBezTo>
                <a:cubicBezTo>
                  <a:pt x="958" y="336"/>
                  <a:pt x="976" y="338"/>
                  <a:pt x="993" y="343"/>
                </a:cubicBezTo>
                <a:cubicBezTo>
                  <a:pt x="1029" y="351"/>
                  <a:pt x="1066" y="358"/>
                  <a:pt x="1102" y="367"/>
                </a:cubicBezTo>
                <a:cubicBezTo>
                  <a:pt x="1109" y="368"/>
                  <a:pt x="1117" y="368"/>
                  <a:pt x="1124" y="371"/>
                </a:cubicBezTo>
                <a:cubicBezTo>
                  <a:pt x="1152" y="376"/>
                  <a:pt x="1181" y="381"/>
                  <a:pt x="1209" y="387"/>
                </a:cubicBezTo>
                <a:cubicBezTo>
                  <a:pt x="1216" y="388"/>
                  <a:pt x="1223" y="388"/>
                  <a:pt x="1230" y="391"/>
                </a:cubicBezTo>
                <a:cubicBezTo>
                  <a:pt x="1238" y="392"/>
                  <a:pt x="1247" y="392"/>
                  <a:pt x="1254" y="395"/>
                </a:cubicBezTo>
                <a:cubicBezTo>
                  <a:pt x="1263" y="396"/>
                  <a:pt x="1272" y="396"/>
                  <a:pt x="1280" y="399"/>
                </a:cubicBezTo>
                <a:cubicBezTo>
                  <a:pt x="1297" y="401"/>
                  <a:pt x="1314" y="404"/>
                  <a:pt x="1331" y="407"/>
                </a:cubicBezTo>
                <a:cubicBezTo>
                  <a:pt x="1338" y="408"/>
                  <a:pt x="1345" y="408"/>
                  <a:pt x="1352" y="409"/>
                </a:cubicBezTo>
                <a:cubicBezTo>
                  <a:pt x="1361" y="413"/>
                  <a:pt x="1371" y="412"/>
                  <a:pt x="1380" y="413"/>
                </a:cubicBezTo>
                <a:cubicBezTo>
                  <a:pt x="1391" y="417"/>
                  <a:pt x="1403" y="415"/>
                  <a:pt x="1414" y="419"/>
                </a:cubicBezTo>
                <a:cubicBezTo>
                  <a:pt x="1425" y="421"/>
                  <a:pt x="1437" y="419"/>
                  <a:pt x="1448" y="423"/>
                </a:cubicBezTo>
                <a:cubicBezTo>
                  <a:pt x="1459" y="424"/>
                  <a:pt x="1470" y="424"/>
                  <a:pt x="1480" y="427"/>
                </a:cubicBezTo>
                <a:cubicBezTo>
                  <a:pt x="1492" y="428"/>
                  <a:pt x="1504" y="428"/>
                  <a:pt x="1516" y="431"/>
                </a:cubicBezTo>
                <a:cubicBezTo>
                  <a:pt x="1528" y="432"/>
                  <a:pt x="1541" y="431"/>
                  <a:pt x="1552" y="435"/>
                </a:cubicBezTo>
                <a:cubicBezTo>
                  <a:pt x="1565" y="436"/>
                  <a:pt x="1578" y="435"/>
                  <a:pt x="1590" y="438"/>
                </a:cubicBezTo>
                <a:cubicBezTo>
                  <a:pt x="1607" y="442"/>
                  <a:pt x="1624" y="438"/>
                  <a:pt x="1640" y="443"/>
                </a:cubicBezTo>
                <a:cubicBezTo>
                  <a:pt x="1656" y="444"/>
                  <a:pt x="1672" y="443"/>
                  <a:pt x="1688" y="446"/>
                </a:cubicBezTo>
                <a:cubicBezTo>
                  <a:pt x="1710" y="450"/>
                  <a:pt x="1734" y="445"/>
                  <a:pt x="1756" y="451"/>
                </a:cubicBezTo>
                <a:cubicBezTo>
                  <a:pt x="1785" y="454"/>
                  <a:pt x="1815" y="449"/>
                  <a:pt x="1843" y="456"/>
                </a:cubicBezTo>
                <a:cubicBezTo>
                  <a:pt x="1948" y="457"/>
                  <a:pt x="2052" y="457"/>
                  <a:pt x="2157" y="456"/>
                </a:cubicBezTo>
                <a:cubicBezTo>
                  <a:pt x="2187" y="450"/>
                  <a:pt x="2218" y="453"/>
                  <a:pt x="2248" y="451"/>
                </a:cubicBezTo>
                <a:cubicBezTo>
                  <a:pt x="2268" y="446"/>
                  <a:pt x="2288" y="449"/>
                  <a:pt x="2309" y="448"/>
                </a:cubicBezTo>
                <a:cubicBezTo>
                  <a:pt x="2325" y="442"/>
                  <a:pt x="2343" y="445"/>
                  <a:pt x="2361" y="443"/>
                </a:cubicBezTo>
                <a:cubicBezTo>
                  <a:pt x="2377" y="437"/>
                  <a:pt x="2395" y="443"/>
                  <a:pt x="2412" y="438"/>
                </a:cubicBezTo>
                <a:cubicBezTo>
                  <a:pt x="2423" y="436"/>
                  <a:pt x="2434" y="436"/>
                  <a:pt x="2445" y="435"/>
                </a:cubicBezTo>
                <a:cubicBezTo>
                  <a:pt x="2458" y="431"/>
                  <a:pt x="2471" y="432"/>
                  <a:pt x="2484" y="431"/>
                </a:cubicBezTo>
                <a:cubicBezTo>
                  <a:pt x="2495" y="427"/>
                  <a:pt x="2508" y="428"/>
                  <a:pt x="2520" y="427"/>
                </a:cubicBezTo>
                <a:cubicBezTo>
                  <a:pt x="2530" y="423"/>
                  <a:pt x="2541" y="424"/>
                  <a:pt x="2552" y="423"/>
                </a:cubicBezTo>
                <a:cubicBezTo>
                  <a:pt x="2561" y="420"/>
                  <a:pt x="2571" y="420"/>
                  <a:pt x="2580" y="419"/>
                </a:cubicBezTo>
                <a:cubicBezTo>
                  <a:pt x="2616" y="413"/>
                  <a:pt x="2653" y="408"/>
                  <a:pt x="2690" y="403"/>
                </a:cubicBezTo>
                <a:cubicBezTo>
                  <a:pt x="2697" y="400"/>
                  <a:pt x="2706" y="400"/>
                  <a:pt x="2714" y="399"/>
                </a:cubicBezTo>
                <a:cubicBezTo>
                  <a:pt x="2722" y="396"/>
                  <a:pt x="2730" y="396"/>
                  <a:pt x="2738" y="395"/>
                </a:cubicBezTo>
                <a:cubicBezTo>
                  <a:pt x="2752" y="391"/>
                  <a:pt x="2767" y="389"/>
                  <a:pt x="2781" y="387"/>
                </a:cubicBezTo>
                <a:cubicBezTo>
                  <a:pt x="2828" y="378"/>
                  <a:pt x="2874" y="368"/>
                  <a:pt x="2921" y="359"/>
                </a:cubicBezTo>
                <a:cubicBezTo>
                  <a:pt x="2932" y="355"/>
                  <a:pt x="2944" y="354"/>
                  <a:pt x="2956" y="351"/>
                </a:cubicBezTo>
                <a:cubicBezTo>
                  <a:pt x="2984" y="344"/>
                  <a:pt x="3012" y="338"/>
                  <a:pt x="3040" y="331"/>
                </a:cubicBezTo>
                <a:cubicBezTo>
                  <a:pt x="3050" y="327"/>
                  <a:pt x="3061" y="325"/>
                  <a:pt x="3072" y="323"/>
                </a:cubicBezTo>
                <a:cubicBezTo>
                  <a:pt x="3091" y="317"/>
                  <a:pt x="3112" y="312"/>
                  <a:pt x="3132" y="307"/>
                </a:cubicBezTo>
                <a:cubicBezTo>
                  <a:pt x="3160" y="299"/>
                  <a:pt x="3188" y="291"/>
                  <a:pt x="3216" y="283"/>
                </a:cubicBezTo>
                <a:cubicBezTo>
                  <a:pt x="3226" y="279"/>
                  <a:pt x="3237" y="277"/>
                  <a:pt x="3248" y="273"/>
                </a:cubicBezTo>
                <a:cubicBezTo>
                  <a:pt x="3250" y="272"/>
                  <a:pt x="3254" y="271"/>
                  <a:pt x="3256" y="271"/>
                </a:cubicBezTo>
                <a:cubicBezTo>
                  <a:pt x="3270" y="266"/>
                  <a:pt x="3285" y="262"/>
                  <a:pt x="3299" y="257"/>
                </a:cubicBezTo>
                <a:cubicBezTo>
                  <a:pt x="3301" y="256"/>
                  <a:pt x="3305" y="255"/>
                  <a:pt x="3307" y="255"/>
                </a:cubicBezTo>
                <a:cubicBezTo>
                  <a:pt x="3311" y="254"/>
                  <a:pt x="3315" y="252"/>
                  <a:pt x="3320" y="251"/>
                </a:cubicBezTo>
                <a:cubicBezTo>
                  <a:pt x="3325" y="249"/>
                  <a:pt x="3330" y="247"/>
                  <a:pt x="3335" y="245"/>
                </a:cubicBezTo>
                <a:cubicBezTo>
                  <a:pt x="3337" y="244"/>
                  <a:pt x="3342" y="244"/>
                  <a:pt x="3344" y="243"/>
                </a:cubicBezTo>
                <a:cubicBezTo>
                  <a:pt x="3348" y="242"/>
                  <a:pt x="3352" y="240"/>
                  <a:pt x="3356" y="239"/>
                </a:cubicBezTo>
                <a:cubicBezTo>
                  <a:pt x="3364" y="236"/>
                  <a:pt x="3372" y="233"/>
                  <a:pt x="3380" y="231"/>
                </a:cubicBezTo>
                <a:cubicBezTo>
                  <a:pt x="3389" y="227"/>
                  <a:pt x="3398" y="225"/>
                  <a:pt x="3407" y="221"/>
                </a:cubicBezTo>
                <a:cubicBezTo>
                  <a:pt x="3433" y="213"/>
                  <a:pt x="3458" y="203"/>
                  <a:pt x="3483" y="195"/>
                </a:cubicBezTo>
                <a:cubicBezTo>
                  <a:pt x="3491" y="192"/>
                  <a:pt x="3499" y="189"/>
                  <a:pt x="3507" y="185"/>
                </a:cubicBezTo>
                <a:cubicBezTo>
                  <a:pt x="3511" y="184"/>
                  <a:pt x="3515" y="183"/>
                  <a:pt x="3519" y="181"/>
                </a:cubicBezTo>
                <a:cubicBezTo>
                  <a:pt x="3525" y="179"/>
                  <a:pt x="3530" y="177"/>
                  <a:pt x="3536" y="175"/>
                </a:cubicBezTo>
                <a:cubicBezTo>
                  <a:pt x="3547" y="169"/>
                  <a:pt x="3560" y="166"/>
                  <a:pt x="3571" y="161"/>
                </a:cubicBezTo>
                <a:cubicBezTo>
                  <a:pt x="3578" y="159"/>
                  <a:pt x="3585" y="156"/>
                  <a:pt x="3591" y="153"/>
                </a:cubicBezTo>
                <a:cubicBezTo>
                  <a:pt x="3598" y="151"/>
                  <a:pt x="3605" y="148"/>
                  <a:pt x="3611" y="145"/>
                </a:cubicBezTo>
                <a:cubicBezTo>
                  <a:pt x="3618" y="143"/>
                  <a:pt x="3625" y="140"/>
                  <a:pt x="3631" y="137"/>
                </a:cubicBezTo>
                <a:cubicBezTo>
                  <a:pt x="3640" y="134"/>
                  <a:pt x="3649" y="129"/>
                  <a:pt x="3658" y="127"/>
                </a:cubicBezTo>
                <a:cubicBezTo>
                  <a:pt x="3658" y="125"/>
                  <a:pt x="3658" y="125"/>
                  <a:pt x="3658" y="125"/>
                </a:cubicBezTo>
                <a:cubicBezTo>
                  <a:pt x="3675" y="120"/>
                  <a:pt x="3691" y="112"/>
                  <a:pt x="3707" y="105"/>
                </a:cubicBezTo>
                <a:cubicBezTo>
                  <a:pt x="3720" y="100"/>
                  <a:pt x="3732" y="94"/>
                  <a:pt x="3745" y="89"/>
                </a:cubicBezTo>
                <a:cubicBezTo>
                  <a:pt x="3756" y="85"/>
                  <a:pt x="3766" y="78"/>
                  <a:pt x="3778" y="75"/>
                </a:cubicBezTo>
                <a:cubicBezTo>
                  <a:pt x="3778" y="73"/>
                  <a:pt x="3778" y="73"/>
                  <a:pt x="3778" y="73"/>
                </a:cubicBezTo>
                <a:cubicBezTo>
                  <a:pt x="3794" y="69"/>
                  <a:pt x="3807" y="59"/>
                  <a:pt x="3822" y="55"/>
                </a:cubicBezTo>
                <a:cubicBezTo>
                  <a:pt x="3822" y="53"/>
                  <a:pt x="3822" y="53"/>
                  <a:pt x="3822" y="53"/>
                </a:cubicBezTo>
                <a:cubicBezTo>
                  <a:pt x="3828" y="51"/>
                  <a:pt x="3834" y="49"/>
                  <a:pt x="3839" y="47"/>
                </a:cubicBezTo>
                <a:cubicBezTo>
                  <a:pt x="3840" y="41"/>
                  <a:pt x="3840" y="41"/>
                  <a:pt x="3840" y="41"/>
                </a:cubicBezTo>
                <a:cubicBezTo>
                  <a:pt x="3840" y="838"/>
                  <a:pt x="3840" y="838"/>
                  <a:pt x="3840" y="838"/>
                </a:cubicBezTo>
                <a:cubicBezTo>
                  <a:pt x="0" y="838"/>
                  <a:pt x="0" y="838"/>
                  <a:pt x="0" y="838"/>
                </a:cubicBezTo>
                <a:cubicBezTo>
                  <a:pt x="0" y="0"/>
                  <a:pt x="0" y="0"/>
                  <a:pt x="0" y="0"/>
                </a:cubicBezTo>
                <a:close/>
              </a:path>
            </a:pathLst>
          </a:custGeom>
          <a:solidFill>
            <a:srgbClr val="42556C"/>
          </a:solidFill>
          <a:ln>
            <a:noFill/>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Tree>
    <p:extLst>
      <p:ext uri="{BB962C8B-B14F-4D97-AF65-F5344CB8AC3E}">
        <p14:creationId xmlns:p14="http://schemas.microsoft.com/office/powerpoint/2010/main" val="486136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Box 23">
            <a:extLst>
              <a:ext uri="{FF2B5EF4-FFF2-40B4-BE49-F238E27FC236}">
                <a16:creationId xmlns:a16="http://schemas.microsoft.com/office/drawing/2014/main" id="{C486041E-115D-4607-ACF7-E8BE64CEC46A}"/>
              </a:ext>
            </a:extLst>
          </p:cNvPr>
          <p:cNvSpPr txBox="1"/>
          <p:nvPr/>
        </p:nvSpPr>
        <p:spPr>
          <a:xfrm>
            <a:off x="623888" y="454345"/>
            <a:ext cx="10653705"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1.</a:t>
            </a:r>
            <a:r>
              <a:rPr lang="zh-CN" altLang="en-US" sz="4000" b="1" dirty="0">
                <a:solidFill>
                  <a:srgbClr val="42556C"/>
                </a:solidFill>
                <a:cs typeface="+mn-ea"/>
                <a:sym typeface="+mn-lt"/>
              </a:rPr>
              <a:t>问题提出</a:t>
            </a:r>
          </a:p>
        </p:txBody>
      </p:sp>
      <p:grpSp>
        <p:nvGrpSpPr>
          <p:cNvPr id="83" name="Group 55">
            <a:extLst>
              <a:ext uri="{FF2B5EF4-FFF2-40B4-BE49-F238E27FC236}">
                <a16:creationId xmlns:a16="http://schemas.microsoft.com/office/drawing/2014/main" id="{A98C5802-B43B-40B8-A520-2E66B4081A28}"/>
              </a:ext>
            </a:extLst>
          </p:cNvPr>
          <p:cNvGrpSpPr/>
          <p:nvPr/>
        </p:nvGrpSpPr>
        <p:grpSpPr>
          <a:xfrm>
            <a:off x="675898" y="1130300"/>
            <a:ext cx="362272" cy="73025"/>
            <a:chOff x="7340600" y="4686300"/>
            <a:chExt cx="504030" cy="101600"/>
          </a:xfrm>
          <a:solidFill>
            <a:srgbClr val="42556C"/>
          </a:solidFill>
        </p:grpSpPr>
        <p:sp>
          <p:nvSpPr>
            <p:cNvPr id="84" name="Oval 52">
              <a:extLst>
                <a:ext uri="{FF2B5EF4-FFF2-40B4-BE49-F238E27FC236}">
                  <a16:creationId xmlns:a16="http://schemas.microsoft.com/office/drawing/2014/main" id="{81DE77BE-3217-4F44-B314-26017A5AA430}"/>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85" name="Oval 53">
              <a:extLst>
                <a:ext uri="{FF2B5EF4-FFF2-40B4-BE49-F238E27FC236}">
                  <a16:creationId xmlns:a16="http://schemas.microsoft.com/office/drawing/2014/main" id="{2CB36EFF-98E9-4A6D-B561-782A0DB0CFB8}"/>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86" name="Oval 54">
              <a:extLst>
                <a:ext uri="{FF2B5EF4-FFF2-40B4-BE49-F238E27FC236}">
                  <a16:creationId xmlns:a16="http://schemas.microsoft.com/office/drawing/2014/main" id="{FE78183A-76D3-4C2C-93A5-84D68F32150F}"/>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grpSp>
        <p:nvGrpSpPr>
          <p:cNvPr id="2" name="组合 1">
            <a:extLst>
              <a:ext uri="{FF2B5EF4-FFF2-40B4-BE49-F238E27FC236}">
                <a16:creationId xmlns:a16="http://schemas.microsoft.com/office/drawing/2014/main" id="{B26EA109-8729-49A9-A295-4EC558FA3A6D}"/>
              </a:ext>
            </a:extLst>
          </p:cNvPr>
          <p:cNvGrpSpPr/>
          <p:nvPr/>
        </p:nvGrpSpPr>
        <p:grpSpPr>
          <a:xfrm>
            <a:off x="1114635" y="1810004"/>
            <a:ext cx="9769595" cy="3237992"/>
            <a:chOff x="1338155" y="2862849"/>
            <a:chExt cx="9769595" cy="3237992"/>
          </a:xfrm>
        </p:grpSpPr>
        <p:sp>
          <p:nvSpPr>
            <p:cNvPr id="41" name="Title 13"/>
            <p:cNvSpPr txBox="1">
              <a:spLocks/>
            </p:cNvSpPr>
            <p:nvPr/>
          </p:nvSpPr>
          <p:spPr>
            <a:xfrm>
              <a:off x="1338155" y="3130375"/>
              <a:ext cx="2540119" cy="768890"/>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b="0" kern="1200">
                  <a:solidFill>
                    <a:schemeClr val="tx1">
                      <a:lumMod val="65000"/>
                      <a:lumOff val="35000"/>
                    </a:schemeClr>
                  </a:solidFill>
                  <a:latin typeface="Source Sans Pro Light" pitchFamily="34" charset="0"/>
                  <a:ea typeface="+mj-ea"/>
                  <a:cs typeface="+mj-cs"/>
                </a:defRPr>
              </a:lvl1pPr>
            </a:lstStyle>
            <a:p>
              <a:pPr defTabSz="1219170" fontAlgn="base">
                <a:spcAft>
                  <a:spcPct val="0"/>
                </a:spcAft>
              </a:pPr>
              <a:r>
                <a:rPr lang="en-US" altLang="zh-CN" sz="2000" dirty="0">
                  <a:solidFill>
                    <a:schemeClr val="tx1"/>
                  </a:solidFill>
                  <a:latin typeface="+mn-lt"/>
                  <a:ea typeface="+mn-ea"/>
                  <a:cs typeface="+mn-ea"/>
                  <a:sym typeface="+mn-lt"/>
                </a:rPr>
                <a:t>1.</a:t>
              </a:r>
              <a:r>
                <a:rPr lang="zh-CN" altLang="en-US" sz="2000" dirty="0">
                  <a:solidFill>
                    <a:schemeClr val="tx1"/>
                  </a:solidFill>
                  <a:latin typeface="+mn-lt"/>
                  <a:ea typeface="+mn-ea"/>
                  <a:cs typeface="+mn-ea"/>
                  <a:sym typeface="+mn-lt"/>
                </a:rPr>
                <a:t>有研发背景的高管可以促进公司创新？</a:t>
              </a:r>
              <a:endParaRPr lang="zh-CN" altLang="zh-CN" sz="3600" dirty="0">
                <a:solidFill>
                  <a:schemeClr val="tx1"/>
                </a:solidFill>
                <a:latin typeface="+mn-lt"/>
                <a:ea typeface="+mn-ea"/>
                <a:cs typeface="+mn-ea"/>
                <a:sym typeface="+mn-lt"/>
              </a:endParaRPr>
            </a:p>
          </p:txBody>
        </p:sp>
        <p:sp>
          <p:nvSpPr>
            <p:cNvPr id="42" name="Title 13"/>
            <p:cNvSpPr txBox="1">
              <a:spLocks/>
            </p:cNvSpPr>
            <p:nvPr/>
          </p:nvSpPr>
          <p:spPr>
            <a:xfrm>
              <a:off x="1338155" y="4810879"/>
              <a:ext cx="2865772" cy="768890"/>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b="0" kern="1200">
                  <a:solidFill>
                    <a:schemeClr val="tx1">
                      <a:lumMod val="65000"/>
                      <a:lumOff val="35000"/>
                    </a:schemeClr>
                  </a:solidFill>
                  <a:latin typeface="Source Sans Pro Light" pitchFamily="34" charset="0"/>
                  <a:ea typeface="+mj-ea"/>
                  <a:cs typeface="+mj-cs"/>
                </a:defRPr>
              </a:lvl1pPr>
            </a:lstStyle>
            <a:p>
              <a:pPr defTabSz="1219170" fontAlgn="base">
                <a:spcAft>
                  <a:spcPct val="0"/>
                </a:spcAft>
              </a:pPr>
              <a:r>
                <a:rPr lang="en-US" altLang="zh-CN" sz="2000" dirty="0">
                  <a:solidFill>
                    <a:schemeClr val="tx1"/>
                  </a:solidFill>
                  <a:latin typeface="+mn-lt"/>
                  <a:ea typeface="+mn-ea"/>
                  <a:cs typeface="+mn-ea"/>
                  <a:sym typeface="+mn-lt"/>
                </a:rPr>
                <a:t>3.</a:t>
              </a:r>
              <a:r>
                <a:rPr lang="zh-CN" altLang="en-US" sz="2000" dirty="0">
                  <a:solidFill>
                    <a:schemeClr val="tx1"/>
                  </a:solidFill>
                  <a:latin typeface="+mn-lt"/>
                  <a:ea typeface="+mn-ea"/>
                  <a:cs typeface="+mn-ea"/>
                  <a:sym typeface="+mn-lt"/>
                </a:rPr>
                <a:t>研发背景高管的权力大小</a:t>
              </a:r>
              <a:r>
                <a:rPr lang="zh-CN" altLang="en-US" sz="2000" dirty="0">
                  <a:solidFill>
                    <a:srgbClr val="FF0000"/>
                  </a:solidFill>
                  <a:latin typeface="+mn-lt"/>
                  <a:ea typeface="+mn-ea"/>
                  <a:cs typeface="+mn-ea"/>
                  <a:sym typeface="+mn-lt"/>
                </a:rPr>
                <a:t>是否</a:t>
              </a:r>
              <a:r>
                <a:rPr lang="zh-CN" altLang="en-US" sz="2000" dirty="0">
                  <a:solidFill>
                    <a:schemeClr val="tx1"/>
                  </a:solidFill>
                  <a:latin typeface="+mn-lt"/>
                  <a:ea typeface="+mn-ea"/>
                  <a:cs typeface="+mn-ea"/>
                  <a:sym typeface="+mn-lt"/>
                </a:rPr>
                <a:t>对公司创新产生影响？</a:t>
              </a:r>
              <a:endParaRPr lang="zh-CN" altLang="zh-CN" sz="2000" dirty="0">
                <a:solidFill>
                  <a:schemeClr val="tx1"/>
                </a:solidFill>
                <a:latin typeface="+mn-lt"/>
                <a:ea typeface="+mn-ea"/>
                <a:cs typeface="+mn-ea"/>
                <a:sym typeface="+mn-lt"/>
              </a:endParaRPr>
            </a:p>
          </p:txBody>
        </p:sp>
        <p:sp>
          <p:nvSpPr>
            <p:cNvPr id="43" name="Title 13"/>
            <p:cNvSpPr txBox="1">
              <a:spLocks/>
            </p:cNvSpPr>
            <p:nvPr/>
          </p:nvSpPr>
          <p:spPr>
            <a:xfrm>
              <a:off x="8414956" y="3130375"/>
              <a:ext cx="2651800" cy="768890"/>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b="0" kern="1200">
                  <a:solidFill>
                    <a:schemeClr val="tx1">
                      <a:lumMod val="65000"/>
                      <a:lumOff val="35000"/>
                    </a:schemeClr>
                  </a:solidFill>
                  <a:latin typeface="Source Sans Pro Light" pitchFamily="34" charset="0"/>
                  <a:ea typeface="+mj-ea"/>
                  <a:cs typeface="+mj-cs"/>
                </a:defRPr>
              </a:lvl1pPr>
            </a:lstStyle>
            <a:p>
              <a:pPr defTabSz="1219170" fontAlgn="base">
                <a:spcAft>
                  <a:spcPct val="0"/>
                </a:spcAft>
              </a:pPr>
              <a:r>
                <a:rPr lang="en-US" altLang="zh-CN" sz="2000" dirty="0">
                  <a:solidFill>
                    <a:schemeClr val="tx1"/>
                  </a:solidFill>
                  <a:latin typeface="+mn-lt"/>
                  <a:ea typeface="+mn-ea"/>
                  <a:cs typeface="+mn-ea"/>
                  <a:sym typeface="+mn-lt"/>
                </a:rPr>
                <a:t>2.</a:t>
              </a:r>
              <a:r>
                <a:rPr lang="zh-CN" altLang="en-US" sz="2000" dirty="0">
                  <a:solidFill>
                    <a:srgbClr val="FF0000"/>
                  </a:solidFill>
                  <a:latin typeface="+mn-lt"/>
                  <a:ea typeface="+mn-ea"/>
                  <a:cs typeface="+mn-ea"/>
                  <a:sym typeface="+mn-lt"/>
                </a:rPr>
                <a:t>仅</a:t>
              </a:r>
              <a:r>
                <a:rPr lang="zh-CN" altLang="en-US" sz="2000" dirty="0">
                  <a:solidFill>
                    <a:schemeClr val="tx1"/>
                  </a:solidFill>
                  <a:latin typeface="+mn-lt"/>
                  <a:ea typeface="+mn-ea"/>
                  <a:cs typeface="+mn-ea"/>
                  <a:sym typeface="+mn-lt"/>
                </a:rPr>
                <a:t>“有权力的研发背景高管”可以促进公司创新？</a:t>
              </a:r>
              <a:endParaRPr lang="zh-CN" altLang="zh-CN" sz="2000" dirty="0">
                <a:solidFill>
                  <a:schemeClr val="tx1"/>
                </a:solidFill>
                <a:latin typeface="+mn-lt"/>
                <a:ea typeface="+mn-ea"/>
                <a:cs typeface="+mn-ea"/>
                <a:sym typeface="+mn-lt"/>
              </a:endParaRPr>
            </a:p>
          </p:txBody>
        </p:sp>
        <p:sp>
          <p:nvSpPr>
            <p:cNvPr id="44" name="Title 13"/>
            <p:cNvSpPr txBox="1">
              <a:spLocks/>
            </p:cNvSpPr>
            <p:nvPr/>
          </p:nvSpPr>
          <p:spPr>
            <a:xfrm>
              <a:off x="8414956" y="4949163"/>
              <a:ext cx="2692794" cy="772303"/>
            </a:xfrm>
            <a:prstGeom prst="rect">
              <a:avLst/>
            </a:prstGeom>
          </p:spPr>
          <p:txBody>
            <a:bodyPr vert="horz" lIns="91440" tIns="45720" rIns="91440" bIns="45720" rtlCol="0" anchor="ctr">
              <a:noAutofit/>
            </a:bodyPr>
            <a:lstStyle>
              <a:lvl1pPr algn="l" defTabSz="914400" rtl="0" eaLnBrk="1" latinLnBrk="0" hangingPunct="1">
                <a:spcBef>
                  <a:spcPct val="0"/>
                </a:spcBef>
                <a:buNone/>
                <a:defRPr sz="3200" b="0" kern="1200">
                  <a:solidFill>
                    <a:schemeClr val="tx1">
                      <a:lumMod val="65000"/>
                      <a:lumOff val="35000"/>
                    </a:schemeClr>
                  </a:solidFill>
                  <a:latin typeface="Source Sans Pro Light" pitchFamily="34" charset="0"/>
                  <a:ea typeface="+mj-ea"/>
                  <a:cs typeface="+mj-cs"/>
                </a:defRPr>
              </a:lvl1pPr>
            </a:lstStyle>
            <a:p>
              <a:pPr defTabSz="1219170" fontAlgn="base">
                <a:spcAft>
                  <a:spcPct val="0"/>
                </a:spcAft>
              </a:pPr>
              <a:r>
                <a:rPr lang="en-US" altLang="zh-CN" sz="2000" dirty="0">
                  <a:solidFill>
                    <a:schemeClr val="tx1"/>
                  </a:solidFill>
                  <a:latin typeface="+mn-lt"/>
                  <a:ea typeface="+mn-ea"/>
                  <a:cs typeface="+mn-ea"/>
                  <a:sym typeface="+mn-lt"/>
                </a:rPr>
                <a:t>4.</a:t>
              </a:r>
              <a:r>
                <a:rPr lang="zh-CN" altLang="en-US" sz="2000" dirty="0">
                  <a:solidFill>
                    <a:schemeClr val="tx1"/>
                  </a:solidFill>
                  <a:latin typeface="+mn-lt"/>
                  <a:ea typeface="+mn-ea"/>
                  <a:cs typeface="+mn-ea"/>
                  <a:sym typeface="+mn-lt"/>
                </a:rPr>
                <a:t>研发背景高管的权力大小</a:t>
              </a:r>
              <a:r>
                <a:rPr lang="zh-CN" altLang="en-US" sz="2000" dirty="0">
                  <a:solidFill>
                    <a:srgbClr val="FF0000"/>
                  </a:solidFill>
                  <a:latin typeface="+mn-lt"/>
                  <a:ea typeface="+mn-ea"/>
                  <a:cs typeface="+mn-ea"/>
                  <a:sym typeface="+mn-lt"/>
                </a:rPr>
                <a:t>如何</a:t>
              </a:r>
              <a:r>
                <a:rPr lang="zh-CN" altLang="en-US" sz="2000" dirty="0">
                  <a:solidFill>
                    <a:schemeClr val="tx1"/>
                  </a:solidFill>
                  <a:latin typeface="+mn-lt"/>
                  <a:ea typeface="+mn-ea"/>
                  <a:cs typeface="+mn-ea"/>
                  <a:sym typeface="+mn-lt"/>
                </a:rPr>
                <a:t>对公司创新产生影响？</a:t>
              </a:r>
              <a:endParaRPr lang="zh-CN" altLang="zh-CN" sz="2000" dirty="0">
                <a:solidFill>
                  <a:schemeClr val="tx1"/>
                </a:solidFill>
                <a:latin typeface="+mn-lt"/>
                <a:ea typeface="+mn-ea"/>
                <a:cs typeface="+mn-ea"/>
                <a:sym typeface="+mn-lt"/>
              </a:endParaRPr>
            </a:p>
            <a:p>
              <a:pPr algn="ctr" defTabSz="1219170" eaLnBrk="0" fontAlgn="base" hangingPunct="0">
                <a:spcAft>
                  <a:spcPct val="0"/>
                </a:spcAft>
              </a:pPr>
              <a:endParaRPr lang="zh-CN" altLang="zh-CN" sz="2000" dirty="0">
                <a:solidFill>
                  <a:schemeClr val="tx1"/>
                </a:solidFill>
                <a:latin typeface="+mn-lt"/>
                <a:ea typeface="+mn-ea"/>
                <a:cs typeface="+mn-ea"/>
                <a:sym typeface="+mn-lt"/>
              </a:endParaRPr>
            </a:p>
          </p:txBody>
        </p:sp>
        <p:sp>
          <p:nvSpPr>
            <p:cNvPr id="74" name="Freeform 5">
              <a:extLst>
                <a:ext uri="{FF2B5EF4-FFF2-40B4-BE49-F238E27FC236}">
                  <a16:creationId xmlns:a16="http://schemas.microsoft.com/office/drawing/2014/main" id="{2384DDA8-C439-4F26-B5D9-3B1DC9CDB45C}"/>
                </a:ext>
              </a:extLst>
            </p:cNvPr>
            <p:cNvSpPr>
              <a:spLocks/>
            </p:cNvSpPr>
            <p:nvPr/>
          </p:nvSpPr>
          <p:spPr bwMode="auto">
            <a:xfrm>
              <a:off x="4575175" y="3681194"/>
              <a:ext cx="1614574" cy="741672"/>
            </a:xfrm>
            <a:custGeom>
              <a:avLst/>
              <a:gdLst>
                <a:gd name="T0" fmla="*/ 462 w 462"/>
                <a:gd name="T1" fmla="*/ 0 h 212"/>
                <a:gd name="T2" fmla="*/ 392 w 462"/>
                <a:gd name="T3" fmla="*/ 36 h 212"/>
                <a:gd name="T4" fmla="*/ 108 w 462"/>
                <a:gd name="T5" fmla="*/ 36 h 212"/>
                <a:gd name="T6" fmla="*/ 93 w 462"/>
                <a:gd name="T7" fmla="*/ 48 h 212"/>
                <a:gd name="T8" fmla="*/ 7 w 462"/>
                <a:gd name="T9" fmla="*/ 199 h 212"/>
                <a:gd name="T10" fmla="*/ 22 w 462"/>
                <a:gd name="T11" fmla="*/ 212 h 212"/>
                <a:gd name="T12" fmla="*/ 294 w 462"/>
                <a:gd name="T13" fmla="*/ 212 h 212"/>
                <a:gd name="T14" fmla="*/ 366 w 462"/>
                <a:gd name="T15" fmla="*/ 176 h 212"/>
                <a:gd name="T16" fmla="*/ 462 w 462"/>
                <a:gd name="T17" fmla="*/ 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2" h="212">
                  <a:moveTo>
                    <a:pt x="462" y="0"/>
                  </a:moveTo>
                  <a:cubicBezTo>
                    <a:pt x="462" y="0"/>
                    <a:pt x="447" y="36"/>
                    <a:pt x="392" y="36"/>
                  </a:cubicBezTo>
                  <a:cubicBezTo>
                    <a:pt x="108" y="36"/>
                    <a:pt x="108" y="36"/>
                    <a:pt x="108" y="36"/>
                  </a:cubicBezTo>
                  <a:cubicBezTo>
                    <a:pt x="96" y="36"/>
                    <a:pt x="93" y="48"/>
                    <a:pt x="93" y="48"/>
                  </a:cubicBezTo>
                  <a:cubicBezTo>
                    <a:pt x="7" y="199"/>
                    <a:pt x="7" y="199"/>
                    <a:pt x="7" y="199"/>
                  </a:cubicBezTo>
                  <a:cubicBezTo>
                    <a:pt x="7" y="199"/>
                    <a:pt x="0" y="212"/>
                    <a:pt x="22" y="212"/>
                  </a:cubicBezTo>
                  <a:cubicBezTo>
                    <a:pt x="294" y="212"/>
                    <a:pt x="294" y="212"/>
                    <a:pt x="294" y="212"/>
                  </a:cubicBezTo>
                  <a:cubicBezTo>
                    <a:pt x="345" y="212"/>
                    <a:pt x="366" y="176"/>
                    <a:pt x="366" y="176"/>
                  </a:cubicBezTo>
                  <a:lnTo>
                    <a:pt x="462" y="0"/>
                  </a:lnTo>
                  <a:close/>
                </a:path>
              </a:pathLst>
            </a:custGeom>
            <a:solidFill>
              <a:srgbClr val="42556C"/>
            </a:solidFill>
            <a:ln>
              <a:noFill/>
            </a:ln>
          </p:spPr>
          <p:txBody>
            <a:bodyPr vert="horz" wrap="square" lIns="91440" tIns="45720" rIns="91440" bIns="45720" numCol="1" anchor="t" anchorCtr="0" compatLnSpc="1">
              <a:prstTxWarp prst="textNoShape">
                <a:avLst/>
              </a:prstTxWarp>
            </a:bodyPr>
            <a:lstStyle/>
            <a:p>
              <a:endParaRPr lang="id-ID">
                <a:cs typeface="+mn-ea"/>
                <a:sym typeface="+mn-lt"/>
              </a:endParaRPr>
            </a:p>
          </p:txBody>
        </p:sp>
        <p:sp>
          <p:nvSpPr>
            <p:cNvPr id="75" name="Freeform 6">
              <a:extLst>
                <a:ext uri="{FF2B5EF4-FFF2-40B4-BE49-F238E27FC236}">
                  <a16:creationId xmlns:a16="http://schemas.microsoft.com/office/drawing/2014/main" id="{0669AE23-FBB4-4F1D-AEE0-A2F6A9BDDCA5}"/>
                </a:ext>
              </a:extLst>
            </p:cNvPr>
            <p:cNvSpPr>
              <a:spLocks/>
            </p:cNvSpPr>
            <p:nvPr/>
          </p:nvSpPr>
          <p:spPr bwMode="auto">
            <a:xfrm>
              <a:off x="6189749" y="2862849"/>
              <a:ext cx="740197" cy="1618996"/>
            </a:xfrm>
            <a:custGeom>
              <a:avLst/>
              <a:gdLst>
                <a:gd name="T0" fmla="*/ 212 w 212"/>
                <a:gd name="T1" fmla="*/ 463 h 463"/>
                <a:gd name="T2" fmla="*/ 176 w 212"/>
                <a:gd name="T3" fmla="*/ 392 h 463"/>
                <a:gd name="T4" fmla="*/ 176 w 212"/>
                <a:gd name="T5" fmla="*/ 108 h 463"/>
                <a:gd name="T6" fmla="*/ 164 w 212"/>
                <a:gd name="T7" fmla="*/ 93 h 463"/>
                <a:gd name="T8" fmla="*/ 13 w 212"/>
                <a:gd name="T9" fmla="*/ 7 h 463"/>
                <a:gd name="T10" fmla="*/ 0 w 212"/>
                <a:gd name="T11" fmla="*/ 22 h 463"/>
                <a:gd name="T12" fmla="*/ 0 w 212"/>
                <a:gd name="T13" fmla="*/ 294 h 463"/>
                <a:gd name="T14" fmla="*/ 36 w 212"/>
                <a:gd name="T15" fmla="*/ 366 h 463"/>
                <a:gd name="T16" fmla="*/ 212 w 212"/>
                <a:gd name="T17" fmla="*/ 463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2" h="463">
                  <a:moveTo>
                    <a:pt x="212" y="463"/>
                  </a:moveTo>
                  <a:cubicBezTo>
                    <a:pt x="212" y="463"/>
                    <a:pt x="176" y="448"/>
                    <a:pt x="176" y="392"/>
                  </a:cubicBezTo>
                  <a:cubicBezTo>
                    <a:pt x="176" y="108"/>
                    <a:pt x="176" y="108"/>
                    <a:pt x="176" y="108"/>
                  </a:cubicBezTo>
                  <a:cubicBezTo>
                    <a:pt x="176" y="97"/>
                    <a:pt x="164" y="93"/>
                    <a:pt x="164" y="93"/>
                  </a:cubicBezTo>
                  <a:cubicBezTo>
                    <a:pt x="13" y="7"/>
                    <a:pt x="13" y="7"/>
                    <a:pt x="13" y="7"/>
                  </a:cubicBezTo>
                  <a:cubicBezTo>
                    <a:pt x="13" y="7"/>
                    <a:pt x="0" y="0"/>
                    <a:pt x="0" y="22"/>
                  </a:cubicBezTo>
                  <a:cubicBezTo>
                    <a:pt x="0" y="294"/>
                    <a:pt x="0" y="294"/>
                    <a:pt x="0" y="294"/>
                  </a:cubicBezTo>
                  <a:cubicBezTo>
                    <a:pt x="0" y="346"/>
                    <a:pt x="36" y="366"/>
                    <a:pt x="36" y="366"/>
                  </a:cubicBezTo>
                  <a:lnTo>
                    <a:pt x="212" y="463"/>
                  </a:lnTo>
                  <a:close/>
                </a:path>
              </a:pathLst>
            </a:custGeom>
            <a:solidFill>
              <a:srgbClr val="42556C"/>
            </a:solidFill>
            <a:ln>
              <a:noFill/>
            </a:ln>
          </p:spPr>
          <p:txBody>
            <a:bodyPr vert="horz" wrap="square" lIns="91440" tIns="45720" rIns="91440" bIns="45720" numCol="1" anchor="t" anchorCtr="0" compatLnSpc="1">
              <a:prstTxWarp prst="textNoShape">
                <a:avLst/>
              </a:prstTxWarp>
            </a:bodyPr>
            <a:lstStyle/>
            <a:p>
              <a:endParaRPr lang="id-ID">
                <a:ln w="0"/>
                <a:effectLst>
                  <a:outerShdw blurRad="38100" dist="19050" dir="2700000" algn="tl" rotWithShape="0">
                    <a:schemeClr val="dk1">
                      <a:alpha val="40000"/>
                    </a:schemeClr>
                  </a:outerShdw>
                </a:effectLst>
                <a:cs typeface="+mn-ea"/>
                <a:sym typeface="+mn-lt"/>
              </a:endParaRPr>
            </a:p>
          </p:txBody>
        </p:sp>
        <p:sp>
          <p:nvSpPr>
            <p:cNvPr id="76" name="Freeform 7">
              <a:extLst>
                <a:ext uri="{FF2B5EF4-FFF2-40B4-BE49-F238E27FC236}">
                  <a16:creationId xmlns:a16="http://schemas.microsoft.com/office/drawing/2014/main" id="{EDDBB21A-31DF-4FDA-9925-93EDCF7B53E6}"/>
                </a:ext>
              </a:extLst>
            </p:cNvPr>
            <p:cNvSpPr>
              <a:spLocks/>
            </p:cNvSpPr>
            <p:nvPr/>
          </p:nvSpPr>
          <p:spPr bwMode="auto">
            <a:xfrm>
              <a:off x="6396178" y="4517233"/>
              <a:ext cx="1617523" cy="740197"/>
            </a:xfrm>
            <a:custGeom>
              <a:avLst/>
              <a:gdLst>
                <a:gd name="T0" fmla="*/ 0 w 463"/>
                <a:gd name="T1" fmla="*/ 212 h 212"/>
                <a:gd name="T2" fmla="*/ 70 w 463"/>
                <a:gd name="T3" fmla="*/ 176 h 212"/>
                <a:gd name="T4" fmla="*/ 354 w 463"/>
                <a:gd name="T5" fmla="*/ 176 h 212"/>
                <a:gd name="T6" fmla="*/ 369 w 463"/>
                <a:gd name="T7" fmla="*/ 164 h 212"/>
                <a:gd name="T8" fmla="*/ 455 w 463"/>
                <a:gd name="T9" fmla="*/ 13 h 212"/>
                <a:gd name="T10" fmla="*/ 441 w 463"/>
                <a:gd name="T11" fmla="*/ 0 h 212"/>
                <a:gd name="T12" fmla="*/ 168 w 463"/>
                <a:gd name="T13" fmla="*/ 0 h 212"/>
                <a:gd name="T14" fmla="*/ 97 w 463"/>
                <a:gd name="T15" fmla="*/ 36 h 212"/>
                <a:gd name="T16" fmla="*/ 0 w 463"/>
                <a:gd name="T17" fmla="*/ 212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3" h="212">
                  <a:moveTo>
                    <a:pt x="0" y="212"/>
                  </a:moveTo>
                  <a:cubicBezTo>
                    <a:pt x="0" y="212"/>
                    <a:pt x="15" y="176"/>
                    <a:pt x="70" y="176"/>
                  </a:cubicBezTo>
                  <a:cubicBezTo>
                    <a:pt x="354" y="176"/>
                    <a:pt x="354" y="176"/>
                    <a:pt x="354" y="176"/>
                  </a:cubicBezTo>
                  <a:cubicBezTo>
                    <a:pt x="366" y="176"/>
                    <a:pt x="369" y="164"/>
                    <a:pt x="369" y="164"/>
                  </a:cubicBezTo>
                  <a:cubicBezTo>
                    <a:pt x="455" y="13"/>
                    <a:pt x="455" y="13"/>
                    <a:pt x="455" y="13"/>
                  </a:cubicBezTo>
                  <a:cubicBezTo>
                    <a:pt x="455" y="13"/>
                    <a:pt x="463" y="0"/>
                    <a:pt x="441" y="0"/>
                  </a:cubicBezTo>
                  <a:cubicBezTo>
                    <a:pt x="168" y="0"/>
                    <a:pt x="168" y="0"/>
                    <a:pt x="168" y="0"/>
                  </a:cubicBezTo>
                  <a:cubicBezTo>
                    <a:pt x="117" y="0"/>
                    <a:pt x="97" y="36"/>
                    <a:pt x="97" y="36"/>
                  </a:cubicBezTo>
                  <a:lnTo>
                    <a:pt x="0" y="212"/>
                  </a:lnTo>
                  <a:close/>
                </a:path>
              </a:pathLst>
            </a:custGeom>
            <a:solidFill>
              <a:srgbClr val="42556C"/>
            </a:solidFill>
            <a:ln>
              <a:noFill/>
            </a:ln>
          </p:spPr>
          <p:txBody>
            <a:bodyPr vert="horz" wrap="square" lIns="91440" tIns="45720" rIns="91440" bIns="45720" numCol="1" anchor="t" anchorCtr="0" compatLnSpc="1">
              <a:prstTxWarp prst="textNoShape">
                <a:avLst/>
              </a:prstTxWarp>
            </a:bodyPr>
            <a:lstStyle/>
            <a:p>
              <a:endParaRPr lang="id-ID">
                <a:cs typeface="+mn-ea"/>
                <a:sym typeface="+mn-lt"/>
              </a:endParaRPr>
            </a:p>
          </p:txBody>
        </p:sp>
        <p:sp>
          <p:nvSpPr>
            <p:cNvPr id="77" name="Freeform 8">
              <a:extLst>
                <a:ext uri="{FF2B5EF4-FFF2-40B4-BE49-F238E27FC236}">
                  <a16:creationId xmlns:a16="http://schemas.microsoft.com/office/drawing/2014/main" id="{A0F50C53-DC4A-4003-81A7-BEC78E503DE7}"/>
                </a:ext>
              </a:extLst>
            </p:cNvPr>
            <p:cNvSpPr>
              <a:spLocks/>
            </p:cNvSpPr>
            <p:nvPr/>
          </p:nvSpPr>
          <p:spPr bwMode="auto">
            <a:xfrm>
              <a:off x="5644185" y="4481845"/>
              <a:ext cx="737248" cy="1618996"/>
            </a:xfrm>
            <a:custGeom>
              <a:avLst/>
              <a:gdLst>
                <a:gd name="T0" fmla="*/ 0 w 211"/>
                <a:gd name="T1" fmla="*/ 0 h 463"/>
                <a:gd name="T2" fmla="*/ 35 w 211"/>
                <a:gd name="T3" fmla="*/ 70 h 463"/>
                <a:gd name="T4" fmla="*/ 35 w 211"/>
                <a:gd name="T5" fmla="*/ 355 h 463"/>
                <a:gd name="T6" fmla="*/ 47 w 211"/>
                <a:gd name="T7" fmla="*/ 370 h 463"/>
                <a:gd name="T8" fmla="*/ 199 w 211"/>
                <a:gd name="T9" fmla="*/ 456 h 463"/>
                <a:gd name="T10" fmla="*/ 211 w 211"/>
                <a:gd name="T11" fmla="*/ 441 h 463"/>
                <a:gd name="T12" fmla="*/ 211 w 211"/>
                <a:gd name="T13" fmla="*/ 169 h 463"/>
                <a:gd name="T14" fmla="*/ 176 w 211"/>
                <a:gd name="T15" fmla="*/ 97 h 463"/>
                <a:gd name="T16" fmla="*/ 0 w 211"/>
                <a:gd name="T17" fmla="*/ 0 h 4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1" h="463">
                  <a:moveTo>
                    <a:pt x="0" y="0"/>
                  </a:moveTo>
                  <a:cubicBezTo>
                    <a:pt x="0" y="0"/>
                    <a:pt x="35" y="15"/>
                    <a:pt x="35" y="70"/>
                  </a:cubicBezTo>
                  <a:cubicBezTo>
                    <a:pt x="35" y="355"/>
                    <a:pt x="35" y="355"/>
                    <a:pt x="35" y="355"/>
                  </a:cubicBezTo>
                  <a:cubicBezTo>
                    <a:pt x="35" y="366"/>
                    <a:pt x="47" y="370"/>
                    <a:pt x="47" y="370"/>
                  </a:cubicBezTo>
                  <a:cubicBezTo>
                    <a:pt x="199" y="456"/>
                    <a:pt x="199" y="456"/>
                    <a:pt x="199" y="456"/>
                  </a:cubicBezTo>
                  <a:cubicBezTo>
                    <a:pt x="199" y="456"/>
                    <a:pt x="211" y="463"/>
                    <a:pt x="211" y="441"/>
                  </a:cubicBezTo>
                  <a:cubicBezTo>
                    <a:pt x="211" y="169"/>
                    <a:pt x="211" y="169"/>
                    <a:pt x="211" y="169"/>
                  </a:cubicBezTo>
                  <a:cubicBezTo>
                    <a:pt x="211" y="117"/>
                    <a:pt x="176" y="97"/>
                    <a:pt x="176" y="97"/>
                  </a:cubicBezTo>
                  <a:lnTo>
                    <a:pt x="0" y="0"/>
                  </a:lnTo>
                  <a:close/>
                </a:path>
              </a:pathLst>
            </a:custGeom>
            <a:solidFill>
              <a:srgbClr val="42556C"/>
            </a:solidFill>
            <a:ln>
              <a:noFill/>
            </a:ln>
          </p:spPr>
          <p:txBody>
            <a:bodyPr vert="horz" wrap="square" lIns="91440" tIns="45720" rIns="91440" bIns="45720" numCol="1" anchor="t" anchorCtr="0" compatLnSpc="1">
              <a:prstTxWarp prst="textNoShape">
                <a:avLst/>
              </a:prstTxWarp>
            </a:bodyPr>
            <a:lstStyle/>
            <a:p>
              <a:endParaRPr lang="id-ID">
                <a:cs typeface="+mn-ea"/>
                <a:sym typeface="+mn-lt"/>
              </a:endParaRPr>
            </a:p>
          </p:txBody>
        </p:sp>
      </p:grpSp>
    </p:spTree>
    <p:extLst>
      <p:ext uri="{BB962C8B-B14F-4D97-AF65-F5344CB8AC3E}">
        <p14:creationId xmlns:p14="http://schemas.microsoft.com/office/powerpoint/2010/main" val="39978315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extBox 23">
            <a:extLst>
              <a:ext uri="{FF2B5EF4-FFF2-40B4-BE49-F238E27FC236}">
                <a16:creationId xmlns:a16="http://schemas.microsoft.com/office/drawing/2014/main" id="{93695872-C8E3-48B1-BD13-FC3F8B6DEABD}"/>
              </a:ext>
            </a:extLst>
          </p:cNvPr>
          <p:cNvSpPr txBox="1"/>
          <p:nvPr/>
        </p:nvSpPr>
        <p:spPr>
          <a:xfrm>
            <a:off x="623888" y="454345"/>
            <a:ext cx="10653705" cy="615553"/>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srgbClr val="42556C"/>
                </a:solidFill>
                <a:effectLst/>
                <a:uLnTx/>
                <a:uFillTx/>
                <a:cs typeface="+mn-ea"/>
                <a:sym typeface="+mn-lt"/>
              </a:rPr>
              <a:t>1.</a:t>
            </a:r>
            <a:r>
              <a:rPr kumimoji="0" lang="zh-CN" altLang="en-US" sz="4000" b="1" i="0" u="none" strike="noStrike" kern="1200" cap="none" spc="0" normalizeH="0" baseline="0" noProof="0" dirty="0">
                <a:ln>
                  <a:noFill/>
                </a:ln>
                <a:solidFill>
                  <a:srgbClr val="42556C"/>
                </a:solidFill>
                <a:effectLst/>
                <a:uLnTx/>
                <a:uFillTx/>
                <a:cs typeface="+mn-ea"/>
                <a:sym typeface="+mn-lt"/>
              </a:rPr>
              <a:t>问题提出</a:t>
            </a:r>
            <a:r>
              <a:rPr kumimoji="0" lang="en-US" altLang="zh-CN" sz="4000" b="1" i="0" u="none" strike="noStrike" kern="1200" cap="none" spc="0" normalizeH="0" baseline="0" noProof="0" dirty="0">
                <a:ln>
                  <a:noFill/>
                </a:ln>
                <a:solidFill>
                  <a:srgbClr val="42556C"/>
                </a:solidFill>
                <a:effectLst/>
                <a:uLnTx/>
                <a:uFillTx/>
                <a:cs typeface="+mn-ea"/>
                <a:sym typeface="+mn-lt"/>
              </a:rPr>
              <a:t>——</a:t>
            </a:r>
            <a:r>
              <a:rPr kumimoji="0" lang="zh-CN" altLang="en-US" sz="4000" b="1" i="0" u="none" strike="noStrike" kern="1200" cap="none" spc="0" normalizeH="0" baseline="0" noProof="0" dirty="0">
                <a:ln>
                  <a:noFill/>
                </a:ln>
                <a:solidFill>
                  <a:srgbClr val="42556C"/>
                </a:solidFill>
                <a:effectLst/>
                <a:uLnTx/>
                <a:uFillTx/>
                <a:cs typeface="+mn-ea"/>
                <a:sym typeface="+mn-lt"/>
              </a:rPr>
              <a:t>本文贡献</a:t>
            </a:r>
          </a:p>
        </p:txBody>
      </p:sp>
      <p:grpSp>
        <p:nvGrpSpPr>
          <p:cNvPr id="50" name="Group 55">
            <a:extLst>
              <a:ext uri="{FF2B5EF4-FFF2-40B4-BE49-F238E27FC236}">
                <a16:creationId xmlns:a16="http://schemas.microsoft.com/office/drawing/2014/main" id="{584E04E1-0DA9-41DE-9049-09DAB78F1014}"/>
              </a:ext>
            </a:extLst>
          </p:cNvPr>
          <p:cNvGrpSpPr/>
          <p:nvPr/>
        </p:nvGrpSpPr>
        <p:grpSpPr>
          <a:xfrm>
            <a:off x="675898" y="1130300"/>
            <a:ext cx="362272" cy="73025"/>
            <a:chOff x="7340600" y="4686300"/>
            <a:chExt cx="504030" cy="101600"/>
          </a:xfrm>
          <a:solidFill>
            <a:srgbClr val="42556C"/>
          </a:solidFill>
        </p:grpSpPr>
        <p:sp>
          <p:nvSpPr>
            <p:cNvPr id="52" name="Oval 52">
              <a:extLst>
                <a:ext uri="{FF2B5EF4-FFF2-40B4-BE49-F238E27FC236}">
                  <a16:creationId xmlns:a16="http://schemas.microsoft.com/office/drawing/2014/main" id="{87D0C997-1546-4533-B77B-A6CE118FCC56}"/>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53" name="Oval 53">
              <a:extLst>
                <a:ext uri="{FF2B5EF4-FFF2-40B4-BE49-F238E27FC236}">
                  <a16:creationId xmlns:a16="http://schemas.microsoft.com/office/drawing/2014/main" id="{6D305F0E-47CA-46E9-82B3-51B96DB24928}"/>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55" name="Oval 54">
              <a:extLst>
                <a:ext uri="{FF2B5EF4-FFF2-40B4-BE49-F238E27FC236}">
                  <a16:creationId xmlns:a16="http://schemas.microsoft.com/office/drawing/2014/main" id="{08667E19-FF9A-4F80-BAAC-7844D0F57A7F}"/>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sp>
        <p:nvSpPr>
          <p:cNvPr id="56" name="PA-任意多边形 5">
            <a:extLst>
              <a:ext uri="{FF2B5EF4-FFF2-40B4-BE49-F238E27FC236}">
                <a16:creationId xmlns:a16="http://schemas.microsoft.com/office/drawing/2014/main" id="{6275EAA0-DE4A-45E0-B57C-0482311894A4}"/>
              </a:ext>
            </a:extLst>
          </p:cNvPr>
          <p:cNvSpPr>
            <a:spLocks noChangeAspect="1"/>
          </p:cNvSpPr>
          <p:nvPr>
            <p:custDataLst>
              <p:tags r:id="rId1"/>
            </p:custDataLst>
          </p:nvPr>
        </p:nvSpPr>
        <p:spPr>
          <a:xfrm rot="10800000">
            <a:off x="1400174" y="2276475"/>
            <a:ext cx="2447925" cy="2783498"/>
          </a:xfrm>
          <a:custGeom>
            <a:avLst/>
            <a:gdLst>
              <a:gd name="connsiteX0" fmla="*/ 2682494 w 2836097"/>
              <a:gd name="connsiteY0" fmla="*/ 3067706 h 3067706"/>
              <a:gd name="connsiteX1" fmla="*/ 876045 w 2836097"/>
              <a:gd name="connsiteY1" fmla="*/ 3067706 h 3067706"/>
              <a:gd name="connsiteX2" fmla="*/ 0 w 2836097"/>
              <a:gd name="connsiteY2" fmla="*/ 1533853 h 3067706"/>
              <a:gd name="connsiteX3" fmla="*/ 876045 w 2836097"/>
              <a:gd name="connsiteY3" fmla="*/ 0 h 3067706"/>
              <a:gd name="connsiteX4" fmla="*/ 2682494 w 2836097"/>
              <a:gd name="connsiteY4" fmla="*/ 0 h 3067706"/>
              <a:gd name="connsiteX5" fmla="*/ 2836097 w 2836097"/>
              <a:gd name="connsiteY5" fmla="*/ 268941 h 3067706"/>
              <a:gd name="connsiteX6" fmla="*/ 1473384 w 2836097"/>
              <a:gd name="connsiteY6" fmla="*/ 268941 h 3067706"/>
              <a:gd name="connsiteX7" fmla="*/ 747356 w 2836097"/>
              <a:gd name="connsiteY7" fmla="*/ 1540132 h 3067706"/>
              <a:gd name="connsiteX8" fmla="*/ 1473384 w 2836097"/>
              <a:gd name="connsiteY8" fmla="*/ 2811322 h 3067706"/>
              <a:gd name="connsiteX9" fmla="*/ 2828925 w 2836097"/>
              <a:gd name="connsiteY9" fmla="*/ 2811322 h 3067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6097" h="3067706">
                <a:moveTo>
                  <a:pt x="2682494" y="3067706"/>
                </a:moveTo>
                <a:lnTo>
                  <a:pt x="876045" y="3067706"/>
                </a:lnTo>
                <a:lnTo>
                  <a:pt x="0" y="1533853"/>
                </a:lnTo>
                <a:lnTo>
                  <a:pt x="876045" y="0"/>
                </a:lnTo>
                <a:lnTo>
                  <a:pt x="2682494" y="0"/>
                </a:lnTo>
                <a:lnTo>
                  <a:pt x="2836097" y="268941"/>
                </a:lnTo>
                <a:lnTo>
                  <a:pt x="1473384" y="268941"/>
                </a:lnTo>
                <a:lnTo>
                  <a:pt x="747356" y="1540132"/>
                </a:lnTo>
                <a:lnTo>
                  <a:pt x="1473384" y="2811322"/>
                </a:lnTo>
                <a:lnTo>
                  <a:pt x="2828925" y="2811322"/>
                </a:lnTo>
                <a:close/>
              </a:path>
            </a:pathLst>
          </a:custGeom>
          <a:solidFill>
            <a:srgbClr val="42556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srgbClr val="FFFFFF"/>
              </a:solidFill>
              <a:cs typeface="+mn-ea"/>
              <a:sym typeface="+mn-lt"/>
            </a:endParaRPr>
          </a:p>
        </p:txBody>
      </p:sp>
      <p:sp>
        <p:nvSpPr>
          <p:cNvPr id="58" name="PA-文本框 8">
            <a:extLst>
              <a:ext uri="{FF2B5EF4-FFF2-40B4-BE49-F238E27FC236}">
                <a16:creationId xmlns:a16="http://schemas.microsoft.com/office/drawing/2014/main" id="{2E407E62-3CA1-4FD6-8DC8-3E4E0D85FE5C}"/>
              </a:ext>
            </a:extLst>
          </p:cNvPr>
          <p:cNvSpPr txBox="1">
            <a:spLocks noChangeArrowheads="1"/>
          </p:cNvSpPr>
          <p:nvPr>
            <p:custDataLst>
              <p:tags r:id="rId2"/>
            </p:custDataLst>
          </p:nvPr>
        </p:nvSpPr>
        <p:spPr bwMode="auto">
          <a:xfrm>
            <a:off x="3192463" y="3302000"/>
            <a:ext cx="66556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3200">
                <a:solidFill>
                  <a:srgbClr val="FEFEFE"/>
                </a:solidFill>
                <a:latin typeface="+mn-lt"/>
                <a:ea typeface="+mn-ea"/>
                <a:cs typeface="+mn-ea"/>
                <a:sym typeface="+mn-lt"/>
              </a:rPr>
              <a:t>01</a:t>
            </a:r>
            <a:endParaRPr lang="zh-CN" altLang="en-US" sz="3200">
              <a:solidFill>
                <a:srgbClr val="FEFEFE"/>
              </a:solidFill>
              <a:latin typeface="+mn-lt"/>
              <a:ea typeface="+mn-ea"/>
              <a:cs typeface="+mn-ea"/>
              <a:sym typeface="+mn-lt"/>
            </a:endParaRPr>
          </a:p>
        </p:txBody>
      </p:sp>
      <p:sp>
        <p:nvSpPr>
          <p:cNvPr id="61" name="矩形 47">
            <a:extLst>
              <a:ext uri="{FF2B5EF4-FFF2-40B4-BE49-F238E27FC236}">
                <a16:creationId xmlns:a16="http://schemas.microsoft.com/office/drawing/2014/main" id="{1AED1A46-D1AD-40D7-BFFF-FF9166CA2FA1}"/>
              </a:ext>
            </a:extLst>
          </p:cNvPr>
          <p:cNvSpPr>
            <a:spLocks noChangeArrowheads="1"/>
          </p:cNvSpPr>
          <p:nvPr/>
        </p:nvSpPr>
        <p:spPr bwMode="auto">
          <a:xfrm>
            <a:off x="556419" y="2921869"/>
            <a:ext cx="2132012" cy="17454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nSpc>
                <a:spcPct val="130000"/>
              </a:lnSpc>
              <a:spcBef>
                <a:spcPct val="0"/>
              </a:spcBef>
              <a:buNone/>
            </a:pPr>
            <a:r>
              <a:rPr lang="zh-CN" altLang="en-US" sz="1400" spc="300" dirty="0">
                <a:latin typeface="+mn-lt"/>
                <a:ea typeface="+mn-ea"/>
                <a:cs typeface="+mn-ea"/>
                <a:sym typeface="+mn-lt"/>
              </a:rPr>
              <a:t>    以</a:t>
            </a:r>
            <a:r>
              <a:rPr lang="zh-CN" altLang="en-US" sz="1400" spc="300" dirty="0">
                <a:solidFill>
                  <a:srgbClr val="FF0000"/>
                </a:solidFill>
                <a:latin typeface="+mn-lt"/>
                <a:ea typeface="+mn-ea"/>
                <a:cs typeface="+mn-ea"/>
                <a:sym typeface="+mn-lt"/>
              </a:rPr>
              <a:t>权力</a:t>
            </a:r>
            <a:r>
              <a:rPr lang="zh-CN" altLang="en-US" sz="1400" spc="300" dirty="0">
                <a:latin typeface="+mn-lt"/>
                <a:ea typeface="+mn-ea"/>
                <a:cs typeface="+mn-ea"/>
                <a:sym typeface="+mn-lt"/>
              </a:rPr>
              <a:t>作为切入视角，通过准确度量研发背景高管在高管团队中的</a:t>
            </a:r>
            <a:r>
              <a:rPr lang="zh-CN" altLang="en-US" sz="1400" spc="300" dirty="0">
                <a:solidFill>
                  <a:srgbClr val="FF0000"/>
                </a:solidFill>
                <a:latin typeface="+mn-lt"/>
                <a:ea typeface="+mn-ea"/>
                <a:cs typeface="+mn-ea"/>
                <a:sym typeface="+mn-lt"/>
              </a:rPr>
              <a:t>相对权力</a:t>
            </a:r>
            <a:r>
              <a:rPr lang="zh-CN" altLang="en-US" sz="1400" spc="300" dirty="0">
                <a:latin typeface="+mn-lt"/>
                <a:ea typeface="+mn-ea"/>
                <a:cs typeface="+mn-ea"/>
                <a:sym typeface="+mn-lt"/>
              </a:rPr>
              <a:t>来捕捉其对公司创新的影响。</a:t>
            </a:r>
          </a:p>
        </p:txBody>
      </p:sp>
      <p:sp>
        <p:nvSpPr>
          <p:cNvPr id="62" name="PA-任意多边形 5">
            <a:extLst>
              <a:ext uri="{FF2B5EF4-FFF2-40B4-BE49-F238E27FC236}">
                <a16:creationId xmlns:a16="http://schemas.microsoft.com/office/drawing/2014/main" id="{20990106-5284-48A2-BDC5-4AF036628367}"/>
              </a:ext>
            </a:extLst>
          </p:cNvPr>
          <p:cNvSpPr>
            <a:spLocks noChangeAspect="1"/>
          </p:cNvSpPr>
          <p:nvPr>
            <p:custDataLst>
              <p:tags r:id="rId3"/>
            </p:custDataLst>
          </p:nvPr>
        </p:nvSpPr>
        <p:spPr>
          <a:xfrm rot="10800000">
            <a:off x="5286374" y="2276475"/>
            <a:ext cx="2447925" cy="2783498"/>
          </a:xfrm>
          <a:custGeom>
            <a:avLst/>
            <a:gdLst>
              <a:gd name="connsiteX0" fmla="*/ 2682494 w 2836097"/>
              <a:gd name="connsiteY0" fmla="*/ 3067706 h 3067706"/>
              <a:gd name="connsiteX1" fmla="*/ 876045 w 2836097"/>
              <a:gd name="connsiteY1" fmla="*/ 3067706 h 3067706"/>
              <a:gd name="connsiteX2" fmla="*/ 0 w 2836097"/>
              <a:gd name="connsiteY2" fmla="*/ 1533853 h 3067706"/>
              <a:gd name="connsiteX3" fmla="*/ 876045 w 2836097"/>
              <a:gd name="connsiteY3" fmla="*/ 0 h 3067706"/>
              <a:gd name="connsiteX4" fmla="*/ 2682494 w 2836097"/>
              <a:gd name="connsiteY4" fmla="*/ 0 h 3067706"/>
              <a:gd name="connsiteX5" fmla="*/ 2836097 w 2836097"/>
              <a:gd name="connsiteY5" fmla="*/ 268941 h 3067706"/>
              <a:gd name="connsiteX6" fmla="*/ 1473384 w 2836097"/>
              <a:gd name="connsiteY6" fmla="*/ 268941 h 3067706"/>
              <a:gd name="connsiteX7" fmla="*/ 747356 w 2836097"/>
              <a:gd name="connsiteY7" fmla="*/ 1540132 h 3067706"/>
              <a:gd name="connsiteX8" fmla="*/ 1473384 w 2836097"/>
              <a:gd name="connsiteY8" fmla="*/ 2811322 h 3067706"/>
              <a:gd name="connsiteX9" fmla="*/ 2828925 w 2836097"/>
              <a:gd name="connsiteY9" fmla="*/ 2811322 h 3067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6097" h="3067706">
                <a:moveTo>
                  <a:pt x="2682494" y="3067706"/>
                </a:moveTo>
                <a:lnTo>
                  <a:pt x="876045" y="3067706"/>
                </a:lnTo>
                <a:lnTo>
                  <a:pt x="0" y="1533853"/>
                </a:lnTo>
                <a:lnTo>
                  <a:pt x="876045" y="0"/>
                </a:lnTo>
                <a:lnTo>
                  <a:pt x="2682494" y="0"/>
                </a:lnTo>
                <a:lnTo>
                  <a:pt x="2836097" y="268941"/>
                </a:lnTo>
                <a:lnTo>
                  <a:pt x="1473384" y="268941"/>
                </a:lnTo>
                <a:lnTo>
                  <a:pt x="747356" y="1540132"/>
                </a:lnTo>
                <a:lnTo>
                  <a:pt x="1473384" y="2811322"/>
                </a:lnTo>
                <a:lnTo>
                  <a:pt x="2828925" y="2811322"/>
                </a:lnTo>
                <a:close/>
              </a:path>
            </a:pathLst>
          </a:custGeom>
          <a:solidFill>
            <a:srgbClr val="42556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srgbClr val="FFFFFF"/>
              </a:solidFill>
              <a:cs typeface="+mn-ea"/>
              <a:sym typeface="+mn-lt"/>
            </a:endParaRPr>
          </a:p>
        </p:txBody>
      </p:sp>
      <p:sp>
        <p:nvSpPr>
          <p:cNvPr id="64" name="PA-文本框 8">
            <a:extLst>
              <a:ext uri="{FF2B5EF4-FFF2-40B4-BE49-F238E27FC236}">
                <a16:creationId xmlns:a16="http://schemas.microsoft.com/office/drawing/2014/main" id="{85918060-5CCB-45A3-BCCC-15609A2B6CF6}"/>
              </a:ext>
            </a:extLst>
          </p:cNvPr>
          <p:cNvSpPr txBox="1">
            <a:spLocks noChangeArrowheads="1"/>
          </p:cNvSpPr>
          <p:nvPr>
            <p:custDataLst>
              <p:tags r:id="rId4"/>
            </p:custDataLst>
          </p:nvPr>
        </p:nvSpPr>
        <p:spPr bwMode="auto">
          <a:xfrm>
            <a:off x="7078663" y="3302000"/>
            <a:ext cx="66556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3200" dirty="0">
                <a:solidFill>
                  <a:srgbClr val="FEFEFE"/>
                </a:solidFill>
                <a:latin typeface="+mn-lt"/>
                <a:ea typeface="+mn-ea"/>
                <a:cs typeface="+mn-ea"/>
                <a:sym typeface="+mn-lt"/>
              </a:rPr>
              <a:t>02</a:t>
            </a:r>
            <a:endParaRPr lang="zh-CN" altLang="en-US" sz="3200" dirty="0">
              <a:solidFill>
                <a:srgbClr val="FEFEFE"/>
              </a:solidFill>
              <a:latin typeface="+mn-lt"/>
              <a:ea typeface="+mn-ea"/>
              <a:cs typeface="+mn-ea"/>
              <a:sym typeface="+mn-lt"/>
            </a:endParaRPr>
          </a:p>
        </p:txBody>
      </p:sp>
      <p:sp>
        <p:nvSpPr>
          <p:cNvPr id="67" name="矩形 47">
            <a:extLst>
              <a:ext uri="{FF2B5EF4-FFF2-40B4-BE49-F238E27FC236}">
                <a16:creationId xmlns:a16="http://schemas.microsoft.com/office/drawing/2014/main" id="{64ECBD2F-3BDB-45E4-B475-01F1306FDFA9}"/>
              </a:ext>
            </a:extLst>
          </p:cNvPr>
          <p:cNvSpPr>
            <a:spLocks noChangeArrowheads="1"/>
          </p:cNvSpPr>
          <p:nvPr/>
        </p:nvSpPr>
        <p:spPr bwMode="auto">
          <a:xfrm>
            <a:off x="4489846" y="3061907"/>
            <a:ext cx="2132012" cy="905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nSpc>
                <a:spcPct val="130000"/>
              </a:lnSpc>
              <a:spcBef>
                <a:spcPct val="0"/>
              </a:spcBef>
              <a:buNone/>
            </a:pPr>
            <a:r>
              <a:rPr lang="zh-CN" altLang="en-US" sz="1400" spc="300" dirty="0">
                <a:latin typeface="+mn-lt"/>
                <a:ea typeface="+mn-ea"/>
                <a:cs typeface="+mn-ea"/>
                <a:sym typeface="+mn-lt"/>
              </a:rPr>
              <a:t>    探索了</a:t>
            </a:r>
            <a:r>
              <a:rPr lang="en-US" altLang="zh-CN" sz="1400" spc="300" dirty="0">
                <a:latin typeface="+mn-lt"/>
                <a:ea typeface="+mn-ea"/>
                <a:cs typeface="+mn-ea"/>
                <a:sym typeface="+mn-lt"/>
              </a:rPr>
              <a:t>CEO</a:t>
            </a:r>
            <a:r>
              <a:rPr lang="zh-CN" altLang="en-US" sz="1400" spc="300" dirty="0">
                <a:latin typeface="+mn-lt"/>
                <a:ea typeface="+mn-ea"/>
                <a:cs typeface="+mn-ea"/>
                <a:sym typeface="+mn-lt"/>
              </a:rPr>
              <a:t>以外</a:t>
            </a:r>
            <a:r>
              <a:rPr lang="zh-CN" altLang="en-US" sz="1400" spc="300" dirty="0">
                <a:solidFill>
                  <a:srgbClr val="FF0000"/>
                </a:solidFill>
                <a:latin typeface="+mn-lt"/>
                <a:ea typeface="+mn-ea"/>
                <a:cs typeface="+mn-ea"/>
                <a:sym typeface="+mn-lt"/>
              </a:rPr>
              <a:t>特定职能背景</a:t>
            </a:r>
            <a:r>
              <a:rPr lang="zh-CN" altLang="en-US" sz="1400" spc="300" dirty="0">
                <a:latin typeface="+mn-lt"/>
                <a:ea typeface="+mn-ea"/>
                <a:cs typeface="+mn-ea"/>
                <a:sym typeface="+mn-lt"/>
              </a:rPr>
              <a:t>高管权力的影响。</a:t>
            </a:r>
          </a:p>
        </p:txBody>
      </p:sp>
      <p:sp>
        <p:nvSpPr>
          <p:cNvPr id="69" name="PA-任意多边形 5">
            <a:extLst>
              <a:ext uri="{FF2B5EF4-FFF2-40B4-BE49-F238E27FC236}">
                <a16:creationId xmlns:a16="http://schemas.microsoft.com/office/drawing/2014/main" id="{C965EE53-3640-4905-88DA-A6AA9DE8DBF6}"/>
              </a:ext>
            </a:extLst>
          </p:cNvPr>
          <p:cNvSpPr>
            <a:spLocks noChangeAspect="1"/>
          </p:cNvSpPr>
          <p:nvPr>
            <p:custDataLst>
              <p:tags r:id="rId5"/>
            </p:custDataLst>
          </p:nvPr>
        </p:nvSpPr>
        <p:spPr>
          <a:xfrm rot="10800000">
            <a:off x="8943974" y="2276475"/>
            <a:ext cx="2447925" cy="2783498"/>
          </a:xfrm>
          <a:custGeom>
            <a:avLst/>
            <a:gdLst>
              <a:gd name="connsiteX0" fmla="*/ 2682494 w 2836097"/>
              <a:gd name="connsiteY0" fmla="*/ 3067706 h 3067706"/>
              <a:gd name="connsiteX1" fmla="*/ 876045 w 2836097"/>
              <a:gd name="connsiteY1" fmla="*/ 3067706 h 3067706"/>
              <a:gd name="connsiteX2" fmla="*/ 0 w 2836097"/>
              <a:gd name="connsiteY2" fmla="*/ 1533853 h 3067706"/>
              <a:gd name="connsiteX3" fmla="*/ 876045 w 2836097"/>
              <a:gd name="connsiteY3" fmla="*/ 0 h 3067706"/>
              <a:gd name="connsiteX4" fmla="*/ 2682494 w 2836097"/>
              <a:gd name="connsiteY4" fmla="*/ 0 h 3067706"/>
              <a:gd name="connsiteX5" fmla="*/ 2836097 w 2836097"/>
              <a:gd name="connsiteY5" fmla="*/ 268941 h 3067706"/>
              <a:gd name="connsiteX6" fmla="*/ 1473384 w 2836097"/>
              <a:gd name="connsiteY6" fmla="*/ 268941 h 3067706"/>
              <a:gd name="connsiteX7" fmla="*/ 747356 w 2836097"/>
              <a:gd name="connsiteY7" fmla="*/ 1540132 h 3067706"/>
              <a:gd name="connsiteX8" fmla="*/ 1473384 w 2836097"/>
              <a:gd name="connsiteY8" fmla="*/ 2811322 h 3067706"/>
              <a:gd name="connsiteX9" fmla="*/ 2828925 w 2836097"/>
              <a:gd name="connsiteY9" fmla="*/ 2811322 h 3067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36097" h="3067706">
                <a:moveTo>
                  <a:pt x="2682494" y="3067706"/>
                </a:moveTo>
                <a:lnTo>
                  <a:pt x="876045" y="3067706"/>
                </a:lnTo>
                <a:lnTo>
                  <a:pt x="0" y="1533853"/>
                </a:lnTo>
                <a:lnTo>
                  <a:pt x="876045" y="0"/>
                </a:lnTo>
                <a:lnTo>
                  <a:pt x="2682494" y="0"/>
                </a:lnTo>
                <a:lnTo>
                  <a:pt x="2836097" y="268941"/>
                </a:lnTo>
                <a:lnTo>
                  <a:pt x="1473384" y="268941"/>
                </a:lnTo>
                <a:lnTo>
                  <a:pt x="747356" y="1540132"/>
                </a:lnTo>
                <a:lnTo>
                  <a:pt x="1473384" y="2811322"/>
                </a:lnTo>
                <a:lnTo>
                  <a:pt x="2828925" y="2811322"/>
                </a:lnTo>
                <a:close/>
              </a:path>
            </a:pathLst>
          </a:custGeom>
          <a:solidFill>
            <a:srgbClr val="42556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a:solidFill>
                <a:srgbClr val="FFFFFF"/>
              </a:solidFill>
              <a:cs typeface="+mn-ea"/>
              <a:sym typeface="+mn-lt"/>
            </a:endParaRPr>
          </a:p>
        </p:txBody>
      </p:sp>
      <p:sp>
        <p:nvSpPr>
          <p:cNvPr id="70" name="PA-文本框 8">
            <a:extLst>
              <a:ext uri="{FF2B5EF4-FFF2-40B4-BE49-F238E27FC236}">
                <a16:creationId xmlns:a16="http://schemas.microsoft.com/office/drawing/2014/main" id="{4666D820-35B8-4EFE-911A-3CB9BACFF3F1}"/>
              </a:ext>
            </a:extLst>
          </p:cNvPr>
          <p:cNvSpPr txBox="1">
            <a:spLocks noChangeArrowheads="1"/>
          </p:cNvSpPr>
          <p:nvPr>
            <p:custDataLst>
              <p:tags r:id="rId6"/>
            </p:custDataLst>
          </p:nvPr>
        </p:nvSpPr>
        <p:spPr bwMode="auto">
          <a:xfrm>
            <a:off x="10736263" y="3302000"/>
            <a:ext cx="66556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eaLnBrk="1" hangingPunct="1"/>
            <a:r>
              <a:rPr lang="en-US" altLang="zh-CN" sz="3200" dirty="0">
                <a:solidFill>
                  <a:srgbClr val="FEFEFE"/>
                </a:solidFill>
                <a:latin typeface="+mn-lt"/>
                <a:ea typeface="+mn-ea"/>
                <a:cs typeface="+mn-ea"/>
                <a:sym typeface="+mn-lt"/>
              </a:rPr>
              <a:t>03</a:t>
            </a:r>
            <a:endParaRPr lang="zh-CN" altLang="en-US" sz="3200" dirty="0">
              <a:solidFill>
                <a:srgbClr val="FEFEFE"/>
              </a:solidFill>
              <a:latin typeface="+mn-lt"/>
              <a:ea typeface="+mn-ea"/>
              <a:cs typeface="+mn-ea"/>
              <a:sym typeface="+mn-lt"/>
            </a:endParaRPr>
          </a:p>
        </p:txBody>
      </p:sp>
      <p:sp>
        <p:nvSpPr>
          <p:cNvPr id="77" name="矩形 47">
            <a:extLst>
              <a:ext uri="{FF2B5EF4-FFF2-40B4-BE49-F238E27FC236}">
                <a16:creationId xmlns:a16="http://schemas.microsoft.com/office/drawing/2014/main" id="{9070AEF0-39E1-44F9-8E79-4F0E739D32D5}"/>
              </a:ext>
            </a:extLst>
          </p:cNvPr>
          <p:cNvSpPr>
            <a:spLocks noChangeArrowheads="1"/>
          </p:cNvSpPr>
          <p:nvPr/>
        </p:nvSpPr>
        <p:spPr bwMode="auto">
          <a:xfrm>
            <a:off x="8222341" y="3078016"/>
            <a:ext cx="2132012" cy="1185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nSpc>
                <a:spcPct val="130000"/>
              </a:lnSpc>
              <a:spcBef>
                <a:spcPct val="0"/>
              </a:spcBef>
              <a:buNone/>
            </a:pPr>
            <a:r>
              <a:rPr lang="zh-CN" altLang="en-US" sz="1400" spc="300" dirty="0">
                <a:latin typeface="+mn-lt"/>
                <a:ea typeface="+mn-ea"/>
                <a:cs typeface="+mn-ea"/>
                <a:sym typeface="+mn-lt"/>
              </a:rPr>
              <a:t>    对高管权力进行了识别，区分了</a:t>
            </a:r>
            <a:r>
              <a:rPr lang="zh-CN" altLang="en-US" sz="1400" spc="300" dirty="0">
                <a:solidFill>
                  <a:srgbClr val="FF0000"/>
                </a:solidFill>
                <a:latin typeface="+mn-lt"/>
                <a:ea typeface="+mn-ea"/>
                <a:cs typeface="+mn-ea"/>
                <a:sym typeface="+mn-lt"/>
              </a:rPr>
              <a:t>高管职能背景和高管权力</a:t>
            </a:r>
            <a:r>
              <a:rPr lang="zh-CN" altLang="en-US" sz="1400" spc="300" dirty="0">
                <a:latin typeface="+mn-lt"/>
                <a:ea typeface="+mn-ea"/>
                <a:cs typeface="+mn-ea"/>
                <a:sym typeface="+mn-lt"/>
              </a:rPr>
              <a:t>的不同影响。</a:t>
            </a:r>
          </a:p>
        </p:txBody>
      </p:sp>
    </p:spTree>
    <p:extLst>
      <p:ext uri="{BB962C8B-B14F-4D97-AF65-F5344CB8AC3E}">
        <p14:creationId xmlns:p14="http://schemas.microsoft.com/office/powerpoint/2010/main" val="44988335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wipe(up)">
                                      <p:cBhvr>
                                        <p:cTn id="7" dur="500"/>
                                        <p:tgtEl>
                                          <p:spTgt spid="61"/>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67"/>
                                        </p:tgtEl>
                                        <p:attrNameLst>
                                          <p:attrName>style.visibility</p:attrName>
                                        </p:attrNameLst>
                                      </p:cBhvr>
                                      <p:to>
                                        <p:strVal val="visible"/>
                                      </p:to>
                                    </p:set>
                                    <p:animEffect transition="in" filter="wipe(up)">
                                      <p:cBhvr>
                                        <p:cTn id="11" dur="500"/>
                                        <p:tgtEl>
                                          <p:spTgt spid="67"/>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77"/>
                                        </p:tgtEl>
                                        <p:attrNameLst>
                                          <p:attrName>style.visibility</p:attrName>
                                        </p:attrNameLst>
                                      </p:cBhvr>
                                      <p:to>
                                        <p:strVal val="visible"/>
                                      </p:to>
                                    </p:set>
                                    <p:animEffect transition="in" filter="wipe(up)">
                                      <p:cBhvr>
                                        <p:cTn id="15" dur="5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p:bldP spid="67" grpId="0"/>
      <p:bldP spid="7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a:extLst>
              <a:ext uri="{FF2B5EF4-FFF2-40B4-BE49-F238E27FC236}">
                <a16:creationId xmlns:a16="http://schemas.microsoft.com/office/drawing/2014/main" id="{71E8B789-9948-49A4-AB6C-647A354C03BC}"/>
              </a:ext>
            </a:extLst>
          </p:cNvPr>
          <p:cNvGrpSpPr/>
          <p:nvPr/>
        </p:nvGrpSpPr>
        <p:grpSpPr>
          <a:xfrm>
            <a:off x="2048637" y="2216177"/>
            <a:ext cx="8094725" cy="1212823"/>
            <a:chOff x="3516125" y="2843920"/>
            <a:chExt cx="8094725" cy="1212823"/>
          </a:xfrm>
        </p:grpSpPr>
        <p:grpSp>
          <p:nvGrpSpPr>
            <p:cNvPr id="3" name="组合 2">
              <a:extLst>
                <a:ext uri="{FF2B5EF4-FFF2-40B4-BE49-F238E27FC236}">
                  <a16:creationId xmlns:a16="http://schemas.microsoft.com/office/drawing/2014/main" id="{3AC14B04-88BC-4D7F-932A-33A0E70A043B}"/>
                </a:ext>
              </a:extLst>
            </p:cNvPr>
            <p:cNvGrpSpPr/>
            <p:nvPr/>
          </p:nvGrpSpPr>
          <p:grpSpPr>
            <a:xfrm>
              <a:off x="3739745" y="2856414"/>
              <a:ext cx="7871105" cy="1200329"/>
              <a:chOff x="2298739" y="1833181"/>
              <a:chExt cx="7871105" cy="1200329"/>
            </a:xfrm>
          </p:grpSpPr>
          <p:sp>
            <p:nvSpPr>
              <p:cNvPr id="5" name="文本框 5">
                <a:extLst>
                  <a:ext uri="{FF2B5EF4-FFF2-40B4-BE49-F238E27FC236}">
                    <a16:creationId xmlns:a16="http://schemas.microsoft.com/office/drawing/2014/main" id="{C8D28ED6-41BF-4560-9841-4CC52ED6E33D}"/>
                  </a:ext>
                </a:extLst>
              </p:cNvPr>
              <p:cNvSpPr txBox="1"/>
              <p:nvPr/>
            </p:nvSpPr>
            <p:spPr>
              <a:xfrm>
                <a:off x="3694483" y="2017846"/>
                <a:ext cx="6475361" cy="830997"/>
              </a:xfrm>
              <a:prstGeom prst="rect">
                <a:avLst/>
              </a:prstGeom>
              <a:noFill/>
            </p:spPr>
            <p:txBody>
              <a:bodyPr wrap="square" rtlCol="0">
                <a:spAutoFit/>
              </a:bodyPr>
              <a:lstStyle/>
              <a:p>
                <a:pPr algn="dist">
                  <a:defRPr/>
                </a:pPr>
                <a:r>
                  <a:rPr lang="zh-CN" altLang="en-US" sz="4800" b="1" dirty="0">
                    <a:solidFill>
                      <a:srgbClr val="42556C"/>
                    </a:solidFill>
                    <a:cs typeface="+mn-ea"/>
                    <a:sym typeface="+mn-lt"/>
                  </a:rPr>
                  <a:t>文献综述与研究假说</a:t>
                </a:r>
              </a:p>
            </p:txBody>
          </p:sp>
          <p:sp>
            <p:nvSpPr>
              <p:cNvPr id="7" name="文本框 1">
                <a:extLst>
                  <a:ext uri="{FF2B5EF4-FFF2-40B4-BE49-F238E27FC236}">
                    <a16:creationId xmlns:a16="http://schemas.microsoft.com/office/drawing/2014/main" id="{2E59291D-2F40-40B3-B2DE-4F0D9528A91D}"/>
                  </a:ext>
                </a:extLst>
              </p:cNvPr>
              <p:cNvSpPr txBox="1"/>
              <p:nvPr/>
            </p:nvSpPr>
            <p:spPr>
              <a:xfrm>
                <a:off x="2298739" y="1833181"/>
                <a:ext cx="933855" cy="1200329"/>
              </a:xfrm>
              <a:prstGeom prst="rect">
                <a:avLst/>
              </a:prstGeom>
              <a:noFill/>
            </p:spPr>
            <p:txBody>
              <a:bodyPr wrap="square" rtlCol="0">
                <a:spAutoFit/>
              </a:bodyPr>
              <a:lstStyle/>
              <a:p>
                <a:r>
                  <a:rPr lang="en-US" altLang="zh-TW" sz="7200" b="1" dirty="0">
                    <a:solidFill>
                      <a:srgbClr val="42556C"/>
                    </a:solidFill>
                    <a:cs typeface="+mn-ea"/>
                    <a:sym typeface="+mn-lt"/>
                  </a:rPr>
                  <a:t>2</a:t>
                </a:r>
                <a:endParaRPr lang="zh-TW" altLang="en-US" sz="7200" b="1" dirty="0">
                  <a:solidFill>
                    <a:srgbClr val="42556C"/>
                  </a:solidFill>
                  <a:cs typeface="+mn-ea"/>
                  <a:sym typeface="+mn-lt"/>
                </a:endParaRPr>
              </a:p>
            </p:txBody>
          </p:sp>
        </p:grpSp>
        <p:sp>
          <p:nvSpPr>
            <p:cNvPr id="4" name="矩形: 圆角 4">
              <a:extLst>
                <a:ext uri="{FF2B5EF4-FFF2-40B4-BE49-F238E27FC236}">
                  <a16:creationId xmlns:a16="http://schemas.microsoft.com/office/drawing/2014/main" id="{3EBEFE2B-4083-439E-98BE-38D48AB2E2F0}"/>
                </a:ext>
              </a:extLst>
            </p:cNvPr>
            <p:cNvSpPr/>
            <p:nvPr/>
          </p:nvSpPr>
          <p:spPr>
            <a:xfrm>
              <a:off x="3516125" y="2843920"/>
              <a:ext cx="1157475" cy="1169790"/>
            </a:xfrm>
            <a:prstGeom prst="roundRect">
              <a:avLst/>
            </a:prstGeom>
            <a:noFill/>
            <a:ln w="69850">
              <a:solidFill>
                <a:srgbClr val="42556C"/>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solidFill>
                  <a:srgbClr val="42556C"/>
                </a:solidFill>
                <a:cs typeface="+mn-ea"/>
                <a:sym typeface="+mn-lt"/>
              </a:endParaRPr>
            </a:p>
          </p:txBody>
        </p:sp>
      </p:grpSp>
      <p:sp>
        <p:nvSpPr>
          <p:cNvPr id="8" name="Freeform 5">
            <a:extLst>
              <a:ext uri="{FF2B5EF4-FFF2-40B4-BE49-F238E27FC236}">
                <a16:creationId xmlns:a16="http://schemas.microsoft.com/office/drawing/2014/main" id="{31C54D67-BCAC-4FAB-AA28-B5C535F45AD1}"/>
              </a:ext>
            </a:extLst>
          </p:cNvPr>
          <p:cNvSpPr>
            <a:spLocks/>
          </p:cNvSpPr>
          <p:nvPr/>
        </p:nvSpPr>
        <p:spPr bwMode="auto">
          <a:xfrm>
            <a:off x="0" y="4187825"/>
            <a:ext cx="12192000" cy="2670175"/>
          </a:xfrm>
          <a:custGeom>
            <a:avLst/>
            <a:gdLst>
              <a:gd name="T0" fmla="*/ 40 w 3840"/>
              <a:gd name="T1" fmla="*/ 17 h 838"/>
              <a:gd name="T2" fmla="*/ 201 w 3840"/>
              <a:gd name="T3" fmla="*/ 89 h 838"/>
              <a:gd name="T4" fmla="*/ 248 w 3840"/>
              <a:gd name="T5" fmla="*/ 108 h 838"/>
              <a:gd name="T6" fmla="*/ 289 w 3840"/>
              <a:gd name="T7" fmla="*/ 125 h 838"/>
              <a:gd name="T8" fmla="*/ 341 w 3840"/>
              <a:gd name="T9" fmla="*/ 145 h 838"/>
              <a:gd name="T10" fmla="*/ 404 w 3840"/>
              <a:gd name="T11" fmla="*/ 169 h 838"/>
              <a:gd name="T12" fmla="*/ 519 w 3840"/>
              <a:gd name="T13" fmla="*/ 209 h 838"/>
              <a:gd name="T14" fmla="*/ 534 w 3840"/>
              <a:gd name="T15" fmla="*/ 214 h 838"/>
              <a:gd name="T16" fmla="*/ 608 w 3840"/>
              <a:gd name="T17" fmla="*/ 239 h 838"/>
              <a:gd name="T18" fmla="*/ 700 w 3840"/>
              <a:gd name="T19" fmla="*/ 267 h 838"/>
              <a:gd name="T20" fmla="*/ 736 w 3840"/>
              <a:gd name="T21" fmla="*/ 277 h 838"/>
              <a:gd name="T22" fmla="*/ 828 w 3840"/>
              <a:gd name="T23" fmla="*/ 303 h 838"/>
              <a:gd name="T24" fmla="*/ 993 w 3840"/>
              <a:gd name="T25" fmla="*/ 343 h 838"/>
              <a:gd name="T26" fmla="*/ 1124 w 3840"/>
              <a:gd name="T27" fmla="*/ 371 h 838"/>
              <a:gd name="T28" fmla="*/ 1230 w 3840"/>
              <a:gd name="T29" fmla="*/ 391 h 838"/>
              <a:gd name="T30" fmla="*/ 1280 w 3840"/>
              <a:gd name="T31" fmla="*/ 399 h 838"/>
              <a:gd name="T32" fmla="*/ 1352 w 3840"/>
              <a:gd name="T33" fmla="*/ 409 h 838"/>
              <a:gd name="T34" fmla="*/ 1414 w 3840"/>
              <a:gd name="T35" fmla="*/ 419 h 838"/>
              <a:gd name="T36" fmla="*/ 1480 w 3840"/>
              <a:gd name="T37" fmla="*/ 427 h 838"/>
              <a:gd name="T38" fmla="*/ 1552 w 3840"/>
              <a:gd name="T39" fmla="*/ 435 h 838"/>
              <a:gd name="T40" fmla="*/ 1640 w 3840"/>
              <a:gd name="T41" fmla="*/ 443 h 838"/>
              <a:gd name="T42" fmla="*/ 1756 w 3840"/>
              <a:gd name="T43" fmla="*/ 451 h 838"/>
              <a:gd name="T44" fmla="*/ 2157 w 3840"/>
              <a:gd name="T45" fmla="*/ 456 h 838"/>
              <a:gd name="T46" fmla="*/ 2309 w 3840"/>
              <a:gd name="T47" fmla="*/ 448 h 838"/>
              <a:gd name="T48" fmla="*/ 2412 w 3840"/>
              <a:gd name="T49" fmla="*/ 438 h 838"/>
              <a:gd name="T50" fmla="*/ 2484 w 3840"/>
              <a:gd name="T51" fmla="*/ 431 h 838"/>
              <a:gd name="T52" fmla="*/ 2552 w 3840"/>
              <a:gd name="T53" fmla="*/ 423 h 838"/>
              <a:gd name="T54" fmla="*/ 2690 w 3840"/>
              <a:gd name="T55" fmla="*/ 403 h 838"/>
              <a:gd name="T56" fmla="*/ 2738 w 3840"/>
              <a:gd name="T57" fmla="*/ 395 h 838"/>
              <a:gd name="T58" fmla="*/ 2921 w 3840"/>
              <a:gd name="T59" fmla="*/ 359 h 838"/>
              <a:gd name="T60" fmla="*/ 3040 w 3840"/>
              <a:gd name="T61" fmla="*/ 331 h 838"/>
              <a:gd name="T62" fmla="*/ 3132 w 3840"/>
              <a:gd name="T63" fmla="*/ 307 h 838"/>
              <a:gd name="T64" fmla="*/ 3248 w 3840"/>
              <a:gd name="T65" fmla="*/ 273 h 838"/>
              <a:gd name="T66" fmla="*/ 3299 w 3840"/>
              <a:gd name="T67" fmla="*/ 257 h 838"/>
              <a:gd name="T68" fmla="*/ 3320 w 3840"/>
              <a:gd name="T69" fmla="*/ 251 h 838"/>
              <a:gd name="T70" fmla="*/ 3344 w 3840"/>
              <a:gd name="T71" fmla="*/ 243 h 838"/>
              <a:gd name="T72" fmla="*/ 3380 w 3840"/>
              <a:gd name="T73" fmla="*/ 231 h 838"/>
              <a:gd name="T74" fmla="*/ 3483 w 3840"/>
              <a:gd name="T75" fmla="*/ 195 h 838"/>
              <a:gd name="T76" fmla="*/ 3519 w 3840"/>
              <a:gd name="T77" fmla="*/ 181 h 838"/>
              <a:gd name="T78" fmla="*/ 3571 w 3840"/>
              <a:gd name="T79" fmla="*/ 161 h 838"/>
              <a:gd name="T80" fmla="*/ 3611 w 3840"/>
              <a:gd name="T81" fmla="*/ 145 h 838"/>
              <a:gd name="T82" fmla="*/ 3658 w 3840"/>
              <a:gd name="T83" fmla="*/ 127 h 838"/>
              <a:gd name="T84" fmla="*/ 3707 w 3840"/>
              <a:gd name="T85" fmla="*/ 105 h 838"/>
              <a:gd name="T86" fmla="*/ 3778 w 3840"/>
              <a:gd name="T87" fmla="*/ 75 h 838"/>
              <a:gd name="T88" fmla="*/ 3822 w 3840"/>
              <a:gd name="T89" fmla="*/ 55 h 838"/>
              <a:gd name="T90" fmla="*/ 3839 w 3840"/>
              <a:gd name="T91" fmla="*/ 47 h 838"/>
              <a:gd name="T92" fmla="*/ 3840 w 3840"/>
              <a:gd name="T93" fmla="*/ 838 h 838"/>
              <a:gd name="T94" fmla="*/ 0 w 3840"/>
              <a:gd name="T95" fmla="*/ 0 h 8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40" h="838">
                <a:moveTo>
                  <a:pt x="0" y="0"/>
                </a:moveTo>
                <a:cubicBezTo>
                  <a:pt x="15" y="2"/>
                  <a:pt x="27" y="12"/>
                  <a:pt x="40" y="17"/>
                </a:cubicBezTo>
                <a:cubicBezTo>
                  <a:pt x="72" y="32"/>
                  <a:pt x="104" y="47"/>
                  <a:pt x="137" y="61"/>
                </a:cubicBezTo>
                <a:cubicBezTo>
                  <a:pt x="158" y="71"/>
                  <a:pt x="179" y="80"/>
                  <a:pt x="201" y="89"/>
                </a:cubicBezTo>
                <a:cubicBezTo>
                  <a:pt x="215" y="96"/>
                  <a:pt x="230" y="100"/>
                  <a:pt x="244" y="108"/>
                </a:cubicBezTo>
                <a:cubicBezTo>
                  <a:pt x="245" y="108"/>
                  <a:pt x="247" y="108"/>
                  <a:pt x="248" y="108"/>
                </a:cubicBezTo>
                <a:cubicBezTo>
                  <a:pt x="255" y="112"/>
                  <a:pt x="262" y="115"/>
                  <a:pt x="269" y="117"/>
                </a:cubicBezTo>
                <a:cubicBezTo>
                  <a:pt x="275" y="120"/>
                  <a:pt x="282" y="123"/>
                  <a:pt x="289" y="125"/>
                </a:cubicBezTo>
                <a:cubicBezTo>
                  <a:pt x="295" y="128"/>
                  <a:pt x="302" y="131"/>
                  <a:pt x="309" y="133"/>
                </a:cubicBezTo>
                <a:cubicBezTo>
                  <a:pt x="319" y="137"/>
                  <a:pt x="330" y="142"/>
                  <a:pt x="341" y="145"/>
                </a:cubicBezTo>
                <a:cubicBezTo>
                  <a:pt x="352" y="150"/>
                  <a:pt x="364" y="154"/>
                  <a:pt x="376" y="159"/>
                </a:cubicBezTo>
                <a:cubicBezTo>
                  <a:pt x="385" y="162"/>
                  <a:pt x="395" y="166"/>
                  <a:pt x="404" y="169"/>
                </a:cubicBezTo>
                <a:cubicBezTo>
                  <a:pt x="415" y="173"/>
                  <a:pt x="426" y="177"/>
                  <a:pt x="437" y="181"/>
                </a:cubicBezTo>
                <a:cubicBezTo>
                  <a:pt x="464" y="190"/>
                  <a:pt x="491" y="201"/>
                  <a:pt x="519" y="209"/>
                </a:cubicBezTo>
                <a:cubicBezTo>
                  <a:pt x="522" y="211"/>
                  <a:pt x="522" y="211"/>
                  <a:pt x="522" y="211"/>
                </a:cubicBezTo>
                <a:cubicBezTo>
                  <a:pt x="526" y="212"/>
                  <a:pt x="530" y="213"/>
                  <a:pt x="534" y="214"/>
                </a:cubicBezTo>
                <a:cubicBezTo>
                  <a:pt x="538" y="216"/>
                  <a:pt x="542" y="217"/>
                  <a:pt x="546" y="219"/>
                </a:cubicBezTo>
                <a:cubicBezTo>
                  <a:pt x="567" y="226"/>
                  <a:pt x="588" y="232"/>
                  <a:pt x="608" y="239"/>
                </a:cubicBezTo>
                <a:cubicBezTo>
                  <a:pt x="610" y="240"/>
                  <a:pt x="614" y="240"/>
                  <a:pt x="616" y="241"/>
                </a:cubicBezTo>
                <a:cubicBezTo>
                  <a:pt x="644" y="251"/>
                  <a:pt x="673" y="257"/>
                  <a:pt x="700" y="267"/>
                </a:cubicBezTo>
                <a:cubicBezTo>
                  <a:pt x="702" y="268"/>
                  <a:pt x="707" y="268"/>
                  <a:pt x="709" y="269"/>
                </a:cubicBezTo>
                <a:cubicBezTo>
                  <a:pt x="717" y="272"/>
                  <a:pt x="727" y="275"/>
                  <a:pt x="736" y="277"/>
                </a:cubicBezTo>
                <a:cubicBezTo>
                  <a:pt x="752" y="282"/>
                  <a:pt x="768" y="286"/>
                  <a:pt x="784" y="291"/>
                </a:cubicBezTo>
                <a:cubicBezTo>
                  <a:pt x="799" y="295"/>
                  <a:pt x="814" y="298"/>
                  <a:pt x="828" y="303"/>
                </a:cubicBezTo>
                <a:cubicBezTo>
                  <a:pt x="866" y="312"/>
                  <a:pt x="903" y="322"/>
                  <a:pt x="940" y="331"/>
                </a:cubicBezTo>
                <a:cubicBezTo>
                  <a:pt x="958" y="336"/>
                  <a:pt x="976" y="338"/>
                  <a:pt x="993" y="343"/>
                </a:cubicBezTo>
                <a:cubicBezTo>
                  <a:pt x="1029" y="351"/>
                  <a:pt x="1066" y="358"/>
                  <a:pt x="1102" y="367"/>
                </a:cubicBezTo>
                <a:cubicBezTo>
                  <a:pt x="1109" y="368"/>
                  <a:pt x="1117" y="368"/>
                  <a:pt x="1124" y="371"/>
                </a:cubicBezTo>
                <a:cubicBezTo>
                  <a:pt x="1152" y="376"/>
                  <a:pt x="1181" y="381"/>
                  <a:pt x="1209" y="387"/>
                </a:cubicBezTo>
                <a:cubicBezTo>
                  <a:pt x="1216" y="388"/>
                  <a:pt x="1223" y="388"/>
                  <a:pt x="1230" y="391"/>
                </a:cubicBezTo>
                <a:cubicBezTo>
                  <a:pt x="1238" y="392"/>
                  <a:pt x="1247" y="392"/>
                  <a:pt x="1254" y="395"/>
                </a:cubicBezTo>
                <a:cubicBezTo>
                  <a:pt x="1263" y="396"/>
                  <a:pt x="1272" y="396"/>
                  <a:pt x="1280" y="399"/>
                </a:cubicBezTo>
                <a:cubicBezTo>
                  <a:pt x="1297" y="401"/>
                  <a:pt x="1314" y="404"/>
                  <a:pt x="1331" y="407"/>
                </a:cubicBezTo>
                <a:cubicBezTo>
                  <a:pt x="1338" y="408"/>
                  <a:pt x="1345" y="408"/>
                  <a:pt x="1352" y="409"/>
                </a:cubicBezTo>
                <a:cubicBezTo>
                  <a:pt x="1361" y="413"/>
                  <a:pt x="1371" y="412"/>
                  <a:pt x="1380" y="413"/>
                </a:cubicBezTo>
                <a:cubicBezTo>
                  <a:pt x="1391" y="417"/>
                  <a:pt x="1403" y="415"/>
                  <a:pt x="1414" y="419"/>
                </a:cubicBezTo>
                <a:cubicBezTo>
                  <a:pt x="1425" y="421"/>
                  <a:pt x="1437" y="419"/>
                  <a:pt x="1448" y="423"/>
                </a:cubicBezTo>
                <a:cubicBezTo>
                  <a:pt x="1459" y="424"/>
                  <a:pt x="1470" y="424"/>
                  <a:pt x="1480" y="427"/>
                </a:cubicBezTo>
                <a:cubicBezTo>
                  <a:pt x="1492" y="428"/>
                  <a:pt x="1504" y="428"/>
                  <a:pt x="1516" y="431"/>
                </a:cubicBezTo>
                <a:cubicBezTo>
                  <a:pt x="1528" y="432"/>
                  <a:pt x="1541" y="431"/>
                  <a:pt x="1552" y="435"/>
                </a:cubicBezTo>
                <a:cubicBezTo>
                  <a:pt x="1565" y="436"/>
                  <a:pt x="1578" y="435"/>
                  <a:pt x="1590" y="438"/>
                </a:cubicBezTo>
                <a:cubicBezTo>
                  <a:pt x="1607" y="442"/>
                  <a:pt x="1624" y="438"/>
                  <a:pt x="1640" y="443"/>
                </a:cubicBezTo>
                <a:cubicBezTo>
                  <a:pt x="1656" y="444"/>
                  <a:pt x="1672" y="443"/>
                  <a:pt x="1688" y="446"/>
                </a:cubicBezTo>
                <a:cubicBezTo>
                  <a:pt x="1710" y="450"/>
                  <a:pt x="1734" y="445"/>
                  <a:pt x="1756" y="451"/>
                </a:cubicBezTo>
                <a:cubicBezTo>
                  <a:pt x="1785" y="454"/>
                  <a:pt x="1815" y="449"/>
                  <a:pt x="1843" y="456"/>
                </a:cubicBezTo>
                <a:cubicBezTo>
                  <a:pt x="1948" y="457"/>
                  <a:pt x="2052" y="457"/>
                  <a:pt x="2157" y="456"/>
                </a:cubicBezTo>
                <a:cubicBezTo>
                  <a:pt x="2187" y="450"/>
                  <a:pt x="2218" y="453"/>
                  <a:pt x="2248" y="451"/>
                </a:cubicBezTo>
                <a:cubicBezTo>
                  <a:pt x="2268" y="446"/>
                  <a:pt x="2288" y="449"/>
                  <a:pt x="2309" y="448"/>
                </a:cubicBezTo>
                <a:cubicBezTo>
                  <a:pt x="2325" y="442"/>
                  <a:pt x="2343" y="445"/>
                  <a:pt x="2361" y="443"/>
                </a:cubicBezTo>
                <a:cubicBezTo>
                  <a:pt x="2377" y="437"/>
                  <a:pt x="2395" y="443"/>
                  <a:pt x="2412" y="438"/>
                </a:cubicBezTo>
                <a:cubicBezTo>
                  <a:pt x="2423" y="436"/>
                  <a:pt x="2434" y="436"/>
                  <a:pt x="2445" y="435"/>
                </a:cubicBezTo>
                <a:cubicBezTo>
                  <a:pt x="2458" y="431"/>
                  <a:pt x="2471" y="432"/>
                  <a:pt x="2484" y="431"/>
                </a:cubicBezTo>
                <a:cubicBezTo>
                  <a:pt x="2495" y="427"/>
                  <a:pt x="2508" y="428"/>
                  <a:pt x="2520" y="427"/>
                </a:cubicBezTo>
                <a:cubicBezTo>
                  <a:pt x="2530" y="423"/>
                  <a:pt x="2541" y="424"/>
                  <a:pt x="2552" y="423"/>
                </a:cubicBezTo>
                <a:cubicBezTo>
                  <a:pt x="2561" y="420"/>
                  <a:pt x="2571" y="420"/>
                  <a:pt x="2580" y="419"/>
                </a:cubicBezTo>
                <a:cubicBezTo>
                  <a:pt x="2616" y="413"/>
                  <a:pt x="2653" y="408"/>
                  <a:pt x="2690" y="403"/>
                </a:cubicBezTo>
                <a:cubicBezTo>
                  <a:pt x="2697" y="400"/>
                  <a:pt x="2706" y="400"/>
                  <a:pt x="2714" y="399"/>
                </a:cubicBezTo>
                <a:cubicBezTo>
                  <a:pt x="2722" y="396"/>
                  <a:pt x="2730" y="396"/>
                  <a:pt x="2738" y="395"/>
                </a:cubicBezTo>
                <a:cubicBezTo>
                  <a:pt x="2752" y="391"/>
                  <a:pt x="2767" y="389"/>
                  <a:pt x="2781" y="387"/>
                </a:cubicBezTo>
                <a:cubicBezTo>
                  <a:pt x="2828" y="378"/>
                  <a:pt x="2874" y="368"/>
                  <a:pt x="2921" y="359"/>
                </a:cubicBezTo>
                <a:cubicBezTo>
                  <a:pt x="2932" y="355"/>
                  <a:pt x="2944" y="354"/>
                  <a:pt x="2956" y="351"/>
                </a:cubicBezTo>
                <a:cubicBezTo>
                  <a:pt x="2984" y="344"/>
                  <a:pt x="3012" y="338"/>
                  <a:pt x="3040" y="331"/>
                </a:cubicBezTo>
                <a:cubicBezTo>
                  <a:pt x="3050" y="327"/>
                  <a:pt x="3061" y="325"/>
                  <a:pt x="3072" y="323"/>
                </a:cubicBezTo>
                <a:cubicBezTo>
                  <a:pt x="3091" y="317"/>
                  <a:pt x="3112" y="312"/>
                  <a:pt x="3132" y="307"/>
                </a:cubicBezTo>
                <a:cubicBezTo>
                  <a:pt x="3160" y="299"/>
                  <a:pt x="3188" y="291"/>
                  <a:pt x="3216" y="283"/>
                </a:cubicBezTo>
                <a:cubicBezTo>
                  <a:pt x="3226" y="279"/>
                  <a:pt x="3237" y="277"/>
                  <a:pt x="3248" y="273"/>
                </a:cubicBezTo>
                <a:cubicBezTo>
                  <a:pt x="3250" y="272"/>
                  <a:pt x="3254" y="271"/>
                  <a:pt x="3256" y="271"/>
                </a:cubicBezTo>
                <a:cubicBezTo>
                  <a:pt x="3270" y="266"/>
                  <a:pt x="3285" y="262"/>
                  <a:pt x="3299" y="257"/>
                </a:cubicBezTo>
                <a:cubicBezTo>
                  <a:pt x="3301" y="256"/>
                  <a:pt x="3305" y="255"/>
                  <a:pt x="3307" y="255"/>
                </a:cubicBezTo>
                <a:cubicBezTo>
                  <a:pt x="3311" y="254"/>
                  <a:pt x="3315" y="252"/>
                  <a:pt x="3320" y="251"/>
                </a:cubicBezTo>
                <a:cubicBezTo>
                  <a:pt x="3325" y="249"/>
                  <a:pt x="3330" y="247"/>
                  <a:pt x="3335" y="245"/>
                </a:cubicBezTo>
                <a:cubicBezTo>
                  <a:pt x="3337" y="244"/>
                  <a:pt x="3342" y="244"/>
                  <a:pt x="3344" y="243"/>
                </a:cubicBezTo>
                <a:cubicBezTo>
                  <a:pt x="3348" y="242"/>
                  <a:pt x="3352" y="240"/>
                  <a:pt x="3356" y="239"/>
                </a:cubicBezTo>
                <a:cubicBezTo>
                  <a:pt x="3364" y="236"/>
                  <a:pt x="3372" y="233"/>
                  <a:pt x="3380" y="231"/>
                </a:cubicBezTo>
                <a:cubicBezTo>
                  <a:pt x="3389" y="227"/>
                  <a:pt x="3398" y="225"/>
                  <a:pt x="3407" y="221"/>
                </a:cubicBezTo>
                <a:cubicBezTo>
                  <a:pt x="3433" y="213"/>
                  <a:pt x="3458" y="203"/>
                  <a:pt x="3483" y="195"/>
                </a:cubicBezTo>
                <a:cubicBezTo>
                  <a:pt x="3491" y="192"/>
                  <a:pt x="3499" y="189"/>
                  <a:pt x="3507" y="185"/>
                </a:cubicBezTo>
                <a:cubicBezTo>
                  <a:pt x="3511" y="184"/>
                  <a:pt x="3515" y="183"/>
                  <a:pt x="3519" y="181"/>
                </a:cubicBezTo>
                <a:cubicBezTo>
                  <a:pt x="3525" y="179"/>
                  <a:pt x="3530" y="177"/>
                  <a:pt x="3536" y="175"/>
                </a:cubicBezTo>
                <a:cubicBezTo>
                  <a:pt x="3547" y="169"/>
                  <a:pt x="3560" y="166"/>
                  <a:pt x="3571" y="161"/>
                </a:cubicBezTo>
                <a:cubicBezTo>
                  <a:pt x="3578" y="159"/>
                  <a:pt x="3585" y="156"/>
                  <a:pt x="3591" y="153"/>
                </a:cubicBezTo>
                <a:cubicBezTo>
                  <a:pt x="3598" y="151"/>
                  <a:pt x="3605" y="148"/>
                  <a:pt x="3611" y="145"/>
                </a:cubicBezTo>
                <a:cubicBezTo>
                  <a:pt x="3618" y="143"/>
                  <a:pt x="3625" y="140"/>
                  <a:pt x="3631" y="137"/>
                </a:cubicBezTo>
                <a:cubicBezTo>
                  <a:pt x="3640" y="134"/>
                  <a:pt x="3649" y="129"/>
                  <a:pt x="3658" y="127"/>
                </a:cubicBezTo>
                <a:cubicBezTo>
                  <a:pt x="3658" y="125"/>
                  <a:pt x="3658" y="125"/>
                  <a:pt x="3658" y="125"/>
                </a:cubicBezTo>
                <a:cubicBezTo>
                  <a:pt x="3675" y="120"/>
                  <a:pt x="3691" y="112"/>
                  <a:pt x="3707" y="105"/>
                </a:cubicBezTo>
                <a:cubicBezTo>
                  <a:pt x="3720" y="100"/>
                  <a:pt x="3732" y="94"/>
                  <a:pt x="3745" y="89"/>
                </a:cubicBezTo>
                <a:cubicBezTo>
                  <a:pt x="3756" y="85"/>
                  <a:pt x="3766" y="78"/>
                  <a:pt x="3778" y="75"/>
                </a:cubicBezTo>
                <a:cubicBezTo>
                  <a:pt x="3778" y="73"/>
                  <a:pt x="3778" y="73"/>
                  <a:pt x="3778" y="73"/>
                </a:cubicBezTo>
                <a:cubicBezTo>
                  <a:pt x="3794" y="69"/>
                  <a:pt x="3807" y="59"/>
                  <a:pt x="3822" y="55"/>
                </a:cubicBezTo>
                <a:cubicBezTo>
                  <a:pt x="3822" y="53"/>
                  <a:pt x="3822" y="53"/>
                  <a:pt x="3822" y="53"/>
                </a:cubicBezTo>
                <a:cubicBezTo>
                  <a:pt x="3828" y="51"/>
                  <a:pt x="3834" y="49"/>
                  <a:pt x="3839" y="47"/>
                </a:cubicBezTo>
                <a:cubicBezTo>
                  <a:pt x="3840" y="41"/>
                  <a:pt x="3840" y="41"/>
                  <a:pt x="3840" y="41"/>
                </a:cubicBezTo>
                <a:cubicBezTo>
                  <a:pt x="3840" y="838"/>
                  <a:pt x="3840" y="838"/>
                  <a:pt x="3840" y="838"/>
                </a:cubicBezTo>
                <a:cubicBezTo>
                  <a:pt x="0" y="838"/>
                  <a:pt x="0" y="838"/>
                  <a:pt x="0" y="838"/>
                </a:cubicBezTo>
                <a:cubicBezTo>
                  <a:pt x="0" y="0"/>
                  <a:pt x="0" y="0"/>
                  <a:pt x="0" y="0"/>
                </a:cubicBezTo>
                <a:close/>
              </a:path>
            </a:pathLst>
          </a:custGeom>
          <a:solidFill>
            <a:srgbClr val="42556C"/>
          </a:solidFill>
          <a:ln>
            <a:noFill/>
          </a:ln>
        </p:spPr>
        <p:txBody>
          <a:bodyPr vert="horz" wrap="square" lIns="91440" tIns="45720" rIns="91440" bIns="45720" numCol="1" anchor="t" anchorCtr="0" compatLnSpc="1">
            <a:prstTxWarp prst="textNoShape">
              <a:avLst/>
            </a:prstTxWarp>
          </a:bodyPr>
          <a:lstStyle/>
          <a:p>
            <a:endParaRPr lang="zh-CN" altLang="en-US">
              <a:cs typeface="+mn-ea"/>
              <a:sym typeface="+mn-lt"/>
            </a:endParaRPr>
          </a:p>
        </p:txBody>
      </p:sp>
    </p:spTree>
    <p:extLst>
      <p:ext uri="{BB962C8B-B14F-4D97-AF65-F5344CB8AC3E}">
        <p14:creationId xmlns:p14="http://schemas.microsoft.com/office/powerpoint/2010/main" val="22207467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Box 23">
            <a:extLst>
              <a:ext uri="{FF2B5EF4-FFF2-40B4-BE49-F238E27FC236}">
                <a16:creationId xmlns:a16="http://schemas.microsoft.com/office/drawing/2014/main" id="{312EA892-A205-4CD7-975B-2B884EFDA630}"/>
              </a:ext>
            </a:extLst>
          </p:cNvPr>
          <p:cNvSpPr txBox="1"/>
          <p:nvPr/>
        </p:nvSpPr>
        <p:spPr>
          <a:xfrm>
            <a:off x="623888" y="454345"/>
            <a:ext cx="10653705"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2.</a:t>
            </a:r>
            <a:r>
              <a:rPr lang="zh-CN" altLang="en-US" sz="4000" b="1" dirty="0">
                <a:solidFill>
                  <a:srgbClr val="42556C"/>
                </a:solidFill>
                <a:cs typeface="+mn-ea"/>
                <a:sym typeface="+mn-lt"/>
              </a:rPr>
              <a:t>文献综述与研究假说</a:t>
            </a:r>
            <a:r>
              <a:rPr lang="en-US" altLang="zh-CN" sz="4000" b="1" dirty="0">
                <a:solidFill>
                  <a:srgbClr val="42556C"/>
                </a:solidFill>
                <a:cs typeface="+mn-ea"/>
                <a:sym typeface="+mn-lt"/>
              </a:rPr>
              <a:t>——</a:t>
            </a:r>
            <a:r>
              <a:rPr lang="zh-CN" altLang="en-US" sz="4000" b="1" dirty="0">
                <a:solidFill>
                  <a:srgbClr val="42556C"/>
                </a:solidFill>
                <a:cs typeface="+mn-ea"/>
                <a:sym typeface="+mn-lt"/>
              </a:rPr>
              <a:t>高管与公司创新</a:t>
            </a:r>
          </a:p>
        </p:txBody>
      </p:sp>
      <p:grpSp>
        <p:nvGrpSpPr>
          <p:cNvPr id="95" name="Group 55">
            <a:extLst>
              <a:ext uri="{FF2B5EF4-FFF2-40B4-BE49-F238E27FC236}">
                <a16:creationId xmlns:a16="http://schemas.microsoft.com/office/drawing/2014/main" id="{0DCBB0BF-A7FE-46CE-A2FC-A59A98F2297D}"/>
              </a:ext>
            </a:extLst>
          </p:cNvPr>
          <p:cNvGrpSpPr/>
          <p:nvPr/>
        </p:nvGrpSpPr>
        <p:grpSpPr>
          <a:xfrm>
            <a:off x="675898" y="1130300"/>
            <a:ext cx="362272" cy="73025"/>
            <a:chOff x="7340600" y="4686300"/>
            <a:chExt cx="504030" cy="101600"/>
          </a:xfrm>
          <a:solidFill>
            <a:srgbClr val="42556C"/>
          </a:solidFill>
        </p:grpSpPr>
        <p:sp>
          <p:nvSpPr>
            <p:cNvPr id="96" name="Oval 52">
              <a:extLst>
                <a:ext uri="{FF2B5EF4-FFF2-40B4-BE49-F238E27FC236}">
                  <a16:creationId xmlns:a16="http://schemas.microsoft.com/office/drawing/2014/main" id="{7036CBB9-0D71-4877-828C-DD047B31D18B}"/>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97" name="Oval 53">
              <a:extLst>
                <a:ext uri="{FF2B5EF4-FFF2-40B4-BE49-F238E27FC236}">
                  <a16:creationId xmlns:a16="http://schemas.microsoft.com/office/drawing/2014/main" id="{4A7A5B1B-53B6-422E-8476-AD96E8869E99}"/>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98" name="Oval 54">
              <a:extLst>
                <a:ext uri="{FF2B5EF4-FFF2-40B4-BE49-F238E27FC236}">
                  <a16:creationId xmlns:a16="http://schemas.microsoft.com/office/drawing/2014/main" id="{AC08A195-8F6F-42F5-A1E7-E4C7A9ACCC18}"/>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grpSp>
        <p:nvGrpSpPr>
          <p:cNvPr id="4" name="组合 3">
            <a:extLst>
              <a:ext uri="{FF2B5EF4-FFF2-40B4-BE49-F238E27FC236}">
                <a16:creationId xmlns:a16="http://schemas.microsoft.com/office/drawing/2014/main" id="{8AF81A36-5F45-45D6-8757-8DD77B86B0B4}"/>
              </a:ext>
            </a:extLst>
          </p:cNvPr>
          <p:cNvGrpSpPr/>
          <p:nvPr/>
        </p:nvGrpSpPr>
        <p:grpSpPr>
          <a:xfrm>
            <a:off x="623888" y="1316345"/>
            <a:ext cx="4361933" cy="5400675"/>
            <a:chOff x="77987" y="1203325"/>
            <a:chExt cx="4361933" cy="5400675"/>
          </a:xfrm>
        </p:grpSpPr>
        <p:grpSp>
          <p:nvGrpSpPr>
            <p:cNvPr id="46" name="Group 45"/>
            <p:cNvGrpSpPr/>
            <p:nvPr/>
          </p:nvGrpSpPr>
          <p:grpSpPr>
            <a:xfrm>
              <a:off x="509512" y="2118913"/>
              <a:ext cx="3771100" cy="933784"/>
              <a:chOff x="874712" y="1952455"/>
              <a:chExt cx="3771100" cy="933784"/>
            </a:xfrm>
          </p:grpSpPr>
          <p:sp>
            <p:nvSpPr>
              <p:cNvPr id="47" name="TextBox 46"/>
              <p:cNvSpPr txBox="1"/>
              <p:nvPr/>
            </p:nvSpPr>
            <p:spPr>
              <a:xfrm>
                <a:off x="1744825" y="1952455"/>
                <a:ext cx="2900987" cy="276999"/>
              </a:xfrm>
              <a:prstGeom prst="rect">
                <a:avLst/>
              </a:prstGeom>
              <a:noFill/>
            </p:spPr>
            <p:txBody>
              <a:bodyPr wrap="none" lIns="0" tIns="0" rIns="0" bIns="0" rtlCol="0">
                <a:spAutoFit/>
              </a:bodyPr>
              <a:lstStyle/>
              <a:p>
                <a:pPr lvl="0" algn="r">
                  <a:defRPr/>
                </a:pPr>
                <a:r>
                  <a:rPr lang="en-US" altLang="zh-CN" dirty="0">
                    <a:cs typeface="+mn-ea"/>
                    <a:sym typeface="+mn-lt"/>
                  </a:rPr>
                  <a:t>Dearborn and Simon,1958</a:t>
                </a:r>
                <a:endParaRPr lang="zh-CN" altLang="en-US" dirty="0">
                  <a:cs typeface="+mn-ea"/>
                  <a:sym typeface="+mn-lt"/>
                </a:endParaRPr>
              </a:p>
            </p:txBody>
          </p:sp>
          <p:sp>
            <p:nvSpPr>
              <p:cNvPr id="48" name="TextBox 47"/>
              <p:cNvSpPr txBox="1"/>
              <p:nvPr/>
            </p:nvSpPr>
            <p:spPr>
              <a:xfrm>
                <a:off x="874712" y="2309158"/>
                <a:ext cx="3771099" cy="577081"/>
              </a:xfrm>
              <a:prstGeom prst="rect">
                <a:avLst/>
              </a:prstGeom>
              <a:noFill/>
            </p:spPr>
            <p:txBody>
              <a:bodyPr wrap="square" lIns="0" tIns="0" rIns="0" bIns="0" rtlCol="0">
                <a:spAutoFit/>
              </a:bodyPr>
              <a:lstStyle/>
              <a:p>
                <a:pPr lvl="0" algn="r">
                  <a:lnSpc>
                    <a:spcPts val="1500"/>
                  </a:lnSpc>
                  <a:defRPr/>
                </a:pPr>
                <a:r>
                  <a:rPr lang="zh-CN" altLang="en-US" sz="1400" dirty="0">
                    <a:cs typeface="+mn-ea"/>
                    <a:sym typeface="+mn-lt"/>
                  </a:rPr>
                  <a:t>不同职能背景高管对 同一案例的分析往往依赖于自身职业经历中所获经验，关注点往往聚焦于自己所擅长的职能背景</a:t>
                </a:r>
              </a:p>
            </p:txBody>
          </p:sp>
        </p:grpSp>
        <p:grpSp>
          <p:nvGrpSpPr>
            <p:cNvPr id="49" name="Group 48"/>
            <p:cNvGrpSpPr/>
            <p:nvPr/>
          </p:nvGrpSpPr>
          <p:grpSpPr>
            <a:xfrm>
              <a:off x="509512" y="3244510"/>
              <a:ext cx="3771100" cy="741424"/>
              <a:chOff x="874712" y="1952455"/>
              <a:chExt cx="3771100" cy="741424"/>
            </a:xfrm>
          </p:grpSpPr>
          <p:sp>
            <p:nvSpPr>
              <p:cNvPr id="50" name="TextBox 49"/>
              <p:cNvSpPr txBox="1"/>
              <p:nvPr/>
            </p:nvSpPr>
            <p:spPr>
              <a:xfrm>
                <a:off x="2683736" y="1952455"/>
                <a:ext cx="1962076" cy="276999"/>
              </a:xfrm>
              <a:prstGeom prst="rect">
                <a:avLst/>
              </a:prstGeom>
              <a:noFill/>
            </p:spPr>
            <p:txBody>
              <a:bodyPr wrap="none" lIns="0" tIns="0" rIns="0" bIns="0" rtlCol="0">
                <a:spAutoFit/>
              </a:bodyPr>
              <a:lstStyle/>
              <a:p>
                <a:pPr lvl="0" algn="r">
                  <a:defRPr/>
                </a:pPr>
                <a:r>
                  <a:rPr lang="en-US" altLang="zh-CN" dirty="0">
                    <a:cs typeface="+mn-ea"/>
                    <a:sym typeface="+mn-lt"/>
                  </a:rPr>
                  <a:t>Francis et al.,2015</a:t>
                </a:r>
                <a:endParaRPr lang="zh-CN" altLang="en-US" dirty="0">
                  <a:cs typeface="+mn-ea"/>
                  <a:sym typeface="+mn-lt"/>
                </a:endParaRPr>
              </a:p>
            </p:txBody>
          </p:sp>
          <p:sp>
            <p:nvSpPr>
              <p:cNvPr id="51" name="TextBox 50"/>
              <p:cNvSpPr txBox="1"/>
              <p:nvPr/>
            </p:nvSpPr>
            <p:spPr>
              <a:xfrm>
                <a:off x="874712" y="2309158"/>
                <a:ext cx="3771099" cy="384721"/>
              </a:xfrm>
              <a:prstGeom prst="rect">
                <a:avLst/>
              </a:prstGeom>
              <a:noFill/>
            </p:spPr>
            <p:txBody>
              <a:bodyPr wrap="square" lIns="0" tIns="0" rIns="0" bIns="0" rtlCol="0">
                <a:spAutoFit/>
              </a:bodyPr>
              <a:lstStyle/>
              <a:p>
                <a:pPr lvl="0" algn="r">
                  <a:lnSpc>
                    <a:spcPts val="1500"/>
                  </a:lnSpc>
                  <a:defRPr/>
                </a:pPr>
                <a:r>
                  <a:rPr lang="zh-CN" altLang="en-US" sz="1400" dirty="0">
                    <a:cs typeface="+mn-ea"/>
                    <a:sym typeface="+mn-lt"/>
                  </a:rPr>
                  <a:t>具有研发经历的高管能够为公司创新管理决策提供高效的指导和建议，发掘出更多的创新机会</a:t>
                </a:r>
              </a:p>
            </p:txBody>
          </p:sp>
        </p:grpSp>
        <p:grpSp>
          <p:nvGrpSpPr>
            <p:cNvPr id="163" name="Group 48">
              <a:extLst>
                <a:ext uri="{FF2B5EF4-FFF2-40B4-BE49-F238E27FC236}">
                  <a16:creationId xmlns:a16="http://schemas.microsoft.com/office/drawing/2014/main" id="{8464F3A9-0CAB-4419-9A3C-47D60AC186BC}"/>
                </a:ext>
              </a:extLst>
            </p:cNvPr>
            <p:cNvGrpSpPr/>
            <p:nvPr/>
          </p:nvGrpSpPr>
          <p:grpSpPr>
            <a:xfrm>
              <a:off x="77987" y="4212145"/>
              <a:ext cx="4202625" cy="933784"/>
              <a:chOff x="443187" y="1952455"/>
              <a:chExt cx="4202625" cy="933784"/>
            </a:xfrm>
          </p:grpSpPr>
          <p:sp>
            <p:nvSpPr>
              <p:cNvPr id="164" name="TextBox 49">
                <a:extLst>
                  <a:ext uri="{FF2B5EF4-FFF2-40B4-BE49-F238E27FC236}">
                    <a16:creationId xmlns:a16="http://schemas.microsoft.com/office/drawing/2014/main" id="{E5D596E7-7921-4EAA-B336-1E59855EA22B}"/>
                  </a:ext>
                </a:extLst>
              </p:cNvPr>
              <p:cNvSpPr txBox="1"/>
              <p:nvPr/>
            </p:nvSpPr>
            <p:spPr>
              <a:xfrm>
                <a:off x="443187" y="1952455"/>
                <a:ext cx="4202625" cy="276999"/>
              </a:xfrm>
              <a:prstGeom prst="rect">
                <a:avLst/>
              </a:prstGeom>
              <a:noFill/>
            </p:spPr>
            <p:txBody>
              <a:bodyPr wrap="none" lIns="0" tIns="0" rIns="0" bIns="0" rtlCol="0">
                <a:spAutoFit/>
              </a:bodyPr>
              <a:lstStyle/>
              <a:p>
                <a:pPr lvl="0" algn="r">
                  <a:defRPr/>
                </a:pPr>
                <a:r>
                  <a:rPr lang="en-US" altLang="zh-CN" dirty="0">
                    <a:cs typeface="+mn-ea"/>
                    <a:sym typeface="+mn-lt"/>
                  </a:rPr>
                  <a:t>Finkelstein,1992</a:t>
                </a:r>
                <a:r>
                  <a:rPr lang="zh-CN" altLang="en-US" dirty="0">
                    <a:cs typeface="+mn-ea"/>
                    <a:sym typeface="+mn-lt"/>
                  </a:rPr>
                  <a:t>；彭红星和毛新述</a:t>
                </a:r>
                <a:r>
                  <a:rPr lang="en-US" altLang="zh-CN" dirty="0">
                    <a:cs typeface="+mn-ea"/>
                    <a:sym typeface="+mn-lt"/>
                  </a:rPr>
                  <a:t>,2017</a:t>
                </a:r>
                <a:endParaRPr lang="zh-CN" altLang="en-US" dirty="0">
                  <a:cs typeface="+mn-ea"/>
                  <a:sym typeface="+mn-lt"/>
                </a:endParaRPr>
              </a:p>
            </p:txBody>
          </p:sp>
          <p:sp>
            <p:nvSpPr>
              <p:cNvPr id="165" name="TextBox 50">
                <a:extLst>
                  <a:ext uri="{FF2B5EF4-FFF2-40B4-BE49-F238E27FC236}">
                    <a16:creationId xmlns:a16="http://schemas.microsoft.com/office/drawing/2014/main" id="{3E4C0FF0-7F73-451F-A22B-FA426672BBD4}"/>
                  </a:ext>
                </a:extLst>
              </p:cNvPr>
              <p:cNvSpPr txBox="1"/>
              <p:nvPr/>
            </p:nvSpPr>
            <p:spPr>
              <a:xfrm>
                <a:off x="874712" y="2309158"/>
                <a:ext cx="3771099" cy="577081"/>
              </a:xfrm>
              <a:prstGeom prst="rect">
                <a:avLst/>
              </a:prstGeom>
              <a:noFill/>
            </p:spPr>
            <p:txBody>
              <a:bodyPr wrap="square" lIns="0" tIns="0" rIns="0" bIns="0" rtlCol="0">
                <a:spAutoFit/>
              </a:bodyPr>
              <a:lstStyle/>
              <a:p>
                <a:pPr lvl="0" algn="r">
                  <a:lnSpc>
                    <a:spcPts val="1500"/>
                  </a:lnSpc>
                  <a:defRPr/>
                </a:pPr>
                <a:r>
                  <a:rPr lang="zh-CN" altLang="en-US" sz="1400" dirty="0">
                    <a:cs typeface="+mn-ea"/>
                    <a:sym typeface="+mn-lt"/>
                  </a:rPr>
                  <a:t>具有研发经历的高管更倾向于关注研发相关事项</a:t>
                </a:r>
                <a:r>
                  <a:rPr lang="en-US" altLang="zh-CN" sz="1400" dirty="0">
                    <a:cs typeface="+mn-ea"/>
                    <a:sym typeface="+mn-lt"/>
                  </a:rPr>
                  <a:t>,</a:t>
                </a:r>
                <a:r>
                  <a:rPr lang="zh-CN" altLang="en-US" sz="1400" dirty="0">
                    <a:cs typeface="+mn-ea"/>
                    <a:sym typeface="+mn-lt"/>
                  </a:rPr>
                  <a:t>加强产品和技 术创新投入</a:t>
                </a:r>
                <a:r>
                  <a:rPr lang="en-US" altLang="zh-CN" sz="1400" dirty="0">
                    <a:cs typeface="+mn-ea"/>
                    <a:sym typeface="+mn-lt"/>
                  </a:rPr>
                  <a:t>,</a:t>
                </a:r>
                <a:r>
                  <a:rPr lang="zh-CN" altLang="en-US" sz="1400" dirty="0">
                    <a:cs typeface="+mn-ea"/>
                    <a:sym typeface="+mn-lt"/>
                  </a:rPr>
                  <a:t>获得更多创新补贴资源</a:t>
                </a:r>
              </a:p>
            </p:txBody>
          </p:sp>
        </p:grpSp>
        <p:grpSp>
          <p:nvGrpSpPr>
            <p:cNvPr id="169" name="Group 48">
              <a:extLst>
                <a:ext uri="{FF2B5EF4-FFF2-40B4-BE49-F238E27FC236}">
                  <a16:creationId xmlns:a16="http://schemas.microsoft.com/office/drawing/2014/main" id="{68FFA8FD-6720-4DB1-98A0-4C73CAAB0673}"/>
                </a:ext>
              </a:extLst>
            </p:cNvPr>
            <p:cNvGrpSpPr/>
            <p:nvPr/>
          </p:nvGrpSpPr>
          <p:grpSpPr>
            <a:xfrm>
              <a:off x="509512" y="5316630"/>
              <a:ext cx="3771100" cy="1126144"/>
              <a:chOff x="874712" y="1952455"/>
              <a:chExt cx="3771100" cy="1126144"/>
            </a:xfrm>
          </p:grpSpPr>
          <p:sp>
            <p:nvSpPr>
              <p:cNvPr id="170" name="TextBox 49">
                <a:extLst>
                  <a:ext uri="{FF2B5EF4-FFF2-40B4-BE49-F238E27FC236}">
                    <a16:creationId xmlns:a16="http://schemas.microsoft.com/office/drawing/2014/main" id="{37DC8219-D63F-47C5-B086-4F2F458B24AA}"/>
                  </a:ext>
                </a:extLst>
              </p:cNvPr>
              <p:cNvSpPr txBox="1"/>
              <p:nvPr/>
            </p:nvSpPr>
            <p:spPr>
              <a:xfrm>
                <a:off x="1378892" y="1952455"/>
                <a:ext cx="3266920" cy="276999"/>
              </a:xfrm>
              <a:prstGeom prst="rect">
                <a:avLst/>
              </a:prstGeom>
              <a:noFill/>
            </p:spPr>
            <p:txBody>
              <a:bodyPr wrap="none" lIns="0" tIns="0" rIns="0" bIns="0" rtlCol="0">
                <a:spAutoFit/>
              </a:bodyPr>
              <a:lstStyle/>
              <a:p>
                <a:pPr lvl="0" algn="r">
                  <a:defRPr/>
                </a:pPr>
                <a:r>
                  <a:rPr lang="zh-CN" altLang="en-US" dirty="0">
                    <a:cs typeface="+mn-ea"/>
                    <a:sym typeface="+mn-lt"/>
                  </a:rPr>
                  <a:t>蔡卫星等</a:t>
                </a:r>
                <a:r>
                  <a:rPr lang="en-US" altLang="zh-CN" dirty="0">
                    <a:cs typeface="+mn-ea"/>
                    <a:sym typeface="+mn-lt"/>
                  </a:rPr>
                  <a:t>,2019</a:t>
                </a:r>
                <a:r>
                  <a:rPr lang="zh-CN" altLang="en-US" dirty="0">
                    <a:cs typeface="+mn-ea"/>
                    <a:sym typeface="+mn-lt"/>
                  </a:rPr>
                  <a:t>；虞义华等</a:t>
                </a:r>
                <a:r>
                  <a:rPr lang="en-US" altLang="zh-CN" dirty="0">
                    <a:cs typeface="+mn-ea"/>
                    <a:sym typeface="+mn-lt"/>
                  </a:rPr>
                  <a:t>,2018</a:t>
                </a:r>
                <a:endParaRPr lang="zh-CN" altLang="en-US" dirty="0">
                  <a:cs typeface="+mn-ea"/>
                  <a:sym typeface="+mn-lt"/>
                </a:endParaRPr>
              </a:p>
            </p:txBody>
          </p:sp>
          <p:sp>
            <p:nvSpPr>
              <p:cNvPr id="171" name="TextBox 50">
                <a:extLst>
                  <a:ext uri="{FF2B5EF4-FFF2-40B4-BE49-F238E27FC236}">
                    <a16:creationId xmlns:a16="http://schemas.microsoft.com/office/drawing/2014/main" id="{74AB9648-A884-4B31-8813-D59357747E3C}"/>
                  </a:ext>
                </a:extLst>
              </p:cNvPr>
              <p:cNvSpPr txBox="1"/>
              <p:nvPr/>
            </p:nvSpPr>
            <p:spPr>
              <a:xfrm>
                <a:off x="874712" y="2309158"/>
                <a:ext cx="3771099" cy="769441"/>
              </a:xfrm>
              <a:prstGeom prst="rect">
                <a:avLst/>
              </a:prstGeom>
              <a:noFill/>
            </p:spPr>
            <p:txBody>
              <a:bodyPr wrap="square" lIns="0" tIns="0" rIns="0" bIns="0" rtlCol="0">
                <a:spAutoFit/>
              </a:bodyPr>
              <a:lstStyle/>
              <a:p>
                <a:pPr lvl="0" algn="r">
                  <a:lnSpc>
                    <a:spcPts val="1500"/>
                  </a:lnSpc>
                  <a:defRPr/>
                </a:pPr>
                <a:r>
                  <a:rPr lang="zh-CN" altLang="en-US" sz="1400" dirty="0">
                    <a:cs typeface="+mn-ea"/>
                    <a:sym typeface="+mn-lt"/>
                  </a:rPr>
                  <a:t>研发背景高管影响公司创新的路径包括缓解集团内部融资约束、提供专业知识、提高管理层多元 化、减轻管理层短视，以及向企业内部个体发明家传递激励信号等</a:t>
                </a:r>
              </a:p>
            </p:txBody>
          </p:sp>
        </p:grpSp>
        <p:grpSp>
          <p:nvGrpSpPr>
            <p:cNvPr id="175" name="Group 44">
              <a:extLst>
                <a:ext uri="{FF2B5EF4-FFF2-40B4-BE49-F238E27FC236}">
                  <a16:creationId xmlns:a16="http://schemas.microsoft.com/office/drawing/2014/main" id="{3219DAC7-6902-4236-B7FE-39EBDD4EF54A}"/>
                </a:ext>
              </a:extLst>
            </p:cNvPr>
            <p:cNvGrpSpPr/>
            <p:nvPr/>
          </p:nvGrpSpPr>
          <p:grpSpPr>
            <a:xfrm>
              <a:off x="509512" y="1331422"/>
              <a:ext cx="3771100" cy="549063"/>
              <a:chOff x="874712" y="1952455"/>
              <a:chExt cx="3771100" cy="549063"/>
            </a:xfrm>
          </p:grpSpPr>
          <p:sp>
            <p:nvSpPr>
              <p:cNvPr id="176" name="TextBox 42">
                <a:extLst>
                  <a:ext uri="{FF2B5EF4-FFF2-40B4-BE49-F238E27FC236}">
                    <a16:creationId xmlns:a16="http://schemas.microsoft.com/office/drawing/2014/main" id="{9310C9D3-9EAB-4671-B350-CA0C59C12341}"/>
                  </a:ext>
                </a:extLst>
              </p:cNvPr>
              <p:cNvSpPr txBox="1"/>
              <p:nvPr/>
            </p:nvSpPr>
            <p:spPr>
              <a:xfrm>
                <a:off x="1609724" y="1952455"/>
                <a:ext cx="3036088" cy="276999"/>
              </a:xfrm>
              <a:prstGeom prst="rect">
                <a:avLst/>
              </a:prstGeom>
              <a:noFill/>
            </p:spPr>
            <p:txBody>
              <a:bodyPr wrap="none" lIns="0" tIns="0" rIns="0" bIns="0" rtlCol="0">
                <a:spAutoFit/>
              </a:bodyPr>
              <a:lstStyle/>
              <a:p>
                <a:pPr lvl="0" algn="r">
                  <a:defRPr/>
                </a:pPr>
                <a:r>
                  <a:rPr lang="zh-CN" altLang="en-US" dirty="0">
                    <a:cs typeface="+mn-ea"/>
                    <a:sym typeface="+mn-lt"/>
                  </a:rPr>
                  <a:t>何瑛等</a:t>
                </a:r>
                <a:r>
                  <a:rPr lang="en-US" altLang="zh-CN" dirty="0">
                    <a:cs typeface="+mn-ea"/>
                    <a:sym typeface="+mn-lt"/>
                  </a:rPr>
                  <a:t>,2019</a:t>
                </a:r>
                <a:r>
                  <a:rPr lang="zh-CN" altLang="en-US" dirty="0">
                    <a:cs typeface="+mn-ea"/>
                    <a:sym typeface="+mn-lt"/>
                  </a:rPr>
                  <a:t>；赵子夜等</a:t>
                </a:r>
                <a:r>
                  <a:rPr lang="en-US" altLang="zh-CN" dirty="0">
                    <a:cs typeface="+mn-ea"/>
                    <a:sym typeface="+mn-lt"/>
                  </a:rPr>
                  <a:t>,2018</a:t>
                </a:r>
                <a:endParaRPr lang="zh-CN" altLang="en-US" dirty="0">
                  <a:cs typeface="+mn-ea"/>
                  <a:sym typeface="+mn-lt"/>
                </a:endParaRPr>
              </a:p>
            </p:txBody>
          </p:sp>
          <p:sp>
            <p:nvSpPr>
              <p:cNvPr id="177" name="TextBox 43">
                <a:extLst>
                  <a:ext uri="{FF2B5EF4-FFF2-40B4-BE49-F238E27FC236}">
                    <a16:creationId xmlns:a16="http://schemas.microsoft.com/office/drawing/2014/main" id="{4A2069CC-4FAF-4578-B338-89041B0244ED}"/>
                  </a:ext>
                </a:extLst>
              </p:cNvPr>
              <p:cNvSpPr txBox="1"/>
              <p:nvPr/>
            </p:nvSpPr>
            <p:spPr>
              <a:xfrm>
                <a:off x="874712" y="2309158"/>
                <a:ext cx="3771099" cy="192360"/>
              </a:xfrm>
              <a:prstGeom prst="rect">
                <a:avLst/>
              </a:prstGeom>
              <a:noFill/>
            </p:spPr>
            <p:txBody>
              <a:bodyPr wrap="square" lIns="0" tIns="0" rIns="0" bIns="0" rtlCol="0">
                <a:spAutoFit/>
              </a:bodyPr>
              <a:lstStyle/>
              <a:p>
                <a:pPr lvl="0" algn="r">
                  <a:lnSpc>
                    <a:spcPts val="1500"/>
                  </a:lnSpc>
                  <a:defRPr/>
                </a:pPr>
                <a:r>
                  <a:rPr lang="zh-CN" altLang="en-US" sz="1400" dirty="0">
                    <a:cs typeface="+mn-ea"/>
                    <a:sym typeface="+mn-lt"/>
                  </a:rPr>
                  <a:t>高管职能背景对组织产出的影响被广为关注</a:t>
                </a:r>
              </a:p>
            </p:txBody>
          </p:sp>
        </p:grpSp>
        <p:sp>
          <p:nvSpPr>
            <p:cNvPr id="3" name="矩形 2">
              <a:extLst>
                <a:ext uri="{FF2B5EF4-FFF2-40B4-BE49-F238E27FC236}">
                  <a16:creationId xmlns:a16="http://schemas.microsoft.com/office/drawing/2014/main" id="{0950E135-DC88-4E98-8474-E866B9653C36}"/>
                </a:ext>
              </a:extLst>
            </p:cNvPr>
            <p:cNvSpPr/>
            <p:nvPr/>
          </p:nvSpPr>
          <p:spPr>
            <a:xfrm>
              <a:off x="77987" y="1203325"/>
              <a:ext cx="4361933" cy="540067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6" name="组合 5">
            <a:extLst>
              <a:ext uri="{FF2B5EF4-FFF2-40B4-BE49-F238E27FC236}">
                <a16:creationId xmlns:a16="http://schemas.microsoft.com/office/drawing/2014/main" id="{46030263-0EDB-4BC0-A342-21C9B5DF187A}"/>
              </a:ext>
            </a:extLst>
          </p:cNvPr>
          <p:cNvGrpSpPr/>
          <p:nvPr/>
        </p:nvGrpSpPr>
        <p:grpSpPr>
          <a:xfrm>
            <a:off x="6604000" y="1315449"/>
            <a:ext cx="4359174" cy="2546373"/>
            <a:chOff x="6939280" y="1203325"/>
            <a:chExt cx="4359174" cy="2546373"/>
          </a:xfrm>
        </p:grpSpPr>
        <p:grpSp>
          <p:nvGrpSpPr>
            <p:cNvPr id="45" name="Group 44"/>
            <p:cNvGrpSpPr/>
            <p:nvPr/>
          </p:nvGrpSpPr>
          <p:grpSpPr>
            <a:xfrm>
              <a:off x="7040558" y="2079265"/>
              <a:ext cx="3771099" cy="561756"/>
              <a:chOff x="874712" y="1939762"/>
              <a:chExt cx="3771099" cy="561756"/>
            </a:xfrm>
          </p:grpSpPr>
          <p:sp>
            <p:nvSpPr>
              <p:cNvPr id="43" name="TextBox 42"/>
              <p:cNvSpPr txBox="1"/>
              <p:nvPr/>
            </p:nvSpPr>
            <p:spPr>
              <a:xfrm>
                <a:off x="878222" y="1939762"/>
                <a:ext cx="1287211" cy="276999"/>
              </a:xfrm>
              <a:prstGeom prst="rect">
                <a:avLst/>
              </a:prstGeom>
              <a:noFill/>
            </p:spPr>
            <p:txBody>
              <a:bodyPr wrap="none" lIns="0" tIns="0" rIns="0" bIns="0" rtlCol="0">
                <a:spAutoFit/>
              </a:bodyPr>
              <a:lstStyle/>
              <a:p>
                <a:pPr lvl="0">
                  <a:defRPr/>
                </a:pPr>
                <a:r>
                  <a:rPr lang="zh-CN" altLang="en-US" dirty="0">
                    <a:cs typeface="+mn-ea"/>
                    <a:sym typeface="+mn-lt"/>
                  </a:rPr>
                  <a:t>郭蕾等</a:t>
                </a:r>
                <a:r>
                  <a:rPr lang="en-US" altLang="zh-CN" dirty="0">
                    <a:cs typeface="+mn-ea"/>
                    <a:sym typeface="+mn-lt"/>
                  </a:rPr>
                  <a:t>,2019</a:t>
                </a:r>
                <a:endParaRPr lang="zh-CN" altLang="en-US" dirty="0">
                  <a:cs typeface="+mn-ea"/>
                  <a:sym typeface="+mn-lt"/>
                </a:endParaRPr>
              </a:p>
            </p:txBody>
          </p:sp>
          <p:sp>
            <p:nvSpPr>
              <p:cNvPr id="44" name="TextBox 43"/>
              <p:cNvSpPr txBox="1"/>
              <p:nvPr/>
            </p:nvSpPr>
            <p:spPr>
              <a:xfrm>
                <a:off x="874712" y="2309158"/>
                <a:ext cx="3771099" cy="192360"/>
              </a:xfrm>
              <a:prstGeom prst="rect">
                <a:avLst/>
              </a:prstGeom>
              <a:noFill/>
            </p:spPr>
            <p:txBody>
              <a:bodyPr wrap="square" lIns="0" tIns="0" rIns="0" bIns="0" rtlCol="0">
                <a:spAutoFit/>
              </a:bodyPr>
              <a:lstStyle/>
              <a:p>
                <a:pPr lvl="0">
                  <a:lnSpc>
                    <a:spcPts val="1500"/>
                  </a:lnSpc>
                  <a:defRPr/>
                </a:pPr>
                <a:r>
                  <a:rPr lang="zh-CN" altLang="en-US" sz="1400" dirty="0">
                    <a:cs typeface="+mn-ea"/>
                    <a:sym typeface="+mn-lt"/>
                  </a:rPr>
                  <a:t>非高管员工股权激励能够促进创新产出</a:t>
                </a:r>
              </a:p>
            </p:txBody>
          </p:sp>
        </p:grpSp>
        <p:grpSp>
          <p:nvGrpSpPr>
            <p:cNvPr id="172" name="Group 44">
              <a:extLst>
                <a:ext uri="{FF2B5EF4-FFF2-40B4-BE49-F238E27FC236}">
                  <a16:creationId xmlns:a16="http://schemas.microsoft.com/office/drawing/2014/main" id="{9B11CFE1-DA4C-4852-8153-A25BE1F4728B}"/>
                </a:ext>
              </a:extLst>
            </p:cNvPr>
            <p:cNvGrpSpPr/>
            <p:nvPr/>
          </p:nvGrpSpPr>
          <p:grpSpPr>
            <a:xfrm>
              <a:off x="7040560" y="1316345"/>
              <a:ext cx="3771099" cy="556121"/>
              <a:chOff x="874712" y="1945397"/>
              <a:chExt cx="3771099" cy="556121"/>
            </a:xfrm>
          </p:grpSpPr>
          <p:sp>
            <p:nvSpPr>
              <p:cNvPr id="173" name="TextBox 42">
                <a:extLst>
                  <a:ext uri="{FF2B5EF4-FFF2-40B4-BE49-F238E27FC236}">
                    <a16:creationId xmlns:a16="http://schemas.microsoft.com/office/drawing/2014/main" id="{BF5EEA1F-2021-4831-A814-619BDDA8DABC}"/>
                  </a:ext>
                </a:extLst>
              </p:cNvPr>
              <p:cNvSpPr txBox="1"/>
              <p:nvPr/>
            </p:nvSpPr>
            <p:spPr>
              <a:xfrm>
                <a:off x="874712" y="1945397"/>
                <a:ext cx="2210541" cy="276999"/>
              </a:xfrm>
              <a:prstGeom prst="rect">
                <a:avLst/>
              </a:prstGeom>
              <a:noFill/>
            </p:spPr>
            <p:txBody>
              <a:bodyPr wrap="none" lIns="0" tIns="0" rIns="0" bIns="0" rtlCol="0">
                <a:spAutoFit/>
              </a:bodyPr>
              <a:lstStyle/>
              <a:p>
                <a:pPr lvl="0">
                  <a:defRPr/>
                </a:pPr>
                <a:r>
                  <a:rPr lang="zh-CN" altLang="en-US" dirty="0">
                    <a:cs typeface="+mn-ea"/>
                    <a:sym typeface="+mn-lt"/>
                  </a:rPr>
                  <a:t>王德应和刘渐和</a:t>
                </a:r>
                <a:r>
                  <a:rPr lang="en-US" altLang="zh-CN" dirty="0">
                    <a:cs typeface="+mn-ea"/>
                    <a:sym typeface="+mn-lt"/>
                  </a:rPr>
                  <a:t>,2011</a:t>
                </a:r>
                <a:endParaRPr lang="zh-CN" altLang="en-US" dirty="0">
                  <a:cs typeface="+mn-ea"/>
                  <a:sym typeface="+mn-lt"/>
                </a:endParaRPr>
              </a:p>
            </p:txBody>
          </p:sp>
          <p:sp>
            <p:nvSpPr>
              <p:cNvPr id="174" name="TextBox 43">
                <a:extLst>
                  <a:ext uri="{FF2B5EF4-FFF2-40B4-BE49-F238E27FC236}">
                    <a16:creationId xmlns:a16="http://schemas.microsoft.com/office/drawing/2014/main" id="{2FF317D2-3B2D-493B-934E-00CDD9874AAA}"/>
                  </a:ext>
                </a:extLst>
              </p:cNvPr>
              <p:cNvSpPr txBox="1"/>
              <p:nvPr/>
            </p:nvSpPr>
            <p:spPr>
              <a:xfrm>
                <a:off x="874712" y="2309158"/>
                <a:ext cx="3771099" cy="192360"/>
              </a:xfrm>
              <a:prstGeom prst="rect">
                <a:avLst/>
              </a:prstGeom>
              <a:noFill/>
            </p:spPr>
            <p:txBody>
              <a:bodyPr wrap="square" lIns="0" tIns="0" rIns="0" bIns="0" rtlCol="0">
                <a:spAutoFit/>
              </a:bodyPr>
              <a:lstStyle/>
              <a:p>
                <a:pPr lvl="0">
                  <a:lnSpc>
                    <a:spcPts val="1500"/>
                  </a:lnSpc>
                  <a:defRPr/>
                </a:pPr>
                <a:r>
                  <a:rPr lang="zh-CN" altLang="en-US" sz="1400" dirty="0">
                    <a:cs typeface="+mn-ea"/>
                    <a:sym typeface="+mn-lt"/>
                  </a:rPr>
                  <a:t>研发背景高管与公司创新投入之间关系并不显著</a:t>
                </a:r>
              </a:p>
            </p:txBody>
          </p:sp>
        </p:grpSp>
        <p:grpSp>
          <p:nvGrpSpPr>
            <p:cNvPr id="178" name="Group 44">
              <a:extLst>
                <a:ext uri="{FF2B5EF4-FFF2-40B4-BE49-F238E27FC236}">
                  <a16:creationId xmlns:a16="http://schemas.microsoft.com/office/drawing/2014/main" id="{CD50E280-925E-4551-BB93-EA4EE475C279}"/>
                </a:ext>
              </a:extLst>
            </p:cNvPr>
            <p:cNvGrpSpPr/>
            <p:nvPr/>
          </p:nvGrpSpPr>
          <p:grpSpPr>
            <a:xfrm>
              <a:off x="7040558" y="2895735"/>
              <a:ext cx="3771099" cy="697549"/>
              <a:chOff x="874712" y="1996330"/>
              <a:chExt cx="3771099" cy="697549"/>
            </a:xfrm>
          </p:grpSpPr>
          <p:sp>
            <p:nvSpPr>
              <p:cNvPr id="179" name="TextBox 42">
                <a:extLst>
                  <a:ext uri="{FF2B5EF4-FFF2-40B4-BE49-F238E27FC236}">
                    <a16:creationId xmlns:a16="http://schemas.microsoft.com/office/drawing/2014/main" id="{E0DC7C91-3830-42CD-B1F6-75037CEB27FE}"/>
                  </a:ext>
                </a:extLst>
              </p:cNvPr>
              <p:cNvSpPr txBox="1"/>
              <p:nvPr/>
            </p:nvSpPr>
            <p:spPr>
              <a:xfrm>
                <a:off x="874712" y="1996330"/>
                <a:ext cx="1287211" cy="276999"/>
              </a:xfrm>
              <a:prstGeom prst="rect">
                <a:avLst/>
              </a:prstGeom>
              <a:noFill/>
            </p:spPr>
            <p:txBody>
              <a:bodyPr wrap="none" lIns="0" tIns="0" rIns="0" bIns="0" rtlCol="0">
                <a:spAutoFit/>
              </a:bodyPr>
              <a:lstStyle/>
              <a:p>
                <a:pPr lvl="0">
                  <a:defRPr/>
                </a:pPr>
                <a:r>
                  <a:rPr lang="zh-CN" altLang="en-US" dirty="0">
                    <a:cs typeface="+mn-ea"/>
                    <a:sym typeface="+mn-lt"/>
                  </a:rPr>
                  <a:t>陈效东</a:t>
                </a:r>
                <a:r>
                  <a:rPr lang="en-US" altLang="zh-CN" dirty="0">
                    <a:cs typeface="+mn-ea"/>
                    <a:sym typeface="+mn-lt"/>
                  </a:rPr>
                  <a:t>,2017</a:t>
                </a:r>
                <a:endParaRPr lang="zh-CN" altLang="en-US" dirty="0">
                  <a:cs typeface="+mn-ea"/>
                  <a:sym typeface="+mn-lt"/>
                </a:endParaRPr>
              </a:p>
            </p:txBody>
          </p:sp>
          <p:sp>
            <p:nvSpPr>
              <p:cNvPr id="240" name="TextBox 43">
                <a:extLst>
                  <a:ext uri="{FF2B5EF4-FFF2-40B4-BE49-F238E27FC236}">
                    <a16:creationId xmlns:a16="http://schemas.microsoft.com/office/drawing/2014/main" id="{E5610EAD-DFE3-4016-8C16-AD01A9F18BAE}"/>
                  </a:ext>
                </a:extLst>
              </p:cNvPr>
              <p:cNvSpPr txBox="1"/>
              <p:nvPr/>
            </p:nvSpPr>
            <p:spPr>
              <a:xfrm>
                <a:off x="874712" y="2309158"/>
                <a:ext cx="3771099" cy="384721"/>
              </a:xfrm>
              <a:prstGeom prst="rect">
                <a:avLst/>
              </a:prstGeom>
              <a:noFill/>
            </p:spPr>
            <p:txBody>
              <a:bodyPr wrap="square" lIns="0" tIns="0" rIns="0" bIns="0" rtlCol="0">
                <a:spAutoFit/>
              </a:bodyPr>
              <a:lstStyle/>
              <a:p>
                <a:pPr lvl="0">
                  <a:lnSpc>
                    <a:spcPts val="1500"/>
                  </a:lnSpc>
                  <a:defRPr/>
                </a:pPr>
                <a:r>
                  <a:rPr lang="zh-CN" altLang="en-US" sz="1400" dirty="0">
                    <a:cs typeface="+mn-ea"/>
                    <a:sym typeface="+mn-lt"/>
                  </a:rPr>
                  <a:t>核心员工持股的创新激励效应显著高于高管人员的股权激励</a:t>
                </a:r>
              </a:p>
            </p:txBody>
          </p:sp>
        </p:grpSp>
        <p:sp>
          <p:nvSpPr>
            <p:cNvPr id="5" name="矩形 4">
              <a:extLst>
                <a:ext uri="{FF2B5EF4-FFF2-40B4-BE49-F238E27FC236}">
                  <a16:creationId xmlns:a16="http://schemas.microsoft.com/office/drawing/2014/main" id="{E6FB4C67-5CF5-44BC-BA38-DC560C91EF57}"/>
                </a:ext>
              </a:extLst>
            </p:cNvPr>
            <p:cNvSpPr/>
            <p:nvPr/>
          </p:nvSpPr>
          <p:spPr>
            <a:xfrm>
              <a:off x="6939280" y="1203325"/>
              <a:ext cx="4359174" cy="254637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7" name="文本框 6">
            <a:extLst>
              <a:ext uri="{FF2B5EF4-FFF2-40B4-BE49-F238E27FC236}">
                <a16:creationId xmlns:a16="http://schemas.microsoft.com/office/drawing/2014/main" id="{3C658204-A461-4A17-913C-947EA21D8645}"/>
              </a:ext>
            </a:extLst>
          </p:cNvPr>
          <p:cNvSpPr txBox="1"/>
          <p:nvPr/>
        </p:nvSpPr>
        <p:spPr>
          <a:xfrm>
            <a:off x="5352901" y="2192858"/>
            <a:ext cx="955601" cy="707886"/>
          </a:xfrm>
          <a:prstGeom prst="rect">
            <a:avLst/>
          </a:prstGeom>
          <a:noFill/>
        </p:spPr>
        <p:txBody>
          <a:bodyPr wrap="square" rtlCol="0">
            <a:spAutoFit/>
          </a:bodyPr>
          <a:lstStyle/>
          <a:p>
            <a:r>
              <a:rPr lang="en-US" altLang="zh-CN" sz="4000" b="1" dirty="0">
                <a:solidFill>
                  <a:srgbClr val="42556C"/>
                </a:solidFill>
                <a:cs typeface="+mn-ea"/>
              </a:rPr>
              <a:t>VS</a:t>
            </a:r>
            <a:endParaRPr lang="zh-CN" altLang="en-US" sz="4000" b="1" dirty="0">
              <a:solidFill>
                <a:srgbClr val="42556C"/>
              </a:solidFill>
              <a:cs typeface="+mn-ea"/>
            </a:endParaRPr>
          </a:p>
        </p:txBody>
      </p:sp>
      <p:sp>
        <p:nvSpPr>
          <p:cNvPr id="8" name="文本框 7">
            <a:extLst>
              <a:ext uri="{FF2B5EF4-FFF2-40B4-BE49-F238E27FC236}">
                <a16:creationId xmlns:a16="http://schemas.microsoft.com/office/drawing/2014/main" id="{0645C647-89B2-4B99-81DF-2D31006FB222}"/>
              </a:ext>
            </a:extLst>
          </p:cNvPr>
          <p:cNvSpPr txBox="1"/>
          <p:nvPr/>
        </p:nvSpPr>
        <p:spPr>
          <a:xfrm>
            <a:off x="6604000" y="4133861"/>
            <a:ext cx="4257896" cy="2308324"/>
          </a:xfrm>
          <a:prstGeom prst="rect">
            <a:avLst/>
          </a:prstGeom>
          <a:noFill/>
        </p:spPr>
        <p:txBody>
          <a:bodyPr wrap="square" rtlCol="0">
            <a:spAutoFit/>
          </a:bodyPr>
          <a:lstStyle/>
          <a:p>
            <a:r>
              <a:rPr lang="zh-CN" altLang="en-US" dirty="0"/>
              <a:t>产生分歧的原因：</a:t>
            </a:r>
            <a:endParaRPr lang="en-US" altLang="zh-CN" dirty="0"/>
          </a:p>
          <a:p>
            <a:r>
              <a:rPr lang="zh-CN" altLang="en-US" dirty="0"/>
              <a:t>①上述文献在对“</a:t>
            </a:r>
            <a:r>
              <a:rPr lang="zh-CN" altLang="en-US" dirty="0">
                <a:solidFill>
                  <a:srgbClr val="FF0000"/>
                </a:solidFill>
              </a:rPr>
              <a:t>高管</a:t>
            </a:r>
            <a:r>
              <a:rPr lang="zh-CN" altLang="en-US" dirty="0"/>
              <a:t>”这一概念进行界定时存在分歧。</a:t>
            </a:r>
            <a:endParaRPr lang="en-US" altLang="zh-CN" dirty="0"/>
          </a:p>
          <a:p>
            <a:r>
              <a:rPr lang="zh-CN" altLang="en-US" dirty="0"/>
              <a:t>②进行实证研究的样本无论在</a:t>
            </a:r>
            <a:r>
              <a:rPr lang="zh-CN" altLang="en-US" dirty="0">
                <a:solidFill>
                  <a:srgbClr val="FF0000"/>
                </a:solidFill>
              </a:rPr>
              <a:t>样本类别</a:t>
            </a:r>
            <a:r>
              <a:rPr lang="zh-CN" altLang="en-US" dirty="0"/>
              <a:t>还是</a:t>
            </a:r>
            <a:r>
              <a:rPr lang="zh-CN" altLang="en-US" dirty="0">
                <a:solidFill>
                  <a:srgbClr val="FF0000"/>
                </a:solidFill>
              </a:rPr>
              <a:t>样本量</a:t>
            </a:r>
            <a:r>
              <a:rPr lang="zh-CN" altLang="en-US" dirty="0"/>
              <a:t>上都相差巨大。</a:t>
            </a:r>
            <a:endParaRPr lang="en-US" altLang="zh-CN" dirty="0"/>
          </a:p>
          <a:p>
            <a:endParaRPr lang="en-US" altLang="zh-CN" dirty="0"/>
          </a:p>
          <a:p>
            <a:r>
              <a:rPr lang="zh-CN" altLang="en-US" dirty="0"/>
              <a:t>共同问题：</a:t>
            </a:r>
            <a:endParaRPr lang="en-US" altLang="zh-CN" dirty="0"/>
          </a:p>
          <a:p>
            <a:r>
              <a:rPr lang="zh-CN" altLang="en-US" dirty="0">
                <a:solidFill>
                  <a:srgbClr val="FF0000"/>
                </a:solidFill>
              </a:rPr>
              <a:t>没有考虑权力</a:t>
            </a:r>
            <a:r>
              <a:rPr lang="zh-CN" altLang="en-US" dirty="0"/>
              <a:t>这一高管团队结构测度。</a:t>
            </a:r>
          </a:p>
        </p:txBody>
      </p:sp>
      <p:sp>
        <p:nvSpPr>
          <p:cNvPr id="242" name="矩形 93">
            <a:extLst>
              <a:ext uri="{FF2B5EF4-FFF2-40B4-BE49-F238E27FC236}">
                <a16:creationId xmlns:a16="http://schemas.microsoft.com/office/drawing/2014/main" id="{82D88E2F-8663-4C00-A8AC-9600F0B017F3}"/>
              </a:ext>
            </a:extLst>
          </p:cNvPr>
          <p:cNvSpPr/>
          <p:nvPr/>
        </p:nvSpPr>
        <p:spPr>
          <a:xfrm>
            <a:off x="556457" y="1246446"/>
            <a:ext cx="384932" cy="384932"/>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243" name="矩形 93">
            <a:extLst>
              <a:ext uri="{FF2B5EF4-FFF2-40B4-BE49-F238E27FC236}">
                <a16:creationId xmlns:a16="http://schemas.microsoft.com/office/drawing/2014/main" id="{B2A57A3F-059C-438A-96B8-79763FD77ECA}"/>
              </a:ext>
            </a:extLst>
          </p:cNvPr>
          <p:cNvSpPr/>
          <p:nvPr/>
        </p:nvSpPr>
        <p:spPr>
          <a:xfrm rot="10800000">
            <a:off x="10629174" y="3533918"/>
            <a:ext cx="384932" cy="384932"/>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44" name="矩形 93">
            <a:extLst>
              <a:ext uri="{FF2B5EF4-FFF2-40B4-BE49-F238E27FC236}">
                <a16:creationId xmlns:a16="http://schemas.microsoft.com/office/drawing/2014/main" id="{57D0610A-496B-4709-9DE7-F780CE610210}"/>
              </a:ext>
            </a:extLst>
          </p:cNvPr>
          <p:cNvSpPr/>
          <p:nvPr/>
        </p:nvSpPr>
        <p:spPr>
          <a:xfrm rot="10800000">
            <a:off x="4668320" y="6363328"/>
            <a:ext cx="384932" cy="384932"/>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45" name="矩形 93">
            <a:extLst>
              <a:ext uri="{FF2B5EF4-FFF2-40B4-BE49-F238E27FC236}">
                <a16:creationId xmlns:a16="http://schemas.microsoft.com/office/drawing/2014/main" id="{C3CA5635-C2BA-4027-9BFC-712741D52A75}"/>
              </a:ext>
            </a:extLst>
          </p:cNvPr>
          <p:cNvSpPr/>
          <p:nvPr/>
        </p:nvSpPr>
        <p:spPr>
          <a:xfrm>
            <a:off x="6553068" y="1246446"/>
            <a:ext cx="384932" cy="384932"/>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Tree>
    <p:extLst>
      <p:ext uri="{BB962C8B-B14F-4D97-AF65-F5344CB8AC3E}">
        <p14:creationId xmlns:p14="http://schemas.microsoft.com/office/powerpoint/2010/main" val="26019980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Box 23">
            <a:extLst>
              <a:ext uri="{FF2B5EF4-FFF2-40B4-BE49-F238E27FC236}">
                <a16:creationId xmlns:a16="http://schemas.microsoft.com/office/drawing/2014/main" id="{312EA892-A205-4CD7-975B-2B884EFDA630}"/>
              </a:ext>
            </a:extLst>
          </p:cNvPr>
          <p:cNvSpPr txBox="1"/>
          <p:nvPr/>
        </p:nvSpPr>
        <p:spPr>
          <a:xfrm>
            <a:off x="623888" y="454345"/>
            <a:ext cx="10653705"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2.</a:t>
            </a:r>
            <a:r>
              <a:rPr lang="zh-CN" altLang="en-US" sz="4000" b="1" dirty="0">
                <a:solidFill>
                  <a:srgbClr val="42556C"/>
                </a:solidFill>
                <a:cs typeface="+mn-ea"/>
                <a:sym typeface="+mn-lt"/>
              </a:rPr>
              <a:t>文献综述与研究假说</a:t>
            </a:r>
            <a:r>
              <a:rPr lang="en-US" altLang="zh-CN" sz="4000" b="1" dirty="0">
                <a:solidFill>
                  <a:srgbClr val="42556C"/>
                </a:solidFill>
                <a:cs typeface="+mn-ea"/>
                <a:sym typeface="+mn-lt"/>
              </a:rPr>
              <a:t>——</a:t>
            </a:r>
            <a:r>
              <a:rPr lang="zh-CN" altLang="en-US" sz="4000" b="1" dirty="0">
                <a:solidFill>
                  <a:srgbClr val="42556C"/>
                </a:solidFill>
                <a:cs typeface="+mn-ea"/>
                <a:sym typeface="+mn-lt"/>
              </a:rPr>
              <a:t>权力</a:t>
            </a:r>
          </a:p>
        </p:txBody>
      </p:sp>
      <p:grpSp>
        <p:nvGrpSpPr>
          <p:cNvPr id="95" name="Group 55">
            <a:extLst>
              <a:ext uri="{FF2B5EF4-FFF2-40B4-BE49-F238E27FC236}">
                <a16:creationId xmlns:a16="http://schemas.microsoft.com/office/drawing/2014/main" id="{0DCBB0BF-A7FE-46CE-A2FC-A59A98F2297D}"/>
              </a:ext>
            </a:extLst>
          </p:cNvPr>
          <p:cNvGrpSpPr/>
          <p:nvPr/>
        </p:nvGrpSpPr>
        <p:grpSpPr>
          <a:xfrm>
            <a:off x="675898" y="1130300"/>
            <a:ext cx="362272" cy="73025"/>
            <a:chOff x="7340600" y="4686300"/>
            <a:chExt cx="504030" cy="101600"/>
          </a:xfrm>
          <a:solidFill>
            <a:srgbClr val="42556C"/>
          </a:solidFill>
        </p:grpSpPr>
        <p:sp>
          <p:nvSpPr>
            <p:cNvPr id="96" name="Oval 52">
              <a:extLst>
                <a:ext uri="{FF2B5EF4-FFF2-40B4-BE49-F238E27FC236}">
                  <a16:creationId xmlns:a16="http://schemas.microsoft.com/office/drawing/2014/main" id="{7036CBB9-0D71-4877-828C-DD047B31D18B}"/>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97" name="Oval 53">
              <a:extLst>
                <a:ext uri="{FF2B5EF4-FFF2-40B4-BE49-F238E27FC236}">
                  <a16:creationId xmlns:a16="http://schemas.microsoft.com/office/drawing/2014/main" id="{4A7A5B1B-53B6-422E-8476-AD96E8869E99}"/>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98" name="Oval 54">
              <a:extLst>
                <a:ext uri="{FF2B5EF4-FFF2-40B4-BE49-F238E27FC236}">
                  <a16:creationId xmlns:a16="http://schemas.microsoft.com/office/drawing/2014/main" id="{AC08A195-8F6F-42F5-A1E7-E4C7A9ACCC18}"/>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sp>
        <p:nvSpPr>
          <p:cNvPr id="241" name="椭圆 240">
            <a:extLst>
              <a:ext uri="{FF2B5EF4-FFF2-40B4-BE49-F238E27FC236}">
                <a16:creationId xmlns:a16="http://schemas.microsoft.com/office/drawing/2014/main" id="{7D8F137F-656D-446A-B7DE-B78F3C99A8AB}"/>
              </a:ext>
            </a:extLst>
          </p:cNvPr>
          <p:cNvSpPr/>
          <p:nvPr/>
        </p:nvSpPr>
        <p:spPr>
          <a:xfrm>
            <a:off x="5415826" y="2919946"/>
            <a:ext cx="829752" cy="82975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nvGrpSpPr>
          <p:cNvPr id="178" name="Group 44">
            <a:extLst>
              <a:ext uri="{FF2B5EF4-FFF2-40B4-BE49-F238E27FC236}">
                <a16:creationId xmlns:a16="http://schemas.microsoft.com/office/drawing/2014/main" id="{CD50E280-925E-4551-BB93-EA4EE475C279}"/>
              </a:ext>
            </a:extLst>
          </p:cNvPr>
          <p:cNvGrpSpPr/>
          <p:nvPr/>
        </p:nvGrpSpPr>
        <p:grpSpPr>
          <a:xfrm>
            <a:off x="731998" y="3538800"/>
            <a:ext cx="8853221" cy="1653774"/>
            <a:chOff x="766211" y="1368302"/>
            <a:chExt cx="3778322" cy="791709"/>
          </a:xfrm>
        </p:grpSpPr>
        <p:sp>
          <p:nvSpPr>
            <p:cNvPr id="179" name="TextBox 42">
              <a:extLst>
                <a:ext uri="{FF2B5EF4-FFF2-40B4-BE49-F238E27FC236}">
                  <a16:creationId xmlns:a16="http://schemas.microsoft.com/office/drawing/2014/main" id="{E0DC7C91-3830-42CD-B1F6-75037CEB27FE}"/>
                </a:ext>
              </a:extLst>
            </p:cNvPr>
            <p:cNvSpPr txBox="1"/>
            <p:nvPr/>
          </p:nvSpPr>
          <p:spPr>
            <a:xfrm>
              <a:off x="766211" y="2027404"/>
              <a:ext cx="669042" cy="132607"/>
            </a:xfrm>
            <a:prstGeom prst="rect">
              <a:avLst/>
            </a:prstGeom>
            <a:noFill/>
          </p:spPr>
          <p:txBody>
            <a:bodyPr wrap="none" lIns="0" tIns="0" rIns="0" bIns="0" rtlCol="0">
              <a:spAutoFit/>
            </a:bodyPr>
            <a:lstStyle/>
            <a:p>
              <a:pPr lvl="0">
                <a:defRPr/>
              </a:pPr>
              <a:r>
                <a:rPr lang="en-US" altLang="zh-CN" dirty="0" err="1">
                  <a:cs typeface="+mn-ea"/>
                  <a:sym typeface="+mn-lt"/>
                </a:rPr>
                <a:t>Ke</a:t>
              </a:r>
              <a:r>
                <a:rPr lang="en-US" altLang="zh-CN" dirty="0">
                  <a:cs typeface="+mn-ea"/>
                  <a:sym typeface="+mn-lt"/>
                </a:rPr>
                <a:t> et al.(2021)</a:t>
              </a:r>
              <a:endParaRPr lang="zh-CN" altLang="en-US" dirty="0">
                <a:cs typeface="+mn-ea"/>
                <a:sym typeface="+mn-lt"/>
              </a:endParaRPr>
            </a:p>
          </p:txBody>
        </p:sp>
        <p:sp>
          <p:nvSpPr>
            <p:cNvPr id="240" name="TextBox 43">
              <a:extLst>
                <a:ext uri="{FF2B5EF4-FFF2-40B4-BE49-F238E27FC236}">
                  <a16:creationId xmlns:a16="http://schemas.microsoft.com/office/drawing/2014/main" id="{E5610EAD-DFE3-4016-8C16-AD01A9F18BAE}"/>
                </a:ext>
              </a:extLst>
            </p:cNvPr>
            <p:cNvSpPr txBox="1"/>
            <p:nvPr/>
          </p:nvSpPr>
          <p:spPr>
            <a:xfrm>
              <a:off x="773434" y="1368302"/>
              <a:ext cx="3771099" cy="133353"/>
            </a:xfrm>
            <a:prstGeom prst="rect">
              <a:avLst/>
            </a:prstGeom>
            <a:noFill/>
          </p:spPr>
          <p:txBody>
            <a:bodyPr wrap="square" lIns="0" tIns="0" rIns="0" bIns="0" rtlCol="0">
              <a:spAutoFit/>
            </a:bodyPr>
            <a:lstStyle/>
            <a:p>
              <a:pPr lvl="0">
                <a:lnSpc>
                  <a:spcPts val="1500"/>
                </a:lnSpc>
                <a:defRPr/>
              </a:pPr>
              <a:r>
                <a:rPr lang="zh-CN" altLang="en-US" sz="1400" dirty="0">
                  <a:cs typeface="+mn-ea"/>
                  <a:sym typeface="+mn-lt"/>
                </a:rPr>
                <a:t>权力被认为是个人以某些预期方式施加影响</a:t>
              </a:r>
              <a:r>
                <a:rPr lang="en-US" altLang="zh-CN" sz="1400" dirty="0">
                  <a:cs typeface="+mn-ea"/>
                  <a:sym typeface="+mn-lt"/>
                </a:rPr>
                <a:t>,</a:t>
              </a:r>
              <a:r>
                <a:rPr lang="zh-CN" altLang="en-US" sz="1400" dirty="0">
                  <a:cs typeface="+mn-ea"/>
                  <a:sym typeface="+mn-lt"/>
                </a:rPr>
                <a:t>改变某人或团队行为的能力，或者个人根据其意愿行动的能力</a:t>
              </a:r>
            </a:p>
          </p:txBody>
        </p:sp>
      </p:grpSp>
      <p:grpSp>
        <p:nvGrpSpPr>
          <p:cNvPr id="2" name="组合 1">
            <a:extLst>
              <a:ext uri="{FF2B5EF4-FFF2-40B4-BE49-F238E27FC236}">
                <a16:creationId xmlns:a16="http://schemas.microsoft.com/office/drawing/2014/main" id="{81E0F039-9171-4BCC-AD78-29DCBBF3E70F}"/>
              </a:ext>
            </a:extLst>
          </p:cNvPr>
          <p:cNvGrpSpPr/>
          <p:nvPr/>
        </p:nvGrpSpPr>
        <p:grpSpPr>
          <a:xfrm>
            <a:off x="623888" y="1481342"/>
            <a:ext cx="10214251" cy="4536711"/>
            <a:chOff x="748923" y="1315448"/>
            <a:chExt cx="10214251" cy="4536711"/>
          </a:xfrm>
        </p:grpSpPr>
        <p:grpSp>
          <p:nvGrpSpPr>
            <p:cNvPr id="45" name="Group 44"/>
            <p:cNvGrpSpPr/>
            <p:nvPr/>
          </p:nvGrpSpPr>
          <p:grpSpPr>
            <a:xfrm>
              <a:off x="857034" y="2251243"/>
              <a:ext cx="8836296" cy="659004"/>
              <a:chOff x="819573" y="1511814"/>
              <a:chExt cx="3771099" cy="315484"/>
            </a:xfrm>
          </p:grpSpPr>
          <p:sp>
            <p:nvSpPr>
              <p:cNvPr id="43" name="TextBox 42"/>
              <p:cNvSpPr txBox="1"/>
              <p:nvPr/>
            </p:nvSpPr>
            <p:spPr>
              <a:xfrm>
                <a:off x="819573" y="1511814"/>
                <a:ext cx="591079" cy="192029"/>
              </a:xfrm>
              <a:prstGeom prst="rect">
                <a:avLst/>
              </a:prstGeom>
              <a:noFill/>
            </p:spPr>
            <p:txBody>
              <a:bodyPr wrap="none" lIns="0" tIns="0" rIns="0" bIns="0" rtlCol="0">
                <a:spAutoFit/>
              </a:bodyPr>
              <a:lstStyle/>
              <a:p>
                <a:pPr lvl="0">
                  <a:defRPr/>
                </a:pPr>
                <a:r>
                  <a:rPr lang="zh-CN" altLang="en-US" dirty="0">
                    <a:cs typeface="+mn-ea"/>
                    <a:sym typeface="+mn-lt"/>
                  </a:rPr>
                  <a:t>罗昆等</a:t>
                </a:r>
                <a:r>
                  <a:rPr lang="en-US" altLang="zh-CN" dirty="0">
                    <a:cs typeface="+mn-ea"/>
                    <a:sym typeface="+mn-lt"/>
                  </a:rPr>
                  <a:t>(2019)</a:t>
                </a:r>
                <a:endParaRPr lang="zh-CN" altLang="en-US" dirty="0">
                  <a:cs typeface="+mn-ea"/>
                  <a:sym typeface="+mn-lt"/>
                </a:endParaRPr>
              </a:p>
            </p:txBody>
          </p:sp>
          <p:sp>
            <p:nvSpPr>
              <p:cNvPr id="44" name="TextBox 43"/>
              <p:cNvSpPr txBox="1"/>
              <p:nvPr/>
            </p:nvSpPr>
            <p:spPr>
              <a:xfrm>
                <a:off x="819573" y="1693945"/>
                <a:ext cx="3771099" cy="133353"/>
              </a:xfrm>
              <a:prstGeom prst="rect">
                <a:avLst/>
              </a:prstGeom>
              <a:noFill/>
            </p:spPr>
            <p:txBody>
              <a:bodyPr wrap="square" lIns="0" tIns="0" rIns="0" bIns="0" rtlCol="0">
                <a:spAutoFit/>
              </a:bodyPr>
              <a:lstStyle/>
              <a:p>
                <a:pPr lvl="0">
                  <a:lnSpc>
                    <a:spcPts val="1500"/>
                  </a:lnSpc>
                  <a:defRPr/>
                </a:pPr>
                <a:r>
                  <a:rPr lang="zh-CN" altLang="en-US" sz="1400" dirty="0">
                    <a:cs typeface="+mn-ea"/>
                    <a:sym typeface="+mn-lt"/>
                  </a:rPr>
                  <a:t>晋升激励对高管离职的抑制性作用高于薪酬激励</a:t>
                </a:r>
              </a:p>
            </p:txBody>
          </p:sp>
        </p:grpSp>
        <p:grpSp>
          <p:nvGrpSpPr>
            <p:cNvPr id="172" name="Group 44">
              <a:extLst>
                <a:ext uri="{FF2B5EF4-FFF2-40B4-BE49-F238E27FC236}">
                  <a16:creationId xmlns:a16="http://schemas.microsoft.com/office/drawing/2014/main" id="{9B11CFE1-DA4C-4852-8153-A25BE1F4728B}"/>
                </a:ext>
              </a:extLst>
            </p:cNvPr>
            <p:cNvGrpSpPr/>
            <p:nvPr/>
          </p:nvGrpSpPr>
          <p:grpSpPr>
            <a:xfrm>
              <a:off x="748923" y="1459333"/>
              <a:ext cx="8836296" cy="597330"/>
              <a:chOff x="773432" y="1901260"/>
              <a:chExt cx="3771099" cy="285959"/>
            </a:xfrm>
          </p:grpSpPr>
          <p:sp>
            <p:nvSpPr>
              <p:cNvPr id="173" name="TextBox 42">
                <a:extLst>
                  <a:ext uri="{FF2B5EF4-FFF2-40B4-BE49-F238E27FC236}">
                    <a16:creationId xmlns:a16="http://schemas.microsoft.com/office/drawing/2014/main" id="{BF5EEA1F-2021-4831-A814-619BDDA8DABC}"/>
                  </a:ext>
                </a:extLst>
              </p:cNvPr>
              <p:cNvSpPr txBox="1"/>
              <p:nvPr/>
            </p:nvSpPr>
            <p:spPr>
              <a:xfrm>
                <a:off x="803988" y="1901260"/>
                <a:ext cx="3253481" cy="192029"/>
              </a:xfrm>
              <a:prstGeom prst="rect">
                <a:avLst/>
              </a:prstGeom>
              <a:noFill/>
            </p:spPr>
            <p:txBody>
              <a:bodyPr wrap="none" lIns="0" tIns="0" rIns="0" bIns="0" rtlCol="0">
                <a:spAutoFit/>
              </a:bodyPr>
              <a:lstStyle/>
              <a:p>
                <a:pPr lvl="0">
                  <a:defRPr/>
                </a:pPr>
                <a:r>
                  <a:rPr lang="en-US" altLang="zh-CN" dirty="0">
                    <a:cs typeface="+mn-ea"/>
                    <a:sym typeface="+mn-lt"/>
                  </a:rPr>
                  <a:t>Hambrick and Mason(1984)</a:t>
                </a:r>
                <a:r>
                  <a:rPr lang="zh-CN" altLang="en-US" dirty="0">
                    <a:cs typeface="+mn-ea"/>
                    <a:sym typeface="+mn-lt"/>
                  </a:rPr>
                  <a:t>，</a:t>
                </a:r>
                <a:r>
                  <a:rPr lang="en-US" altLang="zh-CN" dirty="0" err="1">
                    <a:cs typeface="+mn-ea"/>
                    <a:sym typeface="+mn-lt"/>
                  </a:rPr>
                  <a:t>Bebchuk</a:t>
                </a:r>
                <a:r>
                  <a:rPr lang="en-US" altLang="zh-CN" dirty="0">
                    <a:cs typeface="+mn-ea"/>
                    <a:sym typeface="+mn-lt"/>
                  </a:rPr>
                  <a:t> et al.(2002)</a:t>
                </a:r>
                <a:r>
                  <a:rPr lang="zh-CN" altLang="en-US" dirty="0">
                    <a:cs typeface="+mn-ea"/>
                    <a:sym typeface="+mn-lt"/>
                  </a:rPr>
                  <a:t>，</a:t>
                </a:r>
                <a:r>
                  <a:rPr lang="en-US" altLang="zh-CN" dirty="0">
                    <a:cs typeface="+mn-ea"/>
                    <a:sym typeface="+mn-lt"/>
                  </a:rPr>
                  <a:t>Finkelstein(1992)</a:t>
                </a:r>
                <a:endParaRPr lang="zh-CN" altLang="en-US" dirty="0">
                  <a:cs typeface="+mn-ea"/>
                  <a:sym typeface="+mn-lt"/>
                </a:endParaRPr>
              </a:p>
            </p:txBody>
          </p:sp>
          <p:sp>
            <p:nvSpPr>
              <p:cNvPr id="174" name="TextBox 43">
                <a:extLst>
                  <a:ext uri="{FF2B5EF4-FFF2-40B4-BE49-F238E27FC236}">
                    <a16:creationId xmlns:a16="http://schemas.microsoft.com/office/drawing/2014/main" id="{2FF317D2-3B2D-493B-934E-00CDD9874AAA}"/>
                  </a:ext>
                </a:extLst>
              </p:cNvPr>
              <p:cNvSpPr txBox="1"/>
              <p:nvPr/>
            </p:nvSpPr>
            <p:spPr>
              <a:xfrm>
                <a:off x="773432" y="2053866"/>
                <a:ext cx="3771099" cy="133353"/>
              </a:xfrm>
              <a:prstGeom prst="rect">
                <a:avLst/>
              </a:prstGeom>
              <a:noFill/>
            </p:spPr>
            <p:txBody>
              <a:bodyPr wrap="square" lIns="0" tIns="0" rIns="0" bIns="0" rtlCol="0">
                <a:spAutoFit/>
              </a:bodyPr>
              <a:lstStyle/>
              <a:p>
                <a:pPr lvl="0">
                  <a:lnSpc>
                    <a:spcPts val="1500"/>
                  </a:lnSpc>
                  <a:defRPr/>
                </a:pPr>
                <a:r>
                  <a:rPr lang="zh-CN" altLang="en-US" sz="1400" dirty="0">
                    <a:cs typeface="+mn-ea"/>
                    <a:sym typeface="+mn-lt"/>
                  </a:rPr>
                  <a:t>“高层梯队理论”，“管理层权力理论”，“高管团队权力分布研究”</a:t>
                </a:r>
              </a:p>
            </p:txBody>
          </p:sp>
        </p:grpSp>
        <p:sp>
          <p:nvSpPr>
            <p:cNvPr id="5" name="矩形 4">
              <a:extLst>
                <a:ext uri="{FF2B5EF4-FFF2-40B4-BE49-F238E27FC236}">
                  <a16:creationId xmlns:a16="http://schemas.microsoft.com/office/drawing/2014/main" id="{E6FB4C67-5CF5-44BC-BA38-DC560C91EF57}"/>
                </a:ext>
              </a:extLst>
            </p:cNvPr>
            <p:cNvSpPr/>
            <p:nvPr/>
          </p:nvSpPr>
          <p:spPr>
            <a:xfrm>
              <a:off x="748923" y="1315448"/>
              <a:ext cx="10214251" cy="453671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TextBox 42">
              <a:extLst>
                <a:ext uri="{FF2B5EF4-FFF2-40B4-BE49-F238E27FC236}">
                  <a16:creationId xmlns:a16="http://schemas.microsoft.com/office/drawing/2014/main" id="{152842CB-4C50-4D56-BE38-9241A5F5E1B1}"/>
                </a:ext>
              </a:extLst>
            </p:cNvPr>
            <p:cNvSpPr txBox="1"/>
            <p:nvPr/>
          </p:nvSpPr>
          <p:spPr>
            <a:xfrm>
              <a:off x="820521" y="3025139"/>
              <a:ext cx="3915687" cy="276999"/>
            </a:xfrm>
            <a:prstGeom prst="rect">
              <a:avLst/>
            </a:prstGeom>
            <a:noFill/>
          </p:spPr>
          <p:txBody>
            <a:bodyPr wrap="none" lIns="0" tIns="0" rIns="0" bIns="0" rtlCol="0">
              <a:spAutoFit/>
            </a:bodyPr>
            <a:lstStyle/>
            <a:p>
              <a:pPr lvl="0">
                <a:defRPr/>
              </a:pPr>
              <a:r>
                <a:rPr lang="en-US" altLang="zh-CN" dirty="0">
                  <a:cs typeface="+mn-ea"/>
                  <a:sym typeface="+mn-lt"/>
                </a:rPr>
                <a:t>Finkelstein(1992)</a:t>
              </a:r>
              <a:r>
                <a:rPr lang="zh-CN" altLang="en-US" dirty="0">
                  <a:cs typeface="+mn-ea"/>
                  <a:sym typeface="+mn-lt"/>
                </a:rPr>
                <a:t>，朱篆和王广</a:t>
              </a:r>
              <a:r>
                <a:rPr lang="en-US" altLang="zh-CN" dirty="0">
                  <a:cs typeface="+mn-ea"/>
                  <a:sym typeface="+mn-lt"/>
                </a:rPr>
                <a:t>(2017)</a:t>
              </a:r>
              <a:endParaRPr lang="zh-CN" altLang="en-US" dirty="0">
                <a:cs typeface="+mn-ea"/>
                <a:sym typeface="+mn-lt"/>
              </a:endParaRPr>
            </a:p>
          </p:txBody>
        </p:sp>
        <p:sp>
          <p:nvSpPr>
            <p:cNvPr id="39" name="TextBox 42">
              <a:extLst>
                <a:ext uri="{FF2B5EF4-FFF2-40B4-BE49-F238E27FC236}">
                  <a16:creationId xmlns:a16="http://schemas.microsoft.com/office/drawing/2014/main" id="{C46CDF28-A95D-4E82-8CDC-84122B882702}"/>
                </a:ext>
              </a:extLst>
            </p:cNvPr>
            <p:cNvSpPr txBox="1"/>
            <p:nvPr/>
          </p:nvSpPr>
          <p:spPr>
            <a:xfrm>
              <a:off x="837445" y="3708291"/>
              <a:ext cx="1859034" cy="276999"/>
            </a:xfrm>
            <a:prstGeom prst="rect">
              <a:avLst/>
            </a:prstGeom>
            <a:noFill/>
          </p:spPr>
          <p:txBody>
            <a:bodyPr wrap="none" lIns="0" tIns="0" rIns="0" bIns="0" rtlCol="0">
              <a:spAutoFit/>
            </a:bodyPr>
            <a:lstStyle/>
            <a:p>
              <a:pPr lvl="0">
                <a:defRPr/>
              </a:pPr>
              <a:r>
                <a:rPr lang="en-US" altLang="zh-CN" dirty="0">
                  <a:cs typeface="+mn-ea"/>
                  <a:sym typeface="+mn-lt"/>
                </a:rPr>
                <a:t>Finkelstein(1992)</a:t>
              </a:r>
              <a:endParaRPr lang="zh-CN" altLang="en-US" dirty="0">
                <a:cs typeface="+mn-ea"/>
                <a:sym typeface="+mn-lt"/>
              </a:endParaRPr>
            </a:p>
          </p:txBody>
        </p:sp>
        <p:sp>
          <p:nvSpPr>
            <p:cNvPr id="52" name="TextBox 43">
              <a:extLst>
                <a:ext uri="{FF2B5EF4-FFF2-40B4-BE49-F238E27FC236}">
                  <a16:creationId xmlns:a16="http://schemas.microsoft.com/office/drawing/2014/main" id="{F1C41265-920F-41DD-BB3B-B0F2667658F4}"/>
                </a:ext>
              </a:extLst>
            </p:cNvPr>
            <p:cNvSpPr txBox="1"/>
            <p:nvPr/>
          </p:nvSpPr>
          <p:spPr>
            <a:xfrm>
              <a:off x="820521" y="5167235"/>
              <a:ext cx="9989720" cy="384721"/>
            </a:xfrm>
            <a:prstGeom prst="rect">
              <a:avLst/>
            </a:prstGeom>
            <a:noFill/>
          </p:spPr>
          <p:txBody>
            <a:bodyPr wrap="square" lIns="0" tIns="0" rIns="0" bIns="0" rtlCol="0">
              <a:spAutoFit/>
            </a:bodyPr>
            <a:lstStyle/>
            <a:p>
              <a:pPr lvl="0">
                <a:lnSpc>
                  <a:spcPts val="1500"/>
                </a:lnSpc>
                <a:defRPr/>
              </a:pPr>
              <a:r>
                <a:rPr lang="zh-CN" altLang="en-US" sz="1400" dirty="0">
                  <a:cs typeface="+mn-ea"/>
                  <a:sym typeface="+mn-lt"/>
                </a:rPr>
                <a:t>将政治权力、资历权力、性别权力纳入权力的客观测量方法中，与原有四方面权力一起建立一个基于</a:t>
              </a:r>
              <a:r>
                <a:rPr lang="en-US" altLang="zh-CN" sz="1400" dirty="0">
                  <a:cs typeface="+mn-ea"/>
                  <a:sym typeface="+mn-lt"/>
                </a:rPr>
                <a:t>7</a:t>
              </a:r>
              <a:r>
                <a:rPr lang="zh-CN" altLang="en-US" sz="1400" dirty="0">
                  <a:cs typeface="+mn-ea"/>
                  <a:sym typeface="+mn-lt"/>
                </a:rPr>
                <a:t>个维度综合计算的高管权力得分用来测度中国企业高管的权力更为合理</a:t>
              </a:r>
            </a:p>
          </p:txBody>
        </p:sp>
        <p:sp>
          <p:nvSpPr>
            <p:cNvPr id="53" name="TextBox 43">
              <a:extLst>
                <a:ext uri="{FF2B5EF4-FFF2-40B4-BE49-F238E27FC236}">
                  <a16:creationId xmlns:a16="http://schemas.microsoft.com/office/drawing/2014/main" id="{30664BC9-B51D-420C-BD31-B30FD516037C}"/>
                </a:ext>
              </a:extLst>
            </p:cNvPr>
            <p:cNvSpPr txBox="1"/>
            <p:nvPr/>
          </p:nvSpPr>
          <p:spPr>
            <a:xfrm>
              <a:off x="873958" y="4086171"/>
              <a:ext cx="9831285" cy="384721"/>
            </a:xfrm>
            <a:prstGeom prst="rect">
              <a:avLst/>
            </a:prstGeom>
            <a:noFill/>
          </p:spPr>
          <p:txBody>
            <a:bodyPr wrap="square" lIns="0" tIns="0" rIns="0" bIns="0" rtlCol="0">
              <a:spAutoFit/>
            </a:bodyPr>
            <a:lstStyle/>
            <a:p>
              <a:pPr lvl="0">
                <a:lnSpc>
                  <a:spcPts val="1500"/>
                </a:lnSpc>
                <a:defRPr/>
              </a:pPr>
              <a:r>
                <a:rPr lang="zh-CN" altLang="en-US" sz="1400" dirty="0">
                  <a:cs typeface="+mn-ea"/>
                  <a:sym typeface="+mn-lt"/>
                </a:rPr>
                <a:t>权力的主观测度方法主要通过测量高管团队各成员之间相互权力感知的心理量表来进行</a:t>
              </a:r>
              <a:r>
                <a:rPr lang="en-US" altLang="zh-CN" sz="1400" dirty="0">
                  <a:cs typeface="+mn-ea"/>
                  <a:sym typeface="+mn-lt"/>
                </a:rPr>
                <a:t>;</a:t>
              </a:r>
              <a:r>
                <a:rPr lang="zh-CN" altLang="en-US" sz="1400" dirty="0">
                  <a:cs typeface="+mn-ea"/>
                  <a:sym typeface="+mn-lt"/>
                </a:rPr>
                <a:t>权力的客观测度方法主要从结构性权力、所有权 权力、专家权力和声誉权力四方面进行</a:t>
              </a:r>
            </a:p>
          </p:txBody>
        </p:sp>
      </p:grpSp>
      <p:sp>
        <p:nvSpPr>
          <p:cNvPr id="54" name="矩形 93">
            <a:extLst>
              <a:ext uri="{FF2B5EF4-FFF2-40B4-BE49-F238E27FC236}">
                <a16:creationId xmlns:a16="http://schemas.microsoft.com/office/drawing/2014/main" id="{BBCC335F-6A5E-45A1-8B6D-2DE03A14F503}"/>
              </a:ext>
            </a:extLst>
          </p:cNvPr>
          <p:cNvSpPr/>
          <p:nvPr/>
        </p:nvSpPr>
        <p:spPr>
          <a:xfrm>
            <a:off x="580213" y="1432761"/>
            <a:ext cx="384932" cy="384932"/>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55" name="矩形 93">
            <a:extLst>
              <a:ext uri="{FF2B5EF4-FFF2-40B4-BE49-F238E27FC236}">
                <a16:creationId xmlns:a16="http://schemas.microsoft.com/office/drawing/2014/main" id="{1787C4EF-4139-430D-9CB1-D87447117E5A}"/>
              </a:ext>
            </a:extLst>
          </p:cNvPr>
          <p:cNvSpPr/>
          <p:nvPr/>
        </p:nvSpPr>
        <p:spPr>
          <a:xfrm rot="10800000">
            <a:off x="10529674" y="5675486"/>
            <a:ext cx="384932" cy="384932"/>
          </a:xfrm>
          <a:custGeom>
            <a:avLst/>
            <a:gdLst/>
            <a:ahLst/>
            <a:cxnLst/>
            <a:rect l="l" t="t" r="r" b="b"/>
            <a:pathLst>
              <a:path w="504056" h="504056">
                <a:moveTo>
                  <a:pt x="0" y="0"/>
                </a:moveTo>
                <a:lnTo>
                  <a:pt x="504056" y="0"/>
                </a:lnTo>
                <a:lnTo>
                  <a:pt x="504056" y="144016"/>
                </a:lnTo>
                <a:lnTo>
                  <a:pt x="144016" y="144016"/>
                </a:lnTo>
                <a:lnTo>
                  <a:pt x="144016" y="504056"/>
                </a:lnTo>
                <a:lnTo>
                  <a:pt x="0" y="504056"/>
                </a:lnTo>
                <a:close/>
              </a:path>
            </a:pathLst>
          </a:custGeom>
          <a:solidFill>
            <a:srgbClr val="4255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Tree>
    <p:extLst>
      <p:ext uri="{BB962C8B-B14F-4D97-AF65-F5344CB8AC3E}">
        <p14:creationId xmlns:p14="http://schemas.microsoft.com/office/powerpoint/2010/main" val="32460262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Box 23">
            <a:extLst>
              <a:ext uri="{FF2B5EF4-FFF2-40B4-BE49-F238E27FC236}">
                <a16:creationId xmlns:a16="http://schemas.microsoft.com/office/drawing/2014/main" id="{F3C6EF05-6D4F-48A1-9583-DA5E52099A13}"/>
              </a:ext>
            </a:extLst>
          </p:cNvPr>
          <p:cNvSpPr txBox="1"/>
          <p:nvPr/>
        </p:nvSpPr>
        <p:spPr>
          <a:xfrm>
            <a:off x="623888" y="454345"/>
            <a:ext cx="10653705" cy="615553"/>
          </a:xfrm>
          <a:prstGeom prst="rect">
            <a:avLst/>
          </a:prstGeom>
          <a:noFill/>
        </p:spPr>
        <p:txBody>
          <a:bodyPr wrap="square" lIns="0" tIns="0" rIns="0" bIns="0" rtlCol="0">
            <a:spAutoFit/>
          </a:bodyPr>
          <a:lstStyle/>
          <a:p>
            <a:pPr lvl="0">
              <a:defRPr/>
            </a:pPr>
            <a:r>
              <a:rPr lang="en-US" altLang="zh-CN" sz="4000" b="1" dirty="0">
                <a:solidFill>
                  <a:srgbClr val="42556C"/>
                </a:solidFill>
                <a:cs typeface="+mn-ea"/>
                <a:sym typeface="+mn-lt"/>
              </a:rPr>
              <a:t>2.</a:t>
            </a:r>
            <a:r>
              <a:rPr lang="zh-CN" altLang="en-US" sz="4000" b="1" dirty="0">
                <a:solidFill>
                  <a:srgbClr val="42556C"/>
                </a:solidFill>
                <a:cs typeface="+mn-ea"/>
                <a:sym typeface="+mn-lt"/>
              </a:rPr>
              <a:t>文献综述与研究假说</a:t>
            </a:r>
          </a:p>
        </p:txBody>
      </p:sp>
      <p:grpSp>
        <p:nvGrpSpPr>
          <p:cNvPr id="41" name="Group 55">
            <a:extLst>
              <a:ext uri="{FF2B5EF4-FFF2-40B4-BE49-F238E27FC236}">
                <a16:creationId xmlns:a16="http://schemas.microsoft.com/office/drawing/2014/main" id="{67A337B1-9536-4D94-B655-868C8DBAFD08}"/>
              </a:ext>
            </a:extLst>
          </p:cNvPr>
          <p:cNvGrpSpPr/>
          <p:nvPr/>
        </p:nvGrpSpPr>
        <p:grpSpPr>
          <a:xfrm>
            <a:off x="675898" y="1130300"/>
            <a:ext cx="362272" cy="73025"/>
            <a:chOff x="7340600" y="4686300"/>
            <a:chExt cx="504030" cy="101600"/>
          </a:xfrm>
          <a:solidFill>
            <a:srgbClr val="42556C"/>
          </a:solidFill>
        </p:grpSpPr>
        <p:sp>
          <p:nvSpPr>
            <p:cNvPr id="42" name="Oval 52">
              <a:extLst>
                <a:ext uri="{FF2B5EF4-FFF2-40B4-BE49-F238E27FC236}">
                  <a16:creationId xmlns:a16="http://schemas.microsoft.com/office/drawing/2014/main" id="{F57EA4CA-B606-41AB-8584-81CE63C76123}"/>
                </a:ext>
              </a:extLst>
            </p:cNvPr>
            <p:cNvSpPr/>
            <p:nvPr/>
          </p:nvSpPr>
          <p:spPr>
            <a:xfrm>
              <a:off x="734060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sp>
          <p:nvSpPr>
            <p:cNvPr id="43" name="Oval 53">
              <a:extLst>
                <a:ext uri="{FF2B5EF4-FFF2-40B4-BE49-F238E27FC236}">
                  <a16:creationId xmlns:a16="http://schemas.microsoft.com/office/drawing/2014/main" id="{CE2CF87D-8E85-4307-82F7-FD4DC42933A0}"/>
                </a:ext>
              </a:extLst>
            </p:cNvPr>
            <p:cNvSpPr/>
            <p:nvPr/>
          </p:nvSpPr>
          <p:spPr>
            <a:xfrm>
              <a:off x="7541815"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dirty="0">
                <a:ln>
                  <a:noFill/>
                </a:ln>
                <a:solidFill>
                  <a:prstClr val="white"/>
                </a:solidFill>
                <a:effectLst/>
                <a:uLnTx/>
                <a:uFillTx/>
                <a:cs typeface="+mn-ea"/>
                <a:sym typeface="+mn-lt"/>
              </a:endParaRPr>
            </a:p>
          </p:txBody>
        </p:sp>
        <p:sp>
          <p:nvSpPr>
            <p:cNvPr id="44" name="Oval 54">
              <a:extLst>
                <a:ext uri="{FF2B5EF4-FFF2-40B4-BE49-F238E27FC236}">
                  <a16:creationId xmlns:a16="http://schemas.microsoft.com/office/drawing/2014/main" id="{AF1D6330-7F92-4B60-9EEA-922F38BCDEDE}"/>
                </a:ext>
              </a:extLst>
            </p:cNvPr>
            <p:cNvSpPr/>
            <p:nvPr/>
          </p:nvSpPr>
          <p:spPr>
            <a:xfrm>
              <a:off x="7743030" y="4686300"/>
              <a:ext cx="101600" cy="101600"/>
            </a:xfrm>
            <a:prstGeom prst="ellipse">
              <a:avLst/>
            </a:prstGeom>
            <a:grp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D" sz="1800" b="0" i="0" u="none" strike="noStrike" kern="1200" cap="none" spc="0" normalizeH="0" baseline="0" noProof="0">
                <a:ln>
                  <a:noFill/>
                </a:ln>
                <a:solidFill>
                  <a:prstClr val="white"/>
                </a:solidFill>
                <a:effectLst/>
                <a:uLnTx/>
                <a:uFillTx/>
                <a:cs typeface="+mn-ea"/>
                <a:sym typeface="+mn-lt"/>
              </a:endParaRPr>
            </a:p>
          </p:txBody>
        </p:sp>
      </p:grpSp>
      <p:grpSp>
        <p:nvGrpSpPr>
          <p:cNvPr id="45" name="Group 14">
            <a:extLst>
              <a:ext uri="{FF2B5EF4-FFF2-40B4-BE49-F238E27FC236}">
                <a16:creationId xmlns:a16="http://schemas.microsoft.com/office/drawing/2014/main" id="{22A3107B-CEFF-493E-87D2-533AB794892D}"/>
              </a:ext>
            </a:extLst>
          </p:cNvPr>
          <p:cNvGrpSpPr/>
          <p:nvPr/>
        </p:nvGrpSpPr>
        <p:grpSpPr>
          <a:xfrm>
            <a:off x="986354" y="2677488"/>
            <a:ext cx="10219292" cy="2567439"/>
            <a:chOff x="601673" y="2092002"/>
            <a:chExt cx="7940655" cy="1994967"/>
          </a:xfrm>
          <a:solidFill>
            <a:srgbClr val="42556C"/>
          </a:solidFill>
        </p:grpSpPr>
        <p:sp>
          <p:nvSpPr>
            <p:cNvPr id="46" name="Arc 4">
              <a:extLst>
                <a:ext uri="{FF2B5EF4-FFF2-40B4-BE49-F238E27FC236}">
                  <a16:creationId xmlns:a16="http://schemas.microsoft.com/office/drawing/2014/main" id="{9A21F053-59C8-4A28-8429-A5AC0C73CBC8}"/>
                </a:ext>
              </a:extLst>
            </p:cNvPr>
            <p:cNvSpPr/>
            <p:nvPr/>
          </p:nvSpPr>
          <p:spPr bwMode="auto">
            <a:xfrm>
              <a:off x="4572000" y="2101806"/>
              <a:ext cx="1985165" cy="1985163"/>
            </a:xfrm>
            <a:prstGeom prst="arc">
              <a:avLst>
                <a:gd name="adj1" fmla="val 6568"/>
                <a:gd name="adj2" fmla="val 10805652"/>
              </a:avLst>
            </a:prstGeom>
            <a:grpFill/>
            <a:ln w="127000" cap="rnd">
              <a:noFill/>
            </a:ln>
            <a:effectLst/>
          </p:spPr>
          <p:style>
            <a:lnRef idx="1">
              <a:schemeClr val="accent1"/>
            </a:lnRef>
            <a:fillRef idx="0">
              <a:schemeClr val="accent1"/>
            </a:fillRef>
            <a:effectRef idx="0">
              <a:schemeClr val="accent1"/>
            </a:effectRef>
            <a:fontRef idx="minor">
              <a:schemeClr val="tx1"/>
            </a:fontRef>
          </p:style>
          <p:txBody>
            <a:bodyPr anchor="ctr"/>
            <a:lstStyle/>
            <a:p>
              <a:pPr algn="ctr" fontAlgn="auto" hangingPunct="0">
                <a:spcBef>
                  <a:spcPts val="0"/>
                </a:spcBef>
                <a:spcAft>
                  <a:spcPts val="0"/>
                </a:spcAft>
                <a:defRPr/>
              </a:pPr>
              <a:endParaRPr lang="en-US" sz="1600" dirty="0">
                <a:solidFill>
                  <a:schemeClr val="bg1"/>
                </a:solidFill>
                <a:cs typeface="+mn-ea"/>
                <a:sym typeface="+mn-lt"/>
              </a:endParaRPr>
            </a:p>
          </p:txBody>
        </p:sp>
        <p:sp>
          <p:nvSpPr>
            <p:cNvPr id="47" name="Arc 5">
              <a:extLst>
                <a:ext uri="{FF2B5EF4-FFF2-40B4-BE49-F238E27FC236}">
                  <a16:creationId xmlns:a16="http://schemas.microsoft.com/office/drawing/2014/main" id="{B8C76549-BC80-4EBA-8299-68BD59D19004}"/>
                </a:ext>
              </a:extLst>
            </p:cNvPr>
            <p:cNvSpPr/>
            <p:nvPr/>
          </p:nvSpPr>
          <p:spPr bwMode="auto">
            <a:xfrm>
              <a:off x="601673" y="2101806"/>
              <a:ext cx="1985165" cy="1985163"/>
            </a:xfrm>
            <a:prstGeom prst="arc">
              <a:avLst>
                <a:gd name="adj1" fmla="val 7525"/>
                <a:gd name="adj2" fmla="val 10806263"/>
              </a:avLst>
            </a:prstGeom>
            <a:grpFill/>
            <a:ln w="127000" cap="rnd">
              <a:noFill/>
            </a:ln>
            <a:effectLst/>
          </p:spPr>
          <p:style>
            <a:lnRef idx="1">
              <a:schemeClr val="accent1"/>
            </a:lnRef>
            <a:fillRef idx="0">
              <a:schemeClr val="accent1"/>
            </a:fillRef>
            <a:effectRef idx="0">
              <a:schemeClr val="accent1"/>
            </a:effectRef>
            <a:fontRef idx="minor">
              <a:schemeClr val="tx1"/>
            </a:fontRef>
          </p:style>
          <p:txBody>
            <a:bodyPr anchor="ctr"/>
            <a:lstStyle/>
            <a:p>
              <a:pPr algn="ctr" fontAlgn="auto" hangingPunct="0">
                <a:spcBef>
                  <a:spcPts val="0"/>
                </a:spcBef>
                <a:spcAft>
                  <a:spcPts val="0"/>
                </a:spcAft>
                <a:defRPr/>
              </a:pPr>
              <a:endParaRPr lang="en-US" sz="1600" dirty="0">
                <a:solidFill>
                  <a:schemeClr val="bg1"/>
                </a:solidFill>
                <a:cs typeface="+mn-ea"/>
                <a:sym typeface="+mn-lt"/>
              </a:endParaRPr>
            </a:p>
          </p:txBody>
        </p:sp>
        <p:sp>
          <p:nvSpPr>
            <p:cNvPr id="48" name="Arc 6">
              <a:extLst>
                <a:ext uri="{FF2B5EF4-FFF2-40B4-BE49-F238E27FC236}">
                  <a16:creationId xmlns:a16="http://schemas.microsoft.com/office/drawing/2014/main" id="{3755B80F-F666-4855-87D1-CE668998F574}"/>
                </a:ext>
              </a:extLst>
            </p:cNvPr>
            <p:cNvSpPr/>
            <p:nvPr/>
          </p:nvSpPr>
          <p:spPr bwMode="auto">
            <a:xfrm rot="10800000">
              <a:off x="2586838" y="2092002"/>
              <a:ext cx="1985163" cy="1985163"/>
            </a:xfrm>
            <a:prstGeom prst="arc">
              <a:avLst>
                <a:gd name="adj1" fmla="val 21575380"/>
                <a:gd name="adj2" fmla="val 10806753"/>
              </a:avLst>
            </a:prstGeom>
            <a:grpFill/>
            <a:ln w="127000" cap="rnd">
              <a:noFill/>
            </a:ln>
            <a:effectLst/>
          </p:spPr>
          <p:style>
            <a:lnRef idx="1">
              <a:schemeClr val="accent1"/>
            </a:lnRef>
            <a:fillRef idx="0">
              <a:schemeClr val="accent1"/>
            </a:fillRef>
            <a:effectRef idx="0">
              <a:schemeClr val="accent1"/>
            </a:effectRef>
            <a:fontRef idx="minor">
              <a:schemeClr val="tx1"/>
            </a:fontRef>
          </p:style>
          <p:txBody>
            <a:bodyPr anchor="ctr"/>
            <a:lstStyle/>
            <a:p>
              <a:pPr algn="ctr" fontAlgn="auto" hangingPunct="0">
                <a:spcBef>
                  <a:spcPts val="0"/>
                </a:spcBef>
                <a:spcAft>
                  <a:spcPts val="0"/>
                </a:spcAft>
                <a:defRPr/>
              </a:pPr>
              <a:endParaRPr lang="en-US" sz="1600" dirty="0">
                <a:solidFill>
                  <a:srgbClr val="00B485"/>
                </a:solidFill>
                <a:cs typeface="+mn-ea"/>
                <a:sym typeface="+mn-lt"/>
              </a:endParaRPr>
            </a:p>
          </p:txBody>
        </p:sp>
        <p:sp>
          <p:nvSpPr>
            <p:cNvPr id="49" name="Arc 7">
              <a:extLst>
                <a:ext uri="{FF2B5EF4-FFF2-40B4-BE49-F238E27FC236}">
                  <a16:creationId xmlns:a16="http://schemas.microsoft.com/office/drawing/2014/main" id="{E0B4B3F8-E131-40B8-8FA6-22AAFCC687B1}"/>
                </a:ext>
              </a:extLst>
            </p:cNvPr>
            <p:cNvSpPr/>
            <p:nvPr/>
          </p:nvSpPr>
          <p:spPr bwMode="auto">
            <a:xfrm rot="10800000">
              <a:off x="6557165" y="2092002"/>
              <a:ext cx="1985163" cy="1985163"/>
            </a:xfrm>
            <a:prstGeom prst="arc">
              <a:avLst>
                <a:gd name="adj1" fmla="val 21575180"/>
                <a:gd name="adj2" fmla="val 10806263"/>
              </a:avLst>
            </a:prstGeom>
            <a:grpFill/>
            <a:ln w="127000" cap="rnd">
              <a:noFill/>
            </a:ln>
            <a:effectLst/>
          </p:spPr>
          <p:style>
            <a:lnRef idx="1">
              <a:schemeClr val="accent1"/>
            </a:lnRef>
            <a:fillRef idx="0">
              <a:schemeClr val="accent1"/>
            </a:fillRef>
            <a:effectRef idx="0">
              <a:schemeClr val="accent1"/>
            </a:effectRef>
            <a:fontRef idx="minor">
              <a:schemeClr val="tx1"/>
            </a:fontRef>
          </p:style>
          <p:txBody>
            <a:bodyPr anchor="ctr"/>
            <a:lstStyle/>
            <a:p>
              <a:pPr algn="ctr" fontAlgn="auto" hangingPunct="0">
                <a:spcBef>
                  <a:spcPts val="0"/>
                </a:spcBef>
                <a:spcAft>
                  <a:spcPts val="0"/>
                </a:spcAft>
                <a:defRPr/>
              </a:pPr>
              <a:endParaRPr lang="en-US" sz="1600">
                <a:solidFill>
                  <a:srgbClr val="00B485"/>
                </a:solidFill>
                <a:cs typeface="+mn-ea"/>
                <a:sym typeface="+mn-lt"/>
              </a:endParaRPr>
            </a:p>
          </p:txBody>
        </p:sp>
        <p:sp>
          <p:nvSpPr>
            <p:cNvPr id="50" name="Rectangle 12">
              <a:extLst>
                <a:ext uri="{FF2B5EF4-FFF2-40B4-BE49-F238E27FC236}">
                  <a16:creationId xmlns:a16="http://schemas.microsoft.com/office/drawing/2014/main" id="{E7B7264E-3A73-4F22-AB53-9B8CE8C5AA59}"/>
                </a:ext>
              </a:extLst>
            </p:cNvPr>
            <p:cNvSpPr/>
            <p:nvPr/>
          </p:nvSpPr>
          <p:spPr>
            <a:xfrm>
              <a:off x="3379684" y="2454116"/>
              <a:ext cx="143541" cy="263065"/>
            </a:xfrm>
            <a:prstGeom prst="rect">
              <a:avLst/>
            </a:prstGeom>
            <a:grpFill/>
            <a:ln>
              <a:noFill/>
            </a:ln>
          </p:spPr>
          <p:txBody>
            <a:bodyPr wrap="none">
              <a:spAutoFit/>
            </a:bodyPr>
            <a:lstStyle/>
            <a:p>
              <a:endParaRPr lang="id-ID" sz="1600" dirty="0">
                <a:solidFill>
                  <a:schemeClr val="bg1"/>
                </a:solidFill>
                <a:cs typeface="+mn-ea"/>
                <a:sym typeface="+mn-lt"/>
              </a:endParaRPr>
            </a:p>
          </p:txBody>
        </p:sp>
        <p:sp>
          <p:nvSpPr>
            <p:cNvPr id="51" name="Rectangle 13">
              <a:extLst>
                <a:ext uri="{FF2B5EF4-FFF2-40B4-BE49-F238E27FC236}">
                  <a16:creationId xmlns:a16="http://schemas.microsoft.com/office/drawing/2014/main" id="{38AD3799-9E1D-4221-BDCC-B3C02F01773E}"/>
                </a:ext>
              </a:extLst>
            </p:cNvPr>
            <p:cNvSpPr/>
            <p:nvPr/>
          </p:nvSpPr>
          <p:spPr>
            <a:xfrm>
              <a:off x="7313143" y="2454116"/>
              <a:ext cx="143541" cy="263065"/>
            </a:xfrm>
            <a:prstGeom prst="rect">
              <a:avLst/>
            </a:prstGeom>
            <a:grpFill/>
            <a:ln>
              <a:noFill/>
            </a:ln>
          </p:spPr>
          <p:txBody>
            <a:bodyPr wrap="none">
              <a:spAutoFit/>
            </a:bodyPr>
            <a:lstStyle/>
            <a:p>
              <a:endParaRPr lang="id-ID" sz="1600" dirty="0">
                <a:solidFill>
                  <a:schemeClr val="bg1"/>
                </a:solidFill>
                <a:cs typeface="+mn-ea"/>
                <a:sym typeface="+mn-lt"/>
              </a:endParaRPr>
            </a:p>
          </p:txBody>
        </p:sp>
      </p:grpSp>
      <p:sp>
        <p:nvSpPr>
          <p:cNvPr id="52" name="文本框 51">
            <a:extLst>
              <a:ext uri="{FF2B5EF4-FFF2-40B4-BE49-F238E27FC236}">
                <a16:creationId xmlns:a16="http://schemas.microsoft.com/office/drawing/2014/main" id="{DE61D749-F466-4D24-8814-ADD49DD690EB}"/>
              </a:ext>
            </a:extLst>
          </p:cNvPr>
          <p:cNvSpPr txBox="1"/>
          <p:nvPr/>
        </p:nvSpPr>
        <p:spPr>
          <a:xfrm>
            <a:off x="1227169" y="2668645"/>
            <a:ext cx="2428480" cy="1061829"/>
          </a:xfrm>
          <a:prstGeom prst="rect">
            <a:avLst/>
          </a:prstGeom>
          <a:noFill/>
        </p:spPr>
        <p:txBody>
          <a:bodyPr wrap="square" rtlCol="0">
            <a:spAutoFit/>
          </a:bodyPr>
          <a:lstStyle/>
          <a:p>
            <a:pPr algn="ctr">
              <a:lnSpc>
                <a:spcPct val="150000"/>
              </a:lnSpc>
              <a:defRPr/>
            </a:pPr>
            <a:r>
              <a:rPr lang="zh-CN" altLang="en-US" sz="1400" dirty="0">
                <a:solidFill>
                  <a:schemeClr val="tx1">
                    <a:lumMod val="75000"/>
                    <a:lumOff val="25000"/>
                  </a:schemeClr>
                </a:solidFill>
                <a:cs typeface="+mn-ea"/>
                <a:sym typeface="+mn-lt"/>
              </a:rPr>
              <a:t>研发背景高管与公司创新之间关系受到其在高管团队中</a:t>
            </a:r>
            <a:r>
              <a:rPr lang="zh-CN" altLang="en-US" sz="1400" dirty="0">
                <a:solidFill>
                  <a:srgbClr val="FF0000"/>
                </a:solidFill>
                <a:cs typeface="+mn-ea"/>
                <a:sym typeface="+mn-lt"/>
              </a:rPr>
              <a:t>相对权力</a:t>
            </a:r>
            <a:r>
              <a:rPr lang="zh-CN" altLang="en-US" sz="1400" dirty="0">
                <a:solidFill>
                  <a:schemeClr val="tx1">
                    <a:lumMod val="75000"/>
                    <a:lumOff val="25000"/>
                  </a:schemeClr>
                </a:solidFill>
                <a:cs typeface="+mn-ea"/>
                <a:sym typeface="+mn-lt"/>
              </a:rPr>
              <a:t>的影响。</a:t>
            </a:r>
          </a:p>
        </p:txBody>
      </p:sp>
      <p:sp>
        <p:nvSpPr>
          <p:cNvPr id="53" name="矩形 52">
            <a:extLst>
              <a:ext uri="{FF2B5EF4-FFF2-40B4-BE49-F238E27FC236}">
                <a16:creationId xmlns:a16="http://schemas.microsoft.com/office/drawing/2014/main" id="{CCDDA5E1-700F-47E3-B128-9EA3564E7A50}"/>
              </a:ext>
            </a:extLst>
          </p:cNvPr>
          <p:cNvSpPr/>
          <p:nvPr/>
        </p:nvSpPr>
        <p:spPr>
          <a:xfrm>
            <a:off x="1950729" y="2299313"/>
            <a:ext cx="981359" cy="461665"/>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400" i="0" u="none" strike="noStrike" kern="1200" cap="none" spc="0" normalizeH="0" baseline="0" noProof="0" dirty="0">
                <a:ln>
                  <a:noFill/>
                </a:ln>
                <a:solidFill>
                  <a:schemeClr val="tx1">
                    <a:lumMod val="75000"/>
                    <a:lumOff val="25000"/>
                  </a:schemeClr>
                </a:solidFill>
                <a:effectLst/>
                <a:uLnTx/>
                <a:uFillTx/>
                <a:cs typeface="+mn-ea"/>
                <a:sym typeface="+mn-lt"/>
              </a:rPr>
              <a:t>假说</a:t>
            </a:r>
            <a:r>
              <a:rPr kumimoji="0" lang="en-US" altLang="zh-CN" sz="2400" i="0" u="none" strike="noStrike" kern="1200" cap="none" spc="0" normalizeH="0" baseline="0" noProof="0" dirty="0">
                <a:ln>
                  <a:noFill/>
                </a:ln>
                <a:solidFill>
                  <a:schemeClr val="tx1">
                    <a:lumMod val="75000"/>
                    <a:lumOff val="25000"/>
                  </a:schemeClr>
                </a:solidFill>
                <a:effectLst/>
                <a:uLnTx/>
                <a:uFillTx/>
                <a:cs typeface="+mn-ea"/>
                <a:sym typeface="+mn-lt"/>
              </a:rPr>
              <a:t>1</a:t>
            </a:r>
          </a:p>
        </p:txBody>
      </p:sp>
      <p:sp>
        <p:nvSpPr>
          <p:cNvPr id="54" name="文本框 53">
            <a:extLst>
              <a:ext uri="{FF2B5EF4-FFF2-40B4-BE49-F238E27FC236}">
                <a16:creationId xmlns:a16="http://schemas.microsoft.com/office/drawing/2014/main" id="{0996E555-1E43-4101-B988-277CD60297F5}"/>
              </a:ext>
            </a:extLst>
          </p:cNvPr>
          <p:cNvSpPr txBox="1"/>
          <p:nvPr/>
        </p:nvSpPr>
        <p:spPr>
          <a:xfrm>
            <a:off x="6171702" y="2668645"/>
            <a:ext cx="2428480" cy="1061829"/>
          </a:xfrm>
          <a:prstGeom prst="rect">
            <a:avLst/>
          </a:prstGeom>
          <a:noFill/>
        </p:spPr>
        <p:txBody>
          <a:bodyPr wrap="square" rtlCol="0">
            <a:spAutoFit/>
          </a:bodyPr>
          <a:lstStyle/>
          <a:p>
            <a:pPr algn="ctr">
              <a:lnSpc>
                <a:spcPct val="150000"/>
              </a:lnSpc>
              <a:defRPr/>
            </a:pPr>
            <a:r>
              <a:rPr lang="zh-CN" altLang="en-US" sz="1400" dirty="0">
                <a:solidFill>
                  <a:schemeClr val="tx1">
                    <a:lumMod val="75000"/>
                    <a:lumOff val="25000"/>
                  </a:schemeClr>
                </a:solidFill>
                <a:cs typeface="+mn-ea"/>
                <a:sym typeface="+mn-lt"/>
              </a:rPr>
              <a:t>具有研发背景的高管在整个高管团队中的</a:t>
            </a:r>
            <a:r>
              <a:rPr lang="zh-CN" altLang="en-US" sz="1400" dirty="0">
                <a:solidFill>
                  <a:srgbClr val="FF0000"/>
                </a:solidFill>
                <a:cs typeface="+mn-ea"/>
                <a:sym typeface="+mn-lt"/>
              </a:rPr>
              <a:t>权力越大</a:t>
            </a:r>
            <a:r>
              <a:rPr lang="zh-CN" altLang="en-US" sz="1400" dirty="0">
                <a:solidFill>
                  <a:schemeClr val="tx1">
                    <a:lumMod val="75000"/>
                    <a:lumOff val="25000"/>
                  </a:schemeClr>
                </a:solidFill>
                <a:cs typeface="+mn-ea"/>
                <a:sym typeface="+mn-lt"/>
              </a:rPr>
              <a:t>，越能</a:t>
            </a:r>
            <a:r>
              <a:rPr lang="zh-CN" altLang="en-US" sz="1400" dirty="0">
                <a:solidFill>
                  <a:srgbClr val="FF0000"/>
                </a:solidFill>
                <a:cs typeface="+mn-ea"/>
                <a:sym typeface="+mn-lt"/>
              </a:rPr>
              <a:t>促进公司创新产出</a:t>
            </a:r>
            <a:r>
              <a:rPr lang="zh-CN" altLang="en-US" sz="1400" dirty="0">
                <a:solidFill>
                  <a:schemeClr val="tx1">
                    <a:lumMod val="75000"/>
                    <a:lumOff val="25000"/>
                  </a:schemeClr>
                </a:solidFill>
                <a:cs typeface="+mn-ea"/>
                <a:sym typeface="+mn-lt"/>
              </a:rPr>
              <a:t>。</a:t>
            </a:r>
          </a:p>
        </p:txBody>
      </p:sp>
      <p:sp>
        <p:nvSpPr>
          <p:cNvPr id="55" name="矩形 54">
            <a:extLst>
              <a:ext uri="{FF2B5EF4-FFF2-40B4-BE49-F238E27FC236}">
                <a16:creationId xmlns:a16="http://schemas.microsoft.com/office/drawing/2014/main" id="{5FCA3925-A6F2-4F9A-93BE-F048FC154270}"/>
              </a:ext>
            </a:extLst>
          </p:cNvPr>
          <p:cNvSpPr/>
          <p:nvPr/>
        </p:nvSpPr>
        <p:spPr>
          <a:xfrm>
            <a:off x="6895262" y="2299313"/>
            <a:ext cx="981359" cy="461665"/>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2400" dirty="0">
                <a:solidFill>
                  <a:schemeClr val="tx1">
                    <a:lumMod val="75000"/>
                    <a:lumOff val="25000"/>
                  </a:schemeClr>
                </a:solidFill>
                <a:cs typeface="+mn-ea"/>
                <a:sym typeface="+mn-lt"/>
              </a:rPr>
              <a:t>假说</a:t>
            </a:r>
            <a:r>
              <a:rPr lang="en-US" altLang="zh-CN" sz="2400" dirty="0">
                <a:solidFill>
                  <a:schemeClr val="tx1">
                    <a:lumMod val="75000"/>
                    <a:lumOff val="25000"/>
                  </a:schemeClr>
                </a:solidFill>
                <a:cs typeface="+mn-ea"/>
                <a:sym typeface="+mn-lt"/>
              </a:rPr>
              <a:t>3</a:t>
            </a:r>
            <a:endParaRPr kumimoji="0" lang="en-US" altLang="zh-CN" sz="2400" i="0" u="none" strike="noStrike" kern="1200" cap="none" spc="0" normalizeH="0" baseline="0" noProof="0" dirty="0">
              <a:ln>
                <a:noFill/>
              </a:ln>
              <a:solidFill>
                <a:schemeClr val="tx1">
                  <a:lumMod val="75000"/>
                  <a:lumOff val="25000"/>
                </a:schemeClr>
              </a:solidFill>
              <a:effectLst/>
              <a:uLnTx/>
              <a:uFillTx/>
              <a:cs typeface="+mn-ea"/>
              <a:sym typeface="+mn-lt"/>
            </a:endParaRPr>
          </a:p>
        </p:txBody>
      </p:sp>
      <p:sp>
        <p:nvSpPr>
          <p:cNvPr id="56" name="文本框 55">
            <a:extLst>
              <a:ext uri="{FF2B5EF4-FFF2-40B4-BE49-F238E27FC236}">
                <a16:creationId xmlns:a16="http://schemas.microsoft.com/office/drawing/2014/main" id="{56D8DCB6-4427-41E3-A59E-D71A918B072F}"/>
              </a:ext>
            </a:extLst>
          </p:cNvPr>
          <p:cNvSpPr txBox="1"/>
          <p:nvPr/>
        </p:nvSpPr>
        <p:spPr>
          <a:xfrm>
            <a:off x="3541177" y="4565179"/>
            <a:ext cx="2428480" cy="1061829"/>
          </a:xfrm>
          <a:prstGeom prst="rect">
            <a:avLst/>
          </a:prstGeom>
          <a:noFill/>
        </p:spPr>
        <p:txBody>
          <a:bodyPr wrap="square" rtlCol="0">
            <a:spAutoFit/>
          </a:bodyPr>
          <a:lstStyle/>
          <a:p>
            <a:pPr algn="ctr">
              <a:lnSpc>
                <a:spcPct val="150000"/>
              </a:lnSpc>
              <a:defRPr/>
            </a:pPr>
            <a:r>
              <a:rPr lang="zh-CN" altLang="en-US" sz="1400" dirty="0">
                <a:solidFill>
                  <a:schemeClr val="tx1">
                    <a:lumMod val="75000"/>
                    <a:lumOff val="25000"/>
                  </a:schemeClr>
                </a:solidFill>
                <a:cs typeface="+mn-ea"/>
                <a:sym typeface="+mn-lt"/>
              </a:rPr>
              <a:t>具有研发背景的高管在整个高管团队中的</a:t>
            </a:r>
            <a:r>
              <a:rPr lang="zh-CN" altLang="en-US" sz="1400" dirty="0">
                <a:solidFill>
                  <a:srgbClr val="FF0000"/>
                </a:solidFill>
                <a:cs typeface="+mn-ea"/>
                <a:sym typeface="+mn-lt"/>
              </a:rPr>
              <a:t>权力越大</a:t>
            </a:r>
            <a:r>
              <a:rPr lang="zh-CN" altLang="en-US" sz="1400" dirty="0">
                <a:solidFill>
                  <a:schemeClr val="tx1">
                    <a:lumMod val="75000"/>
                    <a:lumOff val="25000"/>
                  </a:schemeClr>
                </a:solidFill>
                <a:cs typeface="+mn-ea"/>
                <a:sym typeface="+mn-lt"/>
              </a:rPr>
              <a:t>，越能</a:t>
            </a:r>
            <a:r>
              <a:rPr lang="zh-CN" altLang="en-US" sz="1400" dirty="0">
                <a:solidFill>
                  <a:srgbClr val="FF0000"/>
                </a:solidFill>
                <a:cs typeface="+mn-ea"/>
                <a:sym typeface="+mn-lt"/>
              </a:rPr>
              <a:t>促进公司创新投入</a:t>
            </a:r>
            <a:r>
              <a:rPr lang="zh-CN" altLang="en-US" sz="1400" dirty="0">
                <a:solidFill>
                  <a:schemeClr val="tx1">
                    <a:lumMod val="75000"/>
                    <a:lumOff val="25000"/>
                  </a:schemeClr>
                </a:solidFill>
                <a:cs typeface="+mn-ea"/>
                <a:sym typeface="+mn-lt"/>
              </a:rPr>
              <a:t>。</a:t>
            </a:r>
          </a:p>
        </p:txBody>
      </p:sp>
      <p:sp>
        <p:nvSpPr>
          <p:cNvPr id="57" name="矩形 56">
            <a:extLst>
              <a:ext uri="{FF2B5EF4-FFF2-40B4-BE49-F238E27FC236}">
                <a16:creationId xmlns:a16="http://schemas.microsoft.com/office/drawing/2014/main" id="{FC53B5FE-55A6-4543-BA43-ABCFC8F109D1}"/>
              </a:ext>
            </a:extLst>
          </p:cNvPr>
          <p:cNvSpPr/>
          <p:nvPr/>
        </p:nvSpPr>
        <p:spPr>
          <a:xfrm>
            <a:off x="4264737" y="4195847"/>
            <a:ext cx="981359" cy="461665"/>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400" i="0" u="none" strike="noStrike" kern="1200" cap="none" spc="0" normalizeH="0" baseline="0" noProof="0" dirty="0">
                <a:ln>
                  <a:noFill/>
                </a:ln>
                <a:solidFill>
                  <a:schemeClr val="tx1">
                    <a:lumMod val="75000"/>
                    <a:lumOff val="25000"/>
                  </a:schemeClr>
                </a:solidFill>
                <a:effectLst/>
                <a:uLnTx/>
                <a:uFillTx/>
                <a:cs typeface="+mn-ea"/>
                <a:sym typeface="+mn-lt"/>
              </a:rPr>
              <a:t>假说</a:t>
            </a:r>
            <a:r>
              <a:rPr kumimoji="0" lang="en-US" altLang="zh-CN" sz="2400" i="0" u="none" strike="noStrike" kern="1200" cap="none" spc="0" normalizeH="0" baseline="0" noProof="0" dirty="0">
                <a:ln>
                  <a:noFill/>
                </a:ln>
                <a:solidFill>
                  <a:schemeClr val="tx1">
                    <a:lumMod val="75000"/>
                    <a:lumOff val="25000"/>
                  </a:schemeClr>
                </a:solidFill>
                <a:effectLst/>
                <a:uLnTx/>
                <a:uFillTx/>
                <a:cs typeface="+mn-ea"/>
                <a:sym typeface="+mn-lt"/>
              </a:rPr>
              <a:t>2</a:t>
            </a:r>
          </a:p>
        </p:txBody>
      </p:sp>
      <p:sp>
        <p:nvSpPr>
          <p:cNvPr id="58" name="文本框 57">
            <a:extLst>
              <a:ext uri="{FF2B5EF4-FFF2-40B4-BE49-F238E27FC236}">
                <a16:creationId xmlns:a16="http://schemas.microsoft.com/office/drawing/2014/main" id="{1594F594-0E2A-4081-A1A1-6AC78B2E5428}"/>
              </a:ext>
            </a:extLst>
          </p:cNvPr>
          <p:cNvSpPr txBox="1"/>
          <p:nvPr/>
        </p:nvSpPr>
        <p:spPr>
          <a:xfrm>
            <a:off x="8485710" y="4565179"/>
            <a:ext cx="2428480" cy="1346907"/>
          </a:xfrm>
          <a:prstGeom prst="rect">
            <a:avLst/>
          </a:prstGeom>
          <a:noFill/>
        </p:spPr>
        <p:txBody>
          <a:bodyPr wrap="square" rtlCol="0">
            <a:spAutoFit/>
          </a:bodyPr>
          <a:lstStyle/>
          <a:p>
            <a:pPr algn="ctr">
              <a:lnSpc>
                <a:spcPct val="150000"/>
              </a:lnSpc>
              <a:defRPr/>
            </a:pPr>
            <a:r>
              <a:rPr lang="zh-CN" altLang="en-US" sz="1400" dirty="0">
                <a:solidFill>
                  <a:schemeClr val="tx1">
                    <a:lumMod val="75000"/>
                    <a:lumOff val="25000"/>
                  </a:schemeClr>
                </a:solidFill>
                <a:cs typeface="+mn-ea"/>
                <a:sym typeface="+mn-lt"/>
              </a:rPr>
              <a:t>研发背景高管权力对公司创新投入和创新产出的影响在</a:t>
            </a:r>
            <a:r>
              <a:rPr lang="zh-CN" altLang="en-US" sz="1400" dirty="0">
                <a:solidFill>
                  <a:srgbClr val="FF0000"/>
                </a:solidFill>
                <a:cs typeface="+mn-ea"/>
                <a:sym typeface="+mn-lt"/>
              </a:rPr>
              <a:t>高新技术企业和非高新技术企业</a:t>
            </a:r>
            <a:r>
              <a:rPr lang="zh-CN" altLang="en-US" sz="1400" dirty="0">
                <a:solidFill>
                  <a:schemeClr val="tx1">
                    <a:lumMod val="75000"/>
                    <a:lumOff val="25000"/>
                  </a:schemeClr>
                </a:solidFill>
                <a:cs typeface="+mn-ea"/>
                <a:sym typeface="+mn-lt"/>
              </a:rPr>
              <a:t>间存在差异。</a:t>
            </a:r>
          </a:p>
        </p:txBody>
      </p:sp>
      <p:sp>
        <p:nvSpPr>
          <p:cNvPr id="59" name="矩形 58">
            <a:extLst>
              <a:ext uri="{FF2B5EF4-FFF2-40B4-BE49-F238E27FC236}">
                <a16:creationId xmlns:a16="http://schemas.microsoft.com/office/drawing/2014/main" id="{A6FCA3EA-5A9A-4D02-9868-4E607B184336}"/>
              </a:ext>
            </a:extLst>
          </p:cNvPr>
          <p:cNvSpPr/>
          <p:nvPr/>
        </p:nvSpPr>
        <p:spPr>
          <a:xfrm>
            <a:off x="9209270" y="4195847"/>
            <a:ext cx="981359" cy="461665"/>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2400" i="0" u="none" strike="noStrike" kern="1200" cap="none" spc="0" normalizeH="0" baseline="0" noProof="0" dirty="0">
                <a:ln>
                  <a:noFill/>
                </a:ln>
                <a:solidFill>
                  <a:schemeClr val="tx1">
                    <a:lumMod val="75000"/>
                    <a:lumOff val="25000"/>
                  </a:schemeClr>
                </a:solidFill>
                <a:effectLst/>
                <a:uLnTx/>
                <a:uFillTx/>
                <a:cs typeface="+mn-ea"/>
                <a:sym typeface="+mn-lt"/>
              </a:rPr>
              <a:t>假说</a:t>
            </a:r>
            <a:r>
              <a:rPr lang="en-US" altLang="zh-CN" sz="2400" dirty="0">
                <a:solidFill>
                  <a:schemeClr val="tx1">
                    <a:lumMod val="75000"/>
                    <a:lumOff val="25000"/>
                  </a:schemeClr>
                </a:solidFill>
                <a:cs typeface="+mn-ea"/>
                <a:sym typeface="+mn-lt"/>
              </a:rPr>
              <a:t>4</a:t>
            </a:r>
            <a:endParaRPr kumimoji="0" lang="en-US" altLang="zh-CN" sz="2400" i="0" u="none" strike="noStrike" kern="1200" cap="none" spc="0" normalizeH="0" baseline="0" noProof="0" dirty="0">
              <a:ln>
                <a:noFill/>
              </a:ln>
              <a:solidFill>
                <a:schemeClr val="tx1">
                  <a:lumMod val="75000"/>
                  <a:lumOff val="25000"/>
                </a:schemeClr>
              </a:solidFill>
              <a:effectLst/>
              <a:uLnTx/>
              <a:uFillTx/>
              <a:cs typeface="+mn-ea"/>
              <a:sym typeface="+mn-lt"/>
            </a:endParaRPr>
          </a:p>
        </p:txBody>
      </p:sp>
    </p:spTree>
    <p:extLst>
      <p:ext uri="{BB962C8B-B14F-4D97-AF65-F5344CB8AC3E}">
        <p14:creationId xmlns:p14="http://schemas.microsoft.com/office/powerpoint/2010/main" val="320562676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barn(outVertical)">
                                      <p:cBhvr>
                                        <p:cTn id="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PA" val="v5.2.4"/>
</p:tagLst>
</file>

<file path=ppt/tags/tag10.xml><?xml version="1.0" encoding="utf-8"?>
<p:tagLst xmlns:a="http://schemas.openxmlformats.org/drawingml/2006/main" xmlns:r="http://schemas.openxmlformats.org/officeDocument/2006/relationships" xmlns:p="http://schemas.openxmlformats.org/presentationml/2006/main">
  <p:tag name="PA" val="v5.2.4"/>
</p:tagLst>
</file>

<file path=ppt/tags/tag11.xml><?xml version="1.0" encoding="utf-8"?>
<p:tagLst xmlns:a="http://schemas.openxmlformats.org/drawingml/2006/main" xmlns:r="http://schemas.openxmlformats.org/officeDocument/2006/relationships" xmlns:p="http://schemas.openxmlformats.org/presentationml/2006/main">
  <p:tag name="PA" val="v5.2.4"/>
</p:tagLst>
</file>

<file path=ppt/tags/tag12.xml><?xml version="1.0" encoding="utf-8"?>
<p:tagLst xmlns:a="http://schemas.openxmlformats.org/drawingml/2006/main" xmlns:r="http://schemas.openxmlformats.org/officeDocument/2006/relationships" xmlns:p="http://schemas.openxmlformats.org/presentationml/2006/main">
  <p:tag name="PA" val="v5.2.4"/>
</p:tagLst>
</file>

<file path=ppt/tags/tag13.xml><?xml version="1.0" encoding="utf-8"?>
<p:tagLst xmlns:a="http://schemas.openxmlformats.org/drawingml/2006/main" xmlns:r="http://schemas.openxmlformats.org/officeDocument/2006/relationships" xmlns:p="http://schemas.openxmlformats.org/presentationml/2006/main">
  <p:tag name="PA" val="v5.2.4"/>
</p:tagLst>
</file>

<file path=ppt/tags/tag14.xml><?xml version="1.0" encoding="utf-8"?>
<p:tagLst xmlns:a="http://schemas.openxmlformats.org/drawingml/2006/main" xmlns:r="http://schemas.openxmlformats.org/officeDocument/2006/relationships" xmlns:p="http://schemas.openxmlformats.org/presentationml/2006/main">
  <p:tag name="PA" val="v5.2.4"/>
</p:tagLst>
</file>

<file path=ppt/tags/tag15.xml><?xml version="1.0" encoding="utf-8"?>
<p:tagLst xmlns:a="http://schemas.openxmlformats.org/drawingml/2006/main" xmlns:r="http://schemas.openxmlformats.org/officeDocument/2006/relationships" xmlns:p="http://schemas.openxmlformats.org/presentationml/2006/main">
  <p:tag name="PA" val="v5.2.4"/>
</p:tagLst>
</file>

<file path=ppt/tags/tag16.xml><?xml version="1.0" encoding="utf-8"?>
<p:tagLst xmlns:a="http://schemas.openxmlformats.org/drawingml/2006/main" xmlns:r="http://schemas.openxmlformats.org/officeDocument/2006/relationships" xmlns:p="http://schemas.openxmlformats.org/presentationml/2006/main">
  <p:tag name="PA" val="v5.2.4"/>
</p:tagLst>
</file>

<file path=ppt/tags/tag17.xml><?xml version="1.0" encoding="utf-8"?>
<p:tagLst xmlns:a="http://schemas.openxmlformats.org/drawingml/2006/main" xmlns:r="http://schemas.openxmlformats.org/officeDocument/2006/relationships" xmlns:p="http://schemas.openxmlformats.org/presentationml/2006/main">
  <p:tag name="PA" val="v5.2.4"/>
</p:tagLst>
</file>

<file path=ppt/tags/tag18.xml><?xml version="1.0" encoding="utf-8"?>
<p:tagLst xmlns:a="http://schemas.openxmlformats.org/drawingml/2006/main" xmlns:r="http://schemas.openxmlformats.org/officeDocument/2006/relationships" xmlns:p="http://schemas.openxmlformats.org/presentationml/2006/main">
  <p:tag name="PA" val="v5.2.4"/>
</p:tagLst>
</file>

<file path=ppt/tags/tag2.xml><?xml version="1.0" encoding="utf-8"?>
<p:tagLst xmlns:a="http://schemas.openxmlformats.org/drawingml/2006/main" xmlns:r="http://schemas.openxmlformats.org/officeDocument/2006/relationships" xmlns:p="http://schemas.openxmlformats.org/presentationml/2006/main">
  <p:tag name="PA" val="v5.2.4"/>
</p:tagLst>
</file>

<file path=ppt/tags/tag3.xml><?xml version="1.0" encoding="utf-8"?>
<p:tagLst xmlns:a="http://schemas.openxmlformats.org/drawingml/2006/main" xmlns:r="http://schemas.openxmlformats.org/officeDocument/2006/relationships" xmlns:p="http://schemas.openxmlformats.org/presentationml/2006/main">
  <p:tag name="PA" val="v5.2.4"/>
</p:tagLst>
</file>

<file path=ppt/tags/tag4.xml><?xml version="1.0" encoding="utf-8"?>
<p:tagLst xmlns:a="http://schemas.openxmlformats.org/drawingml/2006/main" xmlns:r="http://schemas.openxmlformats.org/officeDocument/2006/relationships" xmlns:p="http://schemas.openxmlformats.org/presentationml/2006/main">
  <p:tag name="PA" val="v5.2.4"/>
</p:tagLst>
</file>

<file path=ppt/tags/tag5.xml><?xml version="1.0" encoding="utf-8"?>
<p:tagLst xmlns:a="http://schemas.openxmlformats.org/drawingml/2006/main" xmlns:r="http://schemas.openxmlformats.org/officeDocument/2006/relationships" xmlns:p="http://schemas.openxmlformats.org/presentationml/2006/main">
  <p:tag name="PA" val="v5.2.4"/>
</p:tagLst>
</file>

<file path=ppt/tags/tag6.xml><?xml version="1.0" encoding="utf-8"?>
<p:tagLst xmlns:a="http://schemas.openxmlformats.org/drawingml/2006/main" xmlns:r="http://schemas.openxmlformats.org/officeDocument/2006/relationships" xmlns:p="http://schemas.openxmlformats.org/presentationml/2006/main">
  <p:tag name="PA" val="v5.2.4"/>
</p:tagLst>
</file>

<file path=ppt/tags/tag7.xml><?xml version="1.0" encoding="utf-8"?>
<p:tagLst xmlns:a="http://schemas.openxmlformats.org/drawingml/2006/main" xmlns:r="http://schemas.openxmlformats.org/officeDocument/2006/relationships" xmlns:p="http://schemas.openxmlformats.org/presentationml/2006/main">
  <p:tag name="PA" val="v5.2.4"/>
</p:tagLst>
</file>

<file path=ppt/tags/tag8.xml><?xml version="1.0" encoding="utf-8"?>
<p:tagLst xmlns:a="http://schemas.openxmlformats.org/drawingml/2006/main" xmlns:r="http://schemas.openxmlformats.org/officeDocument/2006/relationships" xmlns:p="http://schemas.openxmlformats.org/presentationml/2006/main">
  <p:tag name="PA" val="v5.2.4"/>
</p:tagLst>
</file>

<file path=ppt/tags/tag9.xml><?xml version="1.0" encoding="utf-8"?>
<p:tagLst xmlns:a="http://schemas.openxmlformats.org/drawingml/2006/main" xmlns:r="http://schemas.openxmlformats.org/officeDocument/2006/relationships" xmlns:p="http://schemas.openxmlformats.org/presentationml/2006/main">
  <p:tag name="PA" val="v5.2.4"/>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1s0evq2">
      <a:majorFont>
        <a:latin typeface="微软雅黑" panose="020F0302020204030204"/>
        <a:ea typeface="微软雅黑"/>
        <a:cs typeface=""/>
      </a:majorFont>
      <a:minorFont>
        <a:latin typeface="微软雅黑" panose="020F0502020204030204"/>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1694</Words>
  <Application>Microsoft Office PowerPoint</Application>
  <PresentationFormat>宽屏</PresentationFormat>
  <Paragraphs>164</Paragraphs>
  <Slides>25</Slides>
  <Notes>25</Notes>
  <HiddenSlides>0</HiddenSlides>
  <MMClips>0</MMClips>
  <ScaleCrop>false</ScaleCrop>
  <HeadingPairs>
    <vt:vector size="6" baseType="variant">
      <vt:variant>
        <vt:lpstr>已用的字体</vt:lpstr>
      </vt:variant>
      <vt:variant>
        <vt:i4>4</vt:i4>
      </vt:variant>
      <vt:variant>
        <vt:lpstr>主题</vt:lpstr>
      </vt:variant>
      <vt:variant>
        <vt:i4>2</vt:i4>
      </vt:variant>
      <vt:variant>
        <vt:lpstr>幻灯片标题</vt:lpstr>
      </vt:variant>
      <vt:variant>
        <vt:i4>25</vt:i4>
      </vt:variant>
    </vt:vector>
  </HeadingPairs>
  <TitlesOfParts>
    <vt:vector size="31" baseType="lpstr">
      <vt:lpstr>等线</vt:lpstr>
      <vt:lpstr>微软雅黑</vt:lpstr>
      <vt:lpstr>Arial</vt:lpstr>
      <vt:lpstr>Calibri</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大学生职业生涯规划书</dc:title>
  <dc:creator/>
  <cp:keywords>www.1ppt.com</cp:keywords>
  <dc:description>www.1ppt.com</dc:description>
  <cp:lastModifiedBy/>
  <cp:revision>1</cp:revision>
  <dcterms:created xsi:type="dcterms:W3CDTF">2020-11-12T02:15:47Z</dcterms:created>
  <dcterms:modified xsi:type="dcterms:W3CDTF">2022-03-21T09:18:07Z</dcterms:modified>
</cp:coreProperties>
</file>