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8" r:id="rId2"/>
  </p:sldMasterIdLst>
  <p:notesMasterIdLst>
    <p:notesMasterId r:id="rId44"/>
  </p:notesMasterIdLst>
  <p:sldIdLst>
    <p:sldId id="256" r:id="rId3"/>
    <p:sldId id="1163" r:id="rId4"/>
    <p:sldId id="1164" r:id="rId5"/>
    <p:sldId id="1176" r:id="rId6"/>
    <p:sldId id="1193" r:id="rId7"/>
    <p:sldId id="264" r:id="rId8"/>
    <p:sldId id="1169" r:id="rId9"/>
    <p:sldId id="1194" r:id="rId10"/>
    <p:sldId id="1195" r:id="rId11"/>
    <p:sldId id="1196" r:id="rId12"/>
    <p:sldId id="1197" r:id="rId13"/>
    <p:sldId id="1198" r:id="rId14"/>
    <p:sldId id="1170" r:id="rId15"/>
    <p:sldId id="1180" r:id="rId16"/>
    <p:sldId id="1199" r:id="rId17"/>
    <p:sldId id="1200" r:id="rId18"/>
    <p:sldId id="1201" r:id="rId19"/>
    <p:sldId id="1171" r:id="rId20"/>
    <p:sldId id="1185" r:id="rId21"/>
    <p:sldId id="1202" r:id="rId22"/>
    <p:sldId id="1203" r:id="rId23"/>
    <p:sldId id="1204" r:id="rId24"/>
    <p:sldId id="1205" r:id="rId25"/>
    <p:sldId id="1206" r:id="rId26"/>
    <p:sldId id="1207" r:id="rId27"/>
    <p:sldId id="1208" r:id="rId28"/>
    <p:sldId id="1209" r:id="rId29"/>
    <p:sldId id="1210" r:id="rId30"/>
    <p:sldId id="1211" r:id="rId31"/>
    <p:sldId id="1212" r:id="rId32"/>
    <p:sldId id="1213" r:id="rId33"/>
    <p:sldId id="1214" r:id="rId34"/>
    <p:sldId id="1215" r:id="rId35"/>
    <p:sldId id="1216" r:id="rId36"/>
    <p:sldId id="1172" r:id="rId37"/>
    <p:sldId id="1217" r:id="rId38"/>
    <p:sldId id="1218" r:id="rId39"/>
    <p:sldId id="1173" r:id="rId40"/>
    <p:sldId id="1188" r:id="rId41"/>
    <p:sldId id="1219" r:id="rId42"/>
    <p:sldId id="1192"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99D"/>
    <a:srgbClr val="42556C"/>
    <a:srgbClr val="E2A39E"/>
    <a:srgbClr val="D86C72"/>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60"/>
  </p:normalViewPr>
  <p:slideViewPr>
    <p:cSldViewPr snapToGrid="0">
      <p:cViewPr varScale="1">
        <p:scale>
          <a:sx n="81" d="100"/>
          <a:sy n="81" d="100"/>
        </p:scale>
        <p:origin x="782" y="67"/>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108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E71C2-A431-4537-9052-D3864E2EEB31}" type="datetimeFigureOut">
              <a:rPr lang="zh-CN" altLang="en-US" smtClean="0"/>
              <a:t>2022/4/10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EB051-0EAA-4D5B-A3A5-DCA1A1082C15}" type="slidenum">
              <a:rPr lang="zh-CN" altLang="en-US" smtClean="0"/>
              <a:t>‹#›</a:t>
            </a:fld>
            <a:endParaRPr lang="zh-CN" altLang="en-US"/>
          </a:p>
        </p:txBody>
      </p:sp>
    </p:spTree>
    <p:extLst>
      <p:ext uri="{BB962C8B-B14F-4D97-AF65-F5344CB8AC3E}">
        <p14:creationId xmlns:p14="http://schemas.microsoft.com/office/powerpoint/2010/main" val="168422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B7EB051-0EAA-4D5B-A3A5-DCA1A1082C15}" type="slidenum">
              <a:rPr lang="zh-CN" altLang="en-US" smtClean="0"/>
              <a:t>1</a:t>
            </a:fld>
            <a:endParaRPr lang="zh-CN" altLang="en-US"/>
          </a:p>
        </p:txBody>
      </p:sp>
    </p:spTree>
    <p:extLst>
      <p:ext uri="{BB962C8B-B14F-4D97-AF65-F5344CB8AC3E}">
        <p14:creationId xmlns:p14="http://schemas.microsoft.com/office/powerpoint/2010/main" val="175145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416F4-32D2-4CF9-B50E-37DF177412D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808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416F4-32D2-4CF9-B50E-37DF177412D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6656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13</a:t>
            </a:fld>
            <a:endParaRPr lang="zh-CN" altLang="en-US"/>
          </a:p>
        </p:txBody>
      </p:sp>
    </p:spTree>
    <p:extLst>
      <p:ext uri="{BB962C8B-B14F-4D97-AF65-F5344CB8AC3E}">
        <p14:creationId xmlns:p14="http://schemas.microsoft.com/office/powerpoint/2010/main" val="2159800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14</a:t>
            </a:fld>
            <a:endParaRPr lang="zh-CN" altLang="en-US"/>
          </a:p>
        </p:txBody>
      </p:sp>
    </p:spTree>
    <p:extLst>
      <p:ext uri="{BB962C8B-B14F-4D97-AF65-F5344CB8AC3E}">
        <p14:creationId xmlns:p14="http://schemas.microsoft.com/office/powerpoint/2010/main" val="2307936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0626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13171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3923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18</a:t>
            </a:fld>
            <a:endParaRPr lang="zh-CN" altLang="en-US"/>
          </a:p>
        </p:txBody>
      </p:sp>
    </p:spTree>
    <p:extLst>
      <p:ext uri="{BB962C8B-B14F-4D97-AF65-F5344CB8AC3E}">
        <p14:creationId xmlns:p14="http://schemas.microsoft.com/office/powerpoint/2010/main" val="387636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19</a:t>
            </a:fld>
            <a:endParaRPr lang="zh-CN" altLang="en-US"/>
          </a:p>
        </p:txBody>
      </p:sp>
    </p:spTree>
    <p:extLst>
      <p:ext uri="{BB962C8B-B14F-4D97-AF65-F5344CB8AC3E}">
        <p14:creationId xmlns:p14="http://schemas.microsoft.com/office/powerpoint/2010/main" val="414512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6312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2</a:t>
            </a:fld>
            <a:endParaRPr lang="zh-CN" altLang="en-US"/>
          </a:p>
        </p:txBody>
      </p:sp>
    </p:spTree>
    <p:extLst>
      <p:ext uri="{BB962C8B-B14F-4D97-AF65-F5344CB8AC3E}">
        <p14:creationId xmlns:p14="http://schemas.microsoft.com/office/powerpoint/2010/main" val="807278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52458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0219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14239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504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1971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59302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65854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2267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0472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316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3</a:t>
            </a:fld>
            <a:endParaRPr lang="zh-CN" altLang="en-US"/>
          </a:p>
        </p:txBody>
      </p:sp>
    </p:spTree>
    <p:extLst>
      <p:ext uri="{BB962C8B-B14F-4D97-AF65-F5344CB8AC3E}">
        <p14:creationId xmlns:p14="http://schemas.microsoft.com/office/powerpoint/2010/main" val="425936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00829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7839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0762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90864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35</a:t>
            </a:fld>
            <a:endParaRPr lang="zh-CN" altLang="en-US"/>
          </a:p>
        </p:txBody>
      </p:sp>
    </p:spTree>
    <p:extLst>
      <p:ext uri="{BB962C8B-B14F-4D97-AF65-F5344CB8AC3E}">
        <p14:creationId xmlns:p14="http://schemas.microsoft.com/office/powerpoint/2010/main" val="1766869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79129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23615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38</a:t>
            </a:fld>
            <a:endParaRPr lang="zh-CN" altLang="en-US"/>
          </a:p>
        </p:txBody>
      </p:sp>
    </p:spTree>
    <p:extLst>
      <p:ext uri="{BB962C8B-B14F-4D97-AF65-F5344CB8AC3E}">
        <p14:creationId xmlns:p14="http://schemas.microsoft.com/office/powerpoint/2010/main" val="1605073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39</a:t>
            </a:fld>
            <a:endParaRPr lang="zh-CN" altLang="en-US"/>
          </a:p>
        </p:txBody>
      </p:sp>
    </p:spTree>
    <p:extLst>
      <p:ext uri="{BB962C8B-B14F-4D97-AF65-F5344CB8AC3E}">
        <p14:creationId xmlns:p14="http://schemas.microsoft.com/office/powerpoint/2010/main" val="640006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EB051-0EAA-4D5B-A3A5-DCA1A1082C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437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72416F4-32D2-4CF9-B50E-37DF177412D4}" type="slidenum">
              <a:rPr lang="zh-CN" altLang="en-US" smtClean="0"/>
              <a:t>4</a:t>
            </a:fld>
            <a:endParaRPr lang="zh-CN" altLang="en-US"/>
          </a:p>
        </p:txBody>
      </p:sp>
    </p:spTree>
    <p:extLst>
      <p:ext uri="{BB962C8B-B14F-4D97-AF65-F5344CB8AC3E}">
        <p14:creationId xmlns:p14="http://schemas.microsoft.com/office/powerpoint/2010/main" val="3726371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41</a:t>
            </a:fld>
            <a:endParaRPr lang="zh-CN" altLang="en-US"/>
          </a:p>
        </p:txBody>
      </p:sp>
    </p:spTree>
    <p:extLst>
      <p:ext uri="{BB962C8B-B14F-4D97-AF65-F5344CB8AC3E}">
        <p14:creationId xmlns:p14="http://schemas.microsoft.com/office/powerpoint/2010/main" val="16865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416F4-32D2-4CF9-B50E-37DF177412D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361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7</a:t>
            </a:fld>
            <a:endParaRPr lang="zh-CN" altLang="en-US"/>
          </a:p>
        </p:txBody>
      </p:sp>
    </p:spTree>
    <p:extLst>
      <p:ext uri="{BB962C8B-B14F-4D97-AF65-F5344CB8AC3E}">
        <p14:creationId xmlns:p14="http://schemas.microsoft.com/office/powerpoint/2010/main" val="303576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416F4-32D2-4CF9-B50E-37DF177412D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9248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416F4-32D2-4CF9-B50E-37DF177412D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2750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416F4-32D2-4CF9-B50E-37DF177412D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907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EDC482C-2E0B-422F-80EE-D9C8FD5A9B26}"/>
              </a:ext>
            </a:extLst>
          </p:cNvPr>
          <p:cNvSpPr/>
          <p:nvPr userDrawn="1"/>
        </p:nvSpPr>
        <p:spPr>
          <a:xfrm>
            <a:off x="0" y="4146331"/>
            <a:ext cx="12192000" cy="2711669"/>
          </a:xfrm>
          <a:custGeom>
            <a:avLst/>
            <a:gdLst>
              <a:gd name="connsiteX0" fmla="*/ 0 w 12192000"/>
              <a:gd name="connsiteY0" fmla="*/ 0 h 2711669"/>
              <a:gd name="connsiteX1" fmla="*/ 12192000 w 12192000"/>
              <a:gd name="connsiteY1" fmla="*/ 0 h 2711669"/>
              <a:gd name="connsiteX2" fmla="*/ 12192000 w 12192000"/>
              <a:gd name="connsiteY2" fmla="*/ 2711669 h 2711669"/>
              <a:gd name="connsiteX3" fmla="*/ 0 w 12192000"/>
              <a:gd name="connsiteY3" fmla="*/ 2711669 h 2711669"/>
              <a:gd name="connsiteX4" fmla="*/ 0 w 12192000"/>
              <a:gd name="connsiteY4" fmla="*/ 0 h 2711669"/>
              <a:gd name="connsiteX0" fmla="*/ 0 w 12192000"/>
              <a:gd name="connsiteY0" fmla="*/ 0 h 2711669"/>
              <a:gd name="connsiteX1" fmla="*/ 5912069 w 12192000"/>
              <a:gd name="connsiteY1" fmla="*/ 0 h 2711669"/>
              <a:gd name="connsiteX2" fmla="*/ 12192000 w 12192000"/>
              <a:gd name="connsiteY2" fmla="*/ 0 h 2711669"/>
              <a:gd name="connsiteX3" fmla="*/ 12192000 w 12192000"/>
              <a:gd name="connsiteY3" fmla="*/ 2711669 h 2711669"/>
              <a:gd name="connsiteX4" fmla="*/ 0 w 12192000"/>
              <a:gd name="connsiteY4" fmla="*/ 2711669 h 2711669"/>
              <a:gd name="connsiteX5" fmla="*/ 0 w 12192000"/>
              <a:gd name="connsiteY5" fmla="*/ 0 h 2711669"/>
              <a:gd name="connsiteX0" fmla="*/ 0 w 12192000"/>
              <a:gd name="connsiteY0" fmla="*/ 0 h 2711669"/>
              <a:gd name="connsiteX1" fmla="*/ 5927835 w 12192000"/>
              <a:gd name="connsiteY1" fmla="*/ 1166648 h 2711669"/>
              <a:gd name="connsiteX2" fmla="*/ 12192000 w 12192000"/>
              <a:gd name="connsiteY2" fmla="*/ 0 h 2711669"/>
              <a:gd name="connsiteX3" fmla="*/ 12192000 w 12192000"/>
              <a:gd name="connsiteY3" fmla="*/ 2711669 h 2711669"/>
              <a:gd name="connsiteX4" fmla="*/ 0 w 12192000"/>
              <a:gd name="connsiteY4" fmla="*/ 2711669 h 2711669"/>
              <a:gd name="connsiteX5" fmla="*/ 0 w 12192000"/>
              <a:gd name="connsiteY5" fmla="*/ 0 h 2711669"/>
              <a:gd name="connsiteX0" fmla="*/ 0 w 12192000"/>
              <a:gd name="connsiteY0" fmla="*/ 0 h 2711669"/>
              <a:gd name="connsiteX1" fmla="*/ 5927835 w 12192000"/>
              <a:gd name="connsiteY1" fmla="*/ 1277007 h 2711669"/>
              <a:gd name="connsiteX2" fmla="*/ 12192000 w 12192000"/>
              <a:gd name="connsiteY2" fmla="*/ 0 h 2711669"/>
              <a:gd name="connsiteX3" fmla="*/ 12192000 w 12192000"/>
              <a:gd name="connsiteY3" fmla="*/ 2711669 h 2711669"/>
              <a:gd name="connsiteX4" fmla="*/ 0 w 12192000"/>
              <a:gd name="connsiteY4" fmla="*/ 2711669 h 2711669"/>
              <a:gd name="connsiteX5" fmla="*/ 0 w 12192000"/>
              <a:gd name="connsiteY5" fmla="*/ 0 h 2711669"/>
              <a:gd name="connsiteX0" fmla="*/ 0 w 12192000"/>
              <a:gd name="connsiteY0" fmla="*/ 0 h 2711669"/>
              <a:gd name="connsiteX1" fmla="*/ 5959366 w 12192000"/>
              <a:gd name="connsiteY1" fmla="*/ 1277007 h 2711669"/>
              <a:gd name="connsiteX2" fmla="*/ 12192000 w 12192000"/>
              <a:gd name="connsiteY2" fmla="*/ 0 h 2711669"/>
              <a:gd name="connsiteX3" fmla="*/ 12192000 w 12192000"/>
              <a:gd name="connsiteY3" fmla="*/ 2711669 h 2711669"/>
              <a:gd name="connsiteX4" fmla="*/ 0 w 12192000"/>
              <a:gd name="connsiteY4" fmla="*/ 2711669 h 2711669"/>
              <a:gd name="connsiteX5" fmla="*/ 0 w 12192000"/>
              <a:gd name="connsiteY5" fmla="*/ 0 h 271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711669">
                <a:moveTo>
                  <a:pt x="0" y="0"/>
                </a:moveTo>
                <a:lnTo>
                  <a:pt x="5959366" y="1277007"/>
                </a:lnTo>
                <a:lnTo>
                  <a:pt x="12192000" y="0"/>
                </a:lnTo>
                <a:lnTo>
                  <a:pt x="12192000" y="2711669"/>
                </a:lnTo>
                <a:lnTo>
                  <a:pt x="0" y="2711669"/>
                </a:lnTo>
                <a:lnTo>
                  <a:pt x="0" y="0"/>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2022/4/10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9867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78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16CCF00-3186-460A-9AFD-8F98E1582718}"/>
              </a:ext>
            </a:extLst>
          </p:cNvPr>
          <p:cNvSpPr/>
          <p:nvPr userDrawn="1"/>
        </p:nvSpPr>
        <p:spPr>
          <a:xfrm>
            <a:off x="4619298" y="0"/>
            <a:ext cx="7575129" cy="6858000"/>
          </a:xfrm>
          <a:custGeom>
            <a:avLst/>
            <a:gdLst>
              <a:gd name="connsiteX0" fmla="*/ 0 w 7575129"/>
              <a:gd name="connsiteY0" fmla="*/ 0 h 6858000"/>
              <a:gd name="connsiteX1" fmla="*/ 7575129 w 7575129"/>
              <a:gd name="connsiteY1" fmla="*/ 0 h 6858000"/>
              <a:gd name="connsiteX2" fmla="*/ 7575129 w 7575129"/>
              <a:gd name="connsiteY2" fmla="*/ 6858000 h 6858000"/>
              <a:gd name="connsiteX3" fmla="*/ 0 w 7575129"/>
              <a:gd name="connsiteY3" fmla="*/ 6858000 h 6858000"/>
              <a:gd name="connsiteX4" fmla="*/ 0 w 7575129"/>
              <a:gd name="connsiteY4" fmla="*/ 0 h 6858000"/>
              <a:gd name="connsiteX0" fmla="*/ 31532 w 7606661"/>
              <a:gd name="connsiteY0" fmla="*/ 0 h 6858000"/>
              <a:gd name="connsiteX1" fmla="*/ 7606661 w 7606661"/>
              <a:gd name="connsiteY1" fmla="*/ 0 h 6858000"/>
              <a:gd name="connsiteX2" fmla="*/ 7606661 w 7606661"/>
              <a:gd name="connsiteY2" fmla="*/ 6858000 h 6858000"/>
              <a:gd name="connsiteX3" fmla="*/ 31532 w 7606661"/>
              <a:gd name="connsiteY3" fmla="*/ 6858000 h 6858000"/>
              <a:gd name="connsiteX4" fmla="*/ 0 w 7606661"/>
              <a:gd name="connsiteY4" fmla="*/ 3153103 h 6858000"/>
              <a:gd name="connsiteX5" fmla="*/ 31532 w 7606661"/>
              <a:gd name="connsiteY5" fmla="*/ 0 h 6858000"/>
              <a:gd name="connsiteX0" fmla="*/ 0 w 7575129"/>
              <a:gd name="connsiteY0" fmla="*/ 0 h 6858000"/>
              <a:gd name="connsiteX1" fmla="*/ 7575129 w 7575129"/>
              <a:gd name="connsiteY1" fmla="*/ 0 h 6858000"/>
              <a:gd name="connsiteX2" fmla="*/ 7575129 w 7575129"/>
              <a:gd name="connsiteY2" fmla="*/ 6858000 h 6858000"/>
              <a:gd name="connsiteX3" fmla="*/ 0 w 7575129"/>
              <a:gd name="connsiteY3" fmla="*/ 6858000 h 6858000"/>
              <a:gd name="connsiteX4" fmla="*/ 1261240 w 7575129"/>
              <a:gd name="connsiteY4" fmla="*/ 3421117 h 6858000"/>
              <a:gd name="connsiteX5" fmla="*/ 0 w 757512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75129" h="6858000">
                <a:moveTo>
                  <a:pt x="0" y="0"/>
                </a:moveTo>
                <a:lnTo>
                  <a:pt x="7575129" y="0"/>
                </a:lnTo>
                <a:lnTo>
                  <a:pt x="7575129" y="6858000"/>
                </a:lnTo>
                <a:lnTo>
                  <a:pt x="0" y="6858000"/>
                </a:lnTo>
                <a:lnTo>
                  <a:pt x="1261240" y="3421117"/>
                </a:lnTo>
                <a:lnTo>
                  <a:pt x="0" y="0"/>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4E9BA391-9B0F-4128-AA03-C6E9436D5F60}"/>
              </a:ext>
            </a:extLst>
          </p:cNvPr>
          <p:cNvSpPr/>
          <p:nvPr userDrawn="1"/>
        </p:nvSpPr>
        <p:spPr>
          <a:xfrm>
            <a:off x="0" y="2602523"/>
            <a:ext cx="301451" cy="1899139"/>
          </a:xfrm>
          <a:prstGeom prst="rect">
            <a:avLst/>
          </a:pr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7222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3">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57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097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5302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6702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295636"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199514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6277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2022/4/10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8760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33000"/>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37367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9C916120-482F-4E8C-A03D-7B66280DDBE4}"/>
              </a:ext>
            </a:extLst>
          </p:cNvPr>
          <p:cNvSpPr txBox="1"/>
          <p:nvPr/>
        </p:nvSpPr>
        <p:spPr>
          <a:xfrm>
            <a:off x="972278" y="1229505"/>
            <a:ext cx="10247439" cy="1938992"/>
          </a:xfrm>
          <a:prstGeom prst="rect">
            <a:avLst/>
          </a:prstGeom>
          <a:noFill/>
        </p:spPr>
        <p:txBody>
          <a:bodyPr wrap="square" rtlCol="0">
            <a:spAutoFit/>
          </a:bodyPr>
          <a:lstStyle/>
          <a:p>
            <a:pPr algn="dist"/>
            <a:r>
              <a:rPr lang="zh-CN" altLang="en-US" sz="6000" b="1" dirty="0">
                <a:solidFill>
                  <a:srgbClr val="42556C"/>
                </a:solidFill>
                <a:cs typeface="+mn-ea"/>
                <a:sym typeface="+mn-lt"/>
              </a:rPr>
              <a:t>企业融资模式、金融市场安全性及其变动特征</a:t>
            </a:r>
          </a:p>
        </p:txBody>
      </p:sp>
      <p:sp>
        <p:nvSpPr>
          <p:cNvPr id="9" name="文本框 8">
            <a:extLst>
              <a:ext uri="{FF2B5EF4-FFF2-40B4-BE49-F238E27FC236}">
                <a16:creationId xmlns:a16="http://schemas.microsoft.com/office/drawing/2014/main" id="{2D8B9B50-10FC-4E79-8CB0-60BB29FB4D1F}"/>
              </a:ext>
            </a:extLst>
          </p:cNvPr>
          <p:cNvSpPr txBox="1"/>
          <p:nvPr/>
        </p:nvSpPr>
        <p:spPr>
          <a:xfrm>
            <a:off x="3932547" y="5726026"/>
            <a:ext cx="4326902" cy="369332"/>
          </a:xfrm>
          <a:prstGeom prst="rect">
            <a:avLst/>
          </a:prstGeom>
          <a:noFill/>
        </p:spPr>
        <p:txBody>
          <a:bodyPr wrap="square" rtlCol="0">
            <a:spAutoFit/>
          </a:bodyPr>
          <a:lstStyle/>
          <a:p>
            <a:pPr algn="ctr"/>
            <a:r>
              <a:rPr lang="zh-CN" altLang="en-US" spc="300" dirty="0">
                <a:solidFill>
                  <a:schemeClr val="bg1"/>
                </a:solidFill>
                <a:cs typeface="+mn-ea"/>
                <a:sym typeface="+mn-lt"/>
              </a:rPr>
              <a:t>汇报人：</a:t>
            </a:r>
            <a:r>
              <a:rPr lang="en-US" altLang="zh-CN" spc="300" dirty="0">
                <a:solidFill>
                  <a:schemeClr val="bg1"/>
                </a:solidFill>
                <a:cs typeface="+mn-ea"/>
                <a:sym typeface="+mn-lt"/>
              </a:rPr>
              <a:t>2021</a:t>
            </a:r>
            <a:r>
              <a:rPr lang="zh-CN" altLang="en-US" spc="300" dirty="0">
                <a:solidFill>
                  <a:schemeClr val="bg1"/>
                </a:solidFill>
                <a:cs typeface="+mn-ea"/>
                <a:sym typeface="+mn-lt"/>
              </a:rPr>
              <a:t>级金融专硕 李文治</a:t>
            </a:r>
          </a:p>
        </p:txBody>
      </p:sp>
      <p:sp>
        <p:nvSpPr>
          <p:cNvPr id="10" name="文本框 9">
            <a:extLst>
              <a:ext uri="{FF2B5EF4-FFF2-40B4-BE49-F238E27FC236}">
                <a16:creationId xmlns:a16="http://schemas.microsoft.com/office/drawing/2014/main" id="{C07E0D45-8DE4-4BC1-A41A-CC71899C9745}"/>
              </a:ext>
            </a:extLst>
          </p:cNvPr>
          <p:cNvSpPr txBox="1"/>
          <p:nvPr/>
        </p:nvSpPr>
        <p:spPr>
          <a:xfrm>
            <a:off x="303884" y="3429000"/>
            <a:ext cx="11584225" cy="1015663"/>
          </a:xfrm>
          <a:prstGeom prst="rect">
            <a:avLst/>
          </a:prstGeom>
          <a:noFill/>
        </p:spPr>
        <p:txBody>
          <a:bodyPr wrap="square" rtlCol="0">
            <a:spAutoFit/>
          </a:bodyPr>
          <a:lstStyle/>
          <a:p>
            <a:pPr algn="ctr"/>
            <a:r>
              <a:rPr lang="en-US" altLang="zh-CN" sz="2000" dirty="0">
                <a:solidFill>
                  <a:srgbClr val="42556C"/>
                </a:solidFill>
                <a:cs typeface="+mn-ea"/>
                <a:sym typeface="+mn-lt"/>
              </a:rPr>
              <a:t>Financing Models of Enterprise</a:t>
            </a:r>
            <a:r>
              <a:rPr lang="zh-CN" altLang="en-US" sz="2000" dirty="0">
                <a:solidFill>
                  <a:srgbClr val="42556C"/>
                </a:solidFill>
                <a:cs typeface="+mn-ea"/>
                <a:sym typeface="+mn-lt"/>
              </a:rPr>
              <a:t>， </a:t>
            </a:r>
            <a:r>
              <a:rPr lang="en-US" altLang="zh-CN" sz="2000" dirty="0">
                <a:solidFill>
                  <a:srgbClr val="42556C"/>
                </a:solidFill>
                <a:cs typeface="+mn-ea"/>
                <a:sym typeface="+mn-lt"/>
              </a:rPr>
              <a:t>Financial Market Security and Its Changing Characteristics</a:t>
            </a:r>
          </a:p>
          <a:p>
            <a:pPr algn="ctr"/>
            <a:endParaRPr lang="en-US" altLang="zh-CN" sz="2000" dirty="0">
              <a:solidFill>
                <a:srgbClr val="42556C"/>
              </a:solidFill>
              <a:cs typeface="+mn-ea"/>
              <a:sym typeface="+mn-lt"/>
            </a:endParaRPr>
          </a:p>
          <a:p>
            <a:pPr algn="ctr"/>
            <a:r>
              <a:rPr lang="en-US" altLang="zh-CN" sz="2000" dirty="0">
                <a:solidFill>
                  <a:srgbClr val="42556C"/>
                </a:solidFill>
                <a:cs typeface="+mn-ea"/>
                <a:sym typeface="+mn-lt"/>
              </a:rPr>
              <a:t>——《</a:t>
            </a:r>
            <a:r>
              <a:rPr lang="zh-CN" altLang="en-US" sz="2000" dirty="0">
                <a:solidFill>
                  <a:srgbClr val="42556C"/>
                </a:solidFill>
                <a:cs typeface="+mn-ea"/>
                <a:sym typeface="+mn-lt"/>
              </a:rPr>
              <a:t>中国工业经济</a:t>
            </a:r>
            <a:r>
              <a:rPr lang="en-US" altLang="zh-CN" sz="2000" dirty="0">
                <a:solidFill>
                  <a:srgbClr val="42556C"/>
                </a:solidFill>
                <a:cs typeface="+mn-ea"/>
                <a:sym typeface="+mn-lt"/>
              </a:rPr>
              <a:t>》2021</a:t>
            </a:r>
            <a:r>
              <a:rPr lang="zh-CN" altLang="en-US" sz="2000" dirty="0">
                <a:solidFill>
                  <a:srgbClr val="42556C"/>
                </a:solidFill>
                <a:cs typeface="+mn-ea"/>
                <a:sym typeface="+mn-lt"/>
              </a:rPr>
              <a:t>年第</a:t>
            </a:r>
            <a:r>
              <a:rPr lang="en-US" altLang="zh-CN" sz="2000" dirty="0">
                <a:solidFill>
                  <a:srgbClr val="42556C"/>
                </a:solidFill>
                <a:cs typeface="+mn-ea"/>
                <a:sym typeface="+mn-lt"/>
              </a:rPr>
              <a:t>8</a:t>
            </a:r>
            <a:r>
              <a:rPr lang="zh-CN" altLang="en-US" sz="2000" dirty="0">
                <a:solidFill>
                  <a:srgbClr val="42556C"/>
                </a:solidFill>
                <a:cs typeface="+mn-ea"/>
                <a:sym typeface="+mn-lt"/>
              </a:rPr>
              <a:t>期</a:t>
            </a:r>
          </a:p>
        </p:txBody>
      </p:sp>
    </p:spTree>
    <p:extLst>
      <p:ext uri="{BB962C8B-B14F-4D97-AF65-F5344CB8AC3E}">
        <p14:creationId xmlns:p14="http://schemas.microsoft.com/office/powerpoint/2010/main" val="2496941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23">
            <a:extLst>
              <a:ext uri="{FF2B5EF4-FFF2-40B4-BE49-F238E27FC236}">
                <a16:creationId xmlns:a16="http://schemas.microsoft.com/office/drawing/2014/main" id="{93695872-C8E3-48B1-BD13-FC3F8B6DEABD}"/>
              </a:ext>
            </a:extLst>
          </p:cNvPr>
          <p:cNvSpPr txBox="1"/>
          <p:nvPr/>
        </p:nvSpPr>
        <p:spPr>
          <a:xfrm>
            <a:off x="623888" y="454345"/>
            <a:ext cx="10653705"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a:solidFill>
                  <a:srgbClr val="42556C"/>
                </a:solidFill>
                <a:latin typeface="微软雅黑" panose="020F0502020204030204"/>
                <a:ea typeface="微软雅黑"/>
                <a:cs typeface="+mn-ea"/>
                <a:sym typeface="+mn-lt"/>
              </a:rPr>
              <a:t>2</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文献述评</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金融不稳定性理论和政策选择</a:t>
            </a:r>
          </a:p>
        </p:txBody>
      </p:sp>
      <p:grpSp>
        <p:nvGrpSpPr>
          <p:cNvPr id="50" name="Group 55">
            <a:extLst>
              <a:ext uri="{FF2B5EF4-FFF2-40B4-BE49-F238E27FC236}">
                <a16:creationId xmlns:a16="http://schemas.microsoft.com/office/drawing/2014/main" id="{584E04E1-0DA9-41DE-9049-09DAB78F1014}"/>
              </a:ext>
            </a:extLst>
          </p:cNvPr>
          <p:cNvGrpSpPr/>
          <p:nvPr/>
        </p:nvGrpSpPr>
        <p:grpSpPr>
          <a:xfrm>
            <a:off x="675898" y="1130300"/>
            <a:ext cx="362272" cy="73025"/>
            <a:chOff x="7340600" y="4686300"/>
            <a:chExt cx="504030" cy="101600"/>
          </a:xfrm>
          <a:solidFill>
            <a:srgbClr val="42556C"/>
          </a:solidFill>
        </p:grpSpPr>
        <p:sp>
          <p:nvSpPr>
            <p:cNvPr id="52" name="Oval 52">
              <a:extLst>
                <a:ext uri="{FF2B5EF4-FFF2-40B4-BE49-F238E27FC236}">
                  <a16:creationId xmlns:a16="http://schemas.microsoft.com/office/drawing/2014/main" id="{87D0C997-1546-4533-B77B-A6CE118FCC56}"/>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3" name="Oval 53">
              <a:extLst>
                <a:ext uri="{FF2B5EF4-FFF2-40B4-BE49-F238E27FC236}">
                  <a16:creationId xmlns:a16="http://schemas.microsoft.com/office/drawing/2014/main" id="{6D305F0E-47CA-46E9-82B3-51B96DB24928}"/>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55" name="Oval 54">
              <a:extLst>
                <a:ext uri="{FF2B5EF4-FFF2-40B4-BE49-F238E27FC236}">
                  <a16:creationId xmlns:a16="http://schemas.microsoft.com/office/drawing/2014/main" id="{08667E19-FF9A-4F80-BAAC-7844D0F57A7F}"/>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sp>
        <p:nvSpPr>
          <p:cNvPr id="12" name="矩形 11">
            <a:extLst>
              <a:ext uri="{FF2B5EF4-FFF2-40B4-BE49-F238E27FC236}">
                <a16:creationId xmlns:a16="http://schemas.microsoft.com/office/drawing/2014/main" id="{4176B1F6-9A1F-471B-9878-6E2EC185369D}"/>
              </a:ext>
            </a:extLst>
          </p:cNvPr>
          <p:cNvSpPr/>
          <p:nvPr/>
        </p:nvSpPr>
        <p:spPr>
          <a:xfrm>
            <a:off x="988874" y="1603890"/>
            <a:ext cx="10214251" cy="45367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1" name="矩形 93">
            <a:extLst>
              <a:ext uri="{FF2B5EF4-FFF2-40B4-BE49-F238E27FC236}">
                <a16:creationId xmlns:a16="http://schemas.microsoft.com/office/drawing/2014/main" id="{8E6E1C3F-5B62-4CC9-8631-53C25D82CD7C}"/>
              </a:ext>
            </a:extLst>
          </p:cNvPr>
          <p:cNvSpPr/>
          <p:nvPr/>
        </p:nvSpPr>
        <p:spPr>
          <a:xfrm>
            <a:off x="868006" y="1478540"/>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2" name="文本框 1">
            <a:extLst>
              <a:ext uri="{FF2B5EF4-FFF2-40B4-BE49-F238E27FC236}">
                <a16:creationId xmlns:a16="http://schemas.microsoft.com/office/drawing/2014/main" id="{06F06297-11C6-4B4B-A6D8-FB1A4C375230}"/>
              </a:ext>
            </a:extLst>
          </p:cNvPr>
          <p:cNvSpPr txBox="1"/>
          <p:nvPr/>
        </p:nvSpPr>
        <p:spPr>
          <a:xfrm>
            <a:off x="1349603" y="1932495"/>
            <a:ext cx="9492792" cy="3513591"/>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金融不稳定性理论：</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Minsky</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1968</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1975</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认为，在经济平稳期，企业举债投资增加→加大了企业的财务杠杆、甚至借短投长→当企业的投资难以获得预期的收益→资金入不敷出→对冲型融资转向投机型融资，从投机型融资转为庞氏型融资。→企业融资的脆弱性上升→金融市场的脆弱性上升→金融危机</a:t>
            </a:r>
            <a:endPar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endParaRPr lang="en-US" altLang="zh-CN" dirty="0">
              <a:solidFill>
                <a:prstClr val="black"/>
              </a:solidFill>
              <a:latin typeface="微软雅黑" panose="020F0502020204030204"/>
              <a:ea typeface="微软雅黑"/>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政策选择：</a:t>
            </a:r>
            <a:endPar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①通过投资实现经济增长</a:t>
            </a:r>
            <a:endPar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②通过充分就业、减少收入差距、加强金融监管等宏观经济政策，以及稳健的负债和减少庞氏型和投机型融资的占比等微观经济政策，来降低金融体系的脆弱性。</a:t>
            </a:r>
          </a:p>
        </p:txBody>
      </p:sp>
      <p:sp>
        <p:nvSpPr>
          <p:cNvPr id="10" name="矩形 93">
            <a:extLst>
              <a:ext uri="{FF2B5EF4-FFF2-40B4-BE49-F238E27FC236}">
                <a16:creationId xmlns:a16="http://schemas.microsoft.com/office/drawing/2014/main" id="{5C3471C6-38A6-40C7-AF16-E111CFA87F6B}"/>
              </a:ext>
            </a:extLst>
          </p:cNvPr>
          <p:cNvSpPr/>
          <p:nvPr/>
        </p:nvSpPr>
        <p:spPr>
          <a:xfrm rot="10800000">
            <a:off x="10929634" y="5830806"/>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3" name="矩形 2">
            <a:extLst>
              <a:ext uri="{FF2B5EF4-FFF2-40B4-BE49-F238E27FC236}">
                <a16:creationId xmlns:a16="http://schemas.microsoft.com/office/drawing/2014/main" id="{EB266FA7-88DB-4DE6-85F8-A7B85C067D3B}"/>
              </a:ext>
            </a:extLst>
          </p:cNvPr>
          <p:cNvSpPr/>
          <p:nvPr/>
        </p:nvSpPr>
        <p:spPr>
          <a:xfrm>
            <a:off x="3993801" y="3976002"/>
            <a:ext cx="455651" cy="923330"/>
          </a:xfrm>
          <a:prstGeom prst="rect">
            <a:avLst/>
          </a:prstGeom>
          <a:noFill/>
        </p:spPr>
        <p:txBody>
          <a:bodyPr wrap="square" lIns="91440" tIns="45720" rIns="91440" bIns="45720">
            <a:spAutoFit/>
          </a:bodyPr>
          <a:lstStyle/>
          <a:p>
            <a:pPr algn="ctr"/>
            <a:r>
              <a:rPr kumimoji="0" lang="en-US" altLang="zh-CN" sz="5400" b="0"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微软雅黑" panose="020F0502020204030204"/>
                <a:ea typeface="微软雅黑"/>
                <a:cs typeface="+mn-cs"/>
              </a:rPr>
              <a:t>×</a:t>
            </a:r>
            <a:endParaRPr lang="zh-CN" alt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4" name="矩形 3">
            <a:extLst>
              <a:ext uri="{FF2B5EF4-FFF2-40B4-BE49-F238E27FC236}">
                <a16:creationId xmlns:a16="http://schemas.microsoft.com/office/drawing/2014/main" id="{E3BABEB2-A2A8-49FC-8803-226FA454C100}"/>
              </a:ext>
            </a:extLst>
          </p:cNvPr>
          <p:cNvSpPr/>
          <p:nvPr/>
        </p:nvSpPr>
        <p:spPr>
          <a:xfrm>
            <a:off x="8551146" y="4793175"/>
            <a:ext cx="384933" cy="923330"/>
          </a:xfrm>
          <a:prstGeom prst="rect">
            <a:avLst/>
          </a:prstGeom>
          <a:noFill/>
        </p:spPr>
        <p:txBody>
          <a:bodyPr wrap="square" lIns="91440" tIns="45720" rIns="91440" bIns="45720">
            <a:spAutoFit/>
          </a:bodyPr>
          <a:lstStyle/>
          <a:p>
            <a:pPr algn="ctr"/>
            <a:r>
              <a:rPr kumimoji="0" lang="zh-CN" altLang="en-US" sz="5400" b="0"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微软雅黑" panose="020F0502020204030204"/>
                <a:ea typeface="微软雅黑"/>
                <a:cs typeface="+mn-cs"/>
              </a:rPr>
              <a:t>√</a:t>
            </a:r>
            <a:endParaRPr lang="zh-CN" alt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48979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23">
            <a:extLst>
              <a:ext uri="{FF2B5EF4-FFF2-40B4-BE49-F238E27FC236}">
                <a16:creationId xmlns:a16="http://schemas.microsoft.com/office/drawing/2014/main" id="{93695872-C8E3-48B1-BD13-FC3F8B6DEABD}"/>
              </a:ext>
            </a:extLst>
          </p:cNvPr>
          <p:cNvSpPr txBox="1"/>
          <p:nvPr/>
        </p:nvSpPr>
        <p:spPr>
          <a:xfrm>
            <a:off x="623888" y="454345"/>
            <a:ext cx="10653705"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2.</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文献述评</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lang="zh-CN" altLang="en-US" sz="4000" b="1" dirty="0">
                <a:solidFill>
                  <a:srgbClr val="42556C"/>
                </a:solidFill>
                <a:latin typeface="微软雅黑" panose="020F0502020204030204"/>
                <a:ea typeface="微软雅黑"/>
                <a:cs typeface="+mn-ea"/>
                <a:sym typeface="+mn-lt"/>
              </a:rPr>
              <a:t>金融市场风险度量</a:t>
            </a:r>
            <a:endPar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endParaRPr>
          </a:p>
        </p:txBody>
      </p:sp>
      <p:grpSp>
        <p:nvGrpSpPr>
          <p:cNvPr id="50" name="Group 55">
            <a:extLst>
              <a:ext uri="{FF2B5EF4-FFF2-40B4-BE49-F238E27FC236}">
                <a16:creationId xmlns:a16="http://schemas.microsoft.com/office/drawing/2014/main" id="{584E04E1-0DA9-41DE-9049-09DAB78F1014}"/>
              </a:ext>
            </a:extLst>
          </p:cNvPr>
          <p:cNvGrpSpPr/>
          <p:nvPr/>
        </p:nvGrpSpPr>
        <p:grpSpPr>
          <a:xfrm>
            <a:off x="675898" y="1130300"/>
            <a:ext cx="362272" cy="73025"/>
            <a:chOff x="7340600" y="4686300"/>
            <a:chExt cx="504030" cy="101600"/>
          </a:xfrm>
          <a:solidFill>
            <a:srgbClr val="42556C"/>
          </a:solidFill>
        </p:grpSpPr>
        <p:sp>
          <p:nvSpPr>
            <p:cNvPr id="52" name="Oval 52">
              <a:extLst>
                <a:ext uri="{FF2B5EF4-FFF2-40B4-BE49-F238E27FC236}">
                  <a16:creationId xmlns:a16="http://schemas.microsoft.com/office/drawing/2014/main" id="{87D0C997-1546-4533-B77B-A6CE118FCC56}"/>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3" name="Oval 53">
              <a:extLst>
                <a:ext uri="{FF2B5EF4-FFF2-40B4-BE49-F238E27FC236}">
                  <a16:creationId xmlns:a16="http://schemas.microsoft.com/office/drawing/2014/main" id="{6D305F0E-47CA-46E9-82B3-51B96DB24928}"/>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55" name="Oval 54">
              <a:extLst>
                <a:ext uri="{FF2B5EF4-FFF2-40B4-BE49-F238E27FC236}">
                  <a16:creationId xmlns:a16="http://schemas.microsoft.com/office/drawing/2014/main" id="{08667E19-FF9A-4F80-BAAC-7844D0F57A7F}"/>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pic>
        <p:nvPicPr>
          <p:cNvPr id="4" name="图片 3">
            <a:extLst>
              <a:ext uri="{FF2B5EF4-FFF2-40B4-BE49-F238E27FC236}">
                <a16:creationId xmlns:a16="http://schemas.microsoft.com/office/drawing/2014/main" id="{8A92F2F9-F42B-4E10-96D9-E3E6C00A880E}"/>
              </a:ext>
            </a:extLst>
          </p:cNvPr>
          <p:cNvPicPr>
            <a:picLocks noChangeAspect="1"/>
          </p:cNvPicPr>
          <p:nvPr/>
        </p:nvPicPr>
        <p:blipFill>
          <a:blip r:embed="rId3"/>
          <a:stretch>
            <a:fillRect/>
          </a:stretch>
        </p:blipFill>
        <p:spPr>
          <a:xfrm>
            <a:off x="2403961" y="1329088"/>
            <a:ext cx="7384077" cy="5394158"/>
          </a:xfrm>
          <a:prstGeom prst="rect">
            <a:avLst/>
          </a:prstGeom>
        </p:spPr>
      </p:pic>
    </p:spTree>
    <p:extLst>
      <p:ext uri="{BB962C8B-B14F-4D97-AF65-F5344CB8AC3E}">
        <p14:creationId xmlns:p14="http://schemas.microsoft.com/office/powerpoint/2010/main" val="2974891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23">
            <a:extLst>
              <a:ext uri="{FF2B5EF4-FFF2-40B4-BE49-F238E27FC236}">
                <a16:creationId xmlns:a16="http://schemas.microsoft.com/office/drawing/2014/main" id="{93695872-C8E3-48B1-BD13-FC3F8B6DEABD}"/>
              </a:ext>
            </a:extLst>
          </p:cNvPr>
          <p:cNvSpPr txBox="1"/>
          <p:nvPr/>
        </p:nvSpPr>
        <p:spPr>
          <a:xfrm>
            <a:off x="623888" y="454345"/>
            <a:ext cx="10653705"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2.</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文献述评</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企业融资类型划分</a:t>
            </a:r>
          </a:p>
        </p:txBody>
      </p:sp>
      <p:grpSp>
        <p:nvGrpSpPr>
          <p:cNvPr id="50" name="Group 55">
            <a:extLst>
              <a:ext uri="{FF2B5EF4-FFF2-40B4-BE49-F238E27FC236}">
                <a16:creationId xmlns:a16="http://schemas.microsoft.com/office/drawing/2014/main" id="{584E04E1-0DA9-41DE-9049-09DAB78F1014}"/>
              </a:ext>
            </a:extLst>
          </p:cNvPr>
          <p:cNvGrpSpPr/>
          <p:nvPr/>
        </p:nvGrpSpPr>
        <p:grpSpPr>
          <a:xfrm>
            <a:off x="675898" y="1130300"/>
            <a:ext cx="362272" cy="73025"/>
            <a:chOff x="7340600" y="4686300"/>
            <a:chExt cx="504030" cy="101600"/>
          </a:xfrm>
          <a:solidFill>
            <a:srgbClr val="42556C"/>
          </a:solidFill>
        </p:grpSpPr>
        <p:sp>
          <p:nvSpPr>
            <p:cNvPr id="52" name="Oval 52">
              <a:extLst>
                <a:ext uri="{FF2B5EF4-FFF2-40B4-BE49-F238E27FC236}">
                  <a16:creationId xmlns:a16="http://schemas.microsoft.com/office/drawing/2014/main" id="{87D0C997-1546-4533-B77B-A6CE118FCC56}"/>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3" name="Oval 53">
              <a:extLst>
                <a:ext uri="{FF2B5EF4-FFF2-40B4-BE49-F238E27FC236}">
                  <a16:creationId xmlns:a16="http://schemas.microsoft.com/office/drawing/2014/main" id="{6D305F0E-47CA-46E9-82B3-51B96DB24928}"/>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55" name="Oval 54">
              <a:extLst>
                <a:ext uri="{FF2B5EF4-FFF2-40B4-BE49-F238E27FC236}">
                  <a16:creationId xmlns:a16="http://schemas.microsoft.com/office/drawing/2014/main" id="{08667E19-FF9A-4F80-BAAC-7844D0F57A7F}"/>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sp>
        <p:nvSpPr>
          <p:cNvPr id="12" name="矩形 11">
            <a:extLst>
              <a:ext uri="{FF2B5EF4-FFF2-40B4-BE49-F238E27FC236}">
                <a16:creationId xmlns:a16="http://schemas.microsoft.com/office/drawing/2014/main" id="{4176B1F6-9A1F-471B-9878-6E2EC185369D}"/>
              </a:ext>
            </a:extLst>
          </p:cNvPr>
          <p:cNvSpPr/>
          <p:nvPr/>
        </p:nvSpPr>
        <p:spPr>
          <a:xfrm>
            <a:off x="988874" y="1603890"/>
            <a:ext cx="10214251" cy="45367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1" name="矩形 93">
            <a:extLst>
              <a:ext uri="{FF2B5EF4-FFF2-40B4-BE49-F238E27FC236}">
                <a16:creationId xmlns:a16="http://schemas.microsoft.com/office/drawing/2014/main" id="{8E6E1C3F-5B62-4CC9-8631-53C25D82CD7C}"/>
              </a:ext>
            </a:extLst>
          </p:cNvPr>
          <p:cNvSpPr/>
          <p:nvPr/>
        </p:nvSpPr>
        <p:spPr>
          <a:xfrm>
            <a:off x="868006" y="1478540"/>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2" name="文本框 1">
            <a:extLst>
              <a:ext uri="{FF2B5EF4-FFF2-40B4-BE49-F238E27FC236}">
                <a16:creationId xmlns:a16="http://schemas.microsoft.com/office/drawing/2014/main" id="{06F06297-11C6-4B4B-A6D8-FB1A4C375230}"/>
              </a:ext>
            </a:extLst>
          </p:cNvPr>
          <p:cNvSpPr txBox="1"/>
          <p:nvPr/>
        </p:nvSpPr>
        <p:spPr>
          <a:xfrm>
            <a:off x="1349603" y="1932495"/>
            <a:ext cx="9492792" cy="1589987"/>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altLang="zh-CN" sz="1800" dirty="0">
                <a:solidFill>
                  <a:srgbClr val="000000"/>
                </a:solidFill>
                <a:effectLst/>
                <a:latin typeface="微软雅黑" panose="020B0503020204020204" pitchFamily="34" charset="-122"/>
                <a:ea typeface="微软雅黑" panose="020B0503020204020204" pitchFamily="34" charset="-122"/>
              </a:rPr>
              <a:t>Torres Filho et al.</a:t>
            </a:r>
            <a:r>
              <a:rPr lang="zh-CN" altLang="en-US" sz="1800" dirty="0">
                <a:solidFill>
                  <a:srgbClr val="000000"/>
                </a:solidFill>
                <a:effectLst/>
                <a:latin typeface="微软雅黑" panose="020B0503020204020204" pitchFamily="34" charset="-122"/>
                <a:ea typeface="微软雅黑" panose="020B0503020204020204" pitchFamily="34" charset="-122"/>
              </a:rPr>
              <a:t>（</a:t>
            </a:r>
            <a:r>
              <a:rPr lang="en-US" altLang="zh-CN" sz="1800" dirty="0">
                <a:solidFill>
                  <a:srgbClr val="000000"/>
                </a:solidFill>
                <a:effectLst/>
                <a:latin typeface="微软雅黑" panose="020B0503020204020204" pitchFamily="34" charset="-122"/>
                <a:ea typeface="微软雅黑" panose="020B0503020204020204" pitchFamily="34" charset="-122"/>
              </a:rPr>
              <a:t>2019</a:t>
            </a:r>
            <a:r>
              <a:rPr lang="zh-CN" altLang="en-US" sz="1800" dirty="0">
                <a:solidFill>
                  <a:srgbClr val="000000"/>
                </a:solidFill>
                <a:effectLst/>
                <a:latin typeface="微软雅黑" panose="020B0503020204020204" pitchFamily="34" charset="-122"/>
                <a:ea typeface="微软雅黑" panose="020B0503020204020204" pitchFamily="34" charset="-122"/>
              </a:rPr>
              <a:t>）采用赋分法度量金融市场的脆弱性，即庞氏型融资</a:t>
            </a:r>
            <a:r>
              <a:rPr lang="en-US" altLang="zh-CN" sz="1800" dirty="0">
                <a:solidFill>
                  <a:srgbClr val="000000"/>
                </a:solidFill>
                <a:effectLst/>
                <a:latin typeface="微软雅黑" panose="020B0503020204020204" pitchFamily="34" charset="-122"/>
                <a:ea typeface="微软雅黑" panose="020B0503020204020204" pitchFamily="34" charset="-122"/>
              </a:rPr>
              <a:t>=1 </a:t>
            </a:r>
            <a:r>
              <a:rPr lang="zh-CN" altLang="en-US" sz="1800" dirty="0">
                <a:solidFill>
                  <a:srgbClr val="000000"/>
                </a:solidFill>
                <a:effectLst/>
                <a:latin typeface="微软雅黑" panose="020B0503020204020204" pitchFamily="34" charset="-122"/>
                <a:ea typeface="微软雅黑" panose="020B0503020204020204" pitchFamily="34" charset="-122"/>
              </a:rPr>
              <a:t>分，投机型融资</a:t>
            </a:r>
            <a:r>
              <a:rPr lang="en-US" altLang="zh-CN" sz="1800" dirty="0">
                <a:solidFill>
                  <a:srgbClr val="000000"/>
                </a:solidFill>
                <a:effectLst/>
                <a:latin typeface="微软雅黑" panose="020B0503020204020204" pitchFamily="34" charset="-122"/>
                <a:ea typeface="微软雅黑" panose="020B0503020204020204" pitchFamily="34" charset="-122"/>
              </a:rPr>
              <a:t>=0.5</a:t>
            </a:r>
            <a:r>
              <a:rPr lang="zh-CN" altLang="en-US" sz="1800" dirty="0">
                <a:solidFill>
                  <a:srgbClr val="000000"/>
                </a:solidFill>
                <a:effectLst/>
                <a:latin typeface="微软雅黑" panose="020B0503020204020204" pitchFamily="34" charset="-122"/>
                <a:ea typeface="微软雅黑" panose="020B0503020204020204" pitchFamily="34" charset="-122"/>
              </a:rPr>
              <a:t>分， 对冲型融资</a:t>
            </a:r>
            <a:r>
              <a:rPr lang="en-US" altLang="zh-CN" sz="1800" dirty="0">
                <a:solidFill>
                  <a:srgbClr val="000000"/>
                </a:solidFill>
                <a:effectLst/>
                <a:latin typeface="微软雅黑" panose="020B0503020204020204" pitchFamily="34" charset="-122"/>
                <a:ea typeface="微软雅黑" panose="020B0503020204020204" pitchFamily="34" charset="-122"/>
              </a:rPr>
              <a:t>=0 </a:t>
            </a:r>
            <a:r>
              <a:rPr lang="zh-CN" altLang="en-US" sz="1800" dirty="0">
                <a:solidFill>
                  <a:srgbClr val="000000"/>
                </a:solidFill>
                <a:effectLst/>
                <a:latin typeface="微软雅黑" panose="020B0503020204020204" pitchFamily="34" charset="-122"/>
                <a:ea typeface="微软雅黑" panose="020B0503020204020204" pitchFamily="34" charset="-122"/>
              </a:rPr>
              <a:t>分， 然后将各类企业的数量或市值作为权重， 构建金融市场的脆弱性指数</a:t>
            </a:r>
            <a:r>
              <a:rPr lang="en-US" altLang="zh-CN" sz="1800" dirty="0">
                <a:solidFill>
                  <a:srgbClr val="000000"/>
                </a:solidFill>
                <a:effectLst/>
                <a:latin typeface="微软雅黑" panose="020B0503020204020204" pitchFamily="34" charset="-122"/>
                <a:ea typeface="微软雅黑" panose="020B0503020204020204" pitchFamily="34" charset="-122"/>
              </a:rPr>
              <a:t>FFI</a:t>
            </a: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endParaRPr>
          </a:p>
        </p:txBody>
      </p:sp>
      <p:sp>
        <p:nvSpPr>
          <p:cNvPr id="10" name="矩形 93">
            <a:extLst>
              <a:ext uri="{FF2B5EF4-FFF2-40B4-BE49-F238E27FC236}">
                <a16:creationId xmlns:a16="http://schemas.microsoft.com/office/drawing/2014/main" id="{5C3471C6-38A6-40C7-AF16-E111CFA87F6B}"/>
              </a:ext>
            </a:extLst>
          </p:cNvPr>
          <p:cNvSpPr/>
          <p:nvPr/>
        </p:nvSpPr>
        <p:spPr>
          <a:xfrm rot="10800000">
            <a:off x="10929634" y="5830806"/>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图片 3">
            <a:extLst>
              <a:ext uri="{FF2B5EF4-FFF2-40B4-BE49-F238E27FC236}">
                <a16:creationId xmlns:a16="http://schemas.microsoft.com/office/drawing/2014/main" id="{7EC9B2F6-89EE-4787-8F6C-4CE2D0DF81EF}"/>
              </a:ext>
            </a:extLst>
          </p:cNvPr>
          <p:cNvPicPr>
            <a:picLocks noChangeAspect="1"/>
          </p:cNvPicPr>
          <p:nvPr/>
        </p:nvPicPr>
        <p:blipFill>
          <a:blip r:embed="rId3"/>
          <a:stretch>
            <a:fillRect/>
          </a:stretch>
        </p:blipFill>
        <p:spPr>
          <a:xfrm>
            <a:off x="3182979" y="3154610"/>
            <a:ext cx="5826042" cy="901864"/>
          </a:xfrm>
          <a:prstGeom prst="rect">
            <a:avLst/>
          </a:prstGeom>
        </p:spPr>
      </p:pic>
      <p:sp>
        <p:nvSpPr>
          <p:cNvPr id="5" name="文本框 4">
            <a:extLst>
              <a:ext uri="{FF2B5EF4-FFF2-40B4-BE49-F238E27FC236}">
                <a16:creationId xmlns:a16="http://schemas.microsoft.com/office/drawing/2014/main" id="{63A29059-CC6F-43F8-A82F-91F14C066A7B}"/>
              </a:ext>
            </a:extLst>
          </p:cNvPr>
          <p:cNvSpPr txBox="1"/>
          <p:nvPr/>
        </p:nvSpPr>
        <p:spPr>
          <a:xfrm>
            <a:off x="1349605" y="4496586"/>
            <a:ext cx="9492790" cy="1908215"/>
          </a:xfrm>
          <a:prstGeom prst="rect">
            <a:avLst/>
          </a:prstGeom>
          <a:noFill/>
        </p:spPr>
        <p:txBody>
          <a:bodyPr wrap="square" rtlCol="0">
            <a:spAutoFit/>
          </a:bodyPr>
          <a:lstStyle/>
          <a:p>
            <a:pPr>
              <a:lnSpc>
                <a:spcPts val="3000"/>
              </a:lnSpc>
            </a:pPr>
            <a:r>
              <a:rPr lang="zh-CN" altLang="en-US" dirty="0"/>
              <a:t>这种方法的优点：</a:t>
            </a:r>
            <a:endParaRPr lang="en-US" altLang="zh-CN" dirty="0"/>
          </a:p>
          <a:p>
            <a:pPr>
              <a:lnSpc>
                <a:spcPts val="3000"/>
              </a:lnSpc>
            </a:pPr>
            <a:r>
              <a:rPr lang="zh-CN" altLang="en-US" dirty="0"/>
              <a:t>①度量方法适用于不同的金融市场</a:t>
            </a:r>
            <a:endParaRPr lang="en-US" altLang="zh-CN" dirty="0"/>
          </a:p>
          <a:p>
            <a:pPr>
              <a:lnSpc>
                <a:spcPts val="3000"/>
              </a:lnSpc>
            </a:pPr>
            <a:r>
              <a:rPr lang="zh-CN" altLang="en-US" dirty="0"/>
              <a:t>②不同金融市场的风险可直接比较</a:t>
            </a:r>
            <a:endParaRPr lang="en-US" altLang="zh-CN" dirty="0"/>
          </a:p>
          <a:p>
            <a:pPr>
              <a:lnSpc>
                <a:spcPts val="3000"/>
              </a:lnSpc>
            </a:pPr>
            <a:r>
              <a:rPr lang="zh-CN" altLang="en-US" dirty="0"/>
              <a:t>③金融风险的成因十分明确，对策具有针对性</a:t>
            </a:r>
            <a:endParaRPr lang="en-US" altLang="zh-CN" dirty="0"/>
          </a:p>
          <a:p>
            <a:endParaRPr lang="zh-CN" altLang="en-US" dirty="0"/>
          </a:p>
        </p:txBody>
      </p:sp>
    </p:spTree>
    <p:extLst>
      <p:ext uri="{BB962C8B-B14F-4D97-AF65-F5344CB8AC3E}">
        <p14:creationId xmlns:p14="http://schemas.microsoft.com/office/powerpoint/2010/main" val="3213599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1E8B789-9948-49A4-AB6C-647A354C03BC}"/>
              </a:ext>
            </a:extLst>
          </p:cNvPr>
          <p:cNvGrpSpPr/>
          <p:nvPr/>
        </p:nvGrpSpPr>
        <p:grpSpPr>
          <a:xfrm>
            <a:off x="3355594" y="2216177"/>
            <a:ext cx="5480811" cy="1212823"/>
            <a:chOff x="3516125" y="2843920"/>
            <a:chExt cx="5480811" cy="1212823"/>
          </a:xfrm>
        </p:grpSpPr>
        <p:grpSp>
          <p:nvGrpSpPr>
            <p:cNvPr id="3" name="组合 2">
              <a:extLst>
                <a:ext uri="{FF2B5EF4-FFF2-40B4-BE49-F238E27FC236}">
                  <a16:creationId xmlns:a16="http://schemas.microsoft.com/office/drawing/2014/main" id="{3AC14B04-88BC-4D7F-932A-33A0E70A043B}"/>
                </a:ext>
              </a:extLst>
            </p:cNvPr>
            <p:cNvGrpSpPr/>
            <p:nvPr/>
          </p:nvGrpSpPr>
          <p:grpSpPr>
            <a:xfrm>
              <a:off x="3739745" y="2856414"/>
              <a:ext cx="5257191" cy="1200329"/>
              <a:chOff x="2298739" y="1833181"/>
              <a:chExt cx="5257191" cy="1200329"/>
            </a:xfrm>
          </p:grpSpPr>
          <p:sp>
            <p:nvSpPr>
              <p:cNvPr id="5" name="文本框 5">
                <a:extLst>
                  <a:ext uri="{FF2B5EF4-FFF2-40B4-BE49-F238E27FC236}">
                    <a16:creationId xmlns:a16="http://schemas.microsoft.com/office/drawing/2014/main" id="{C8D28ED6-41BF-4560-9841-4CC52ED6E33D}"/>
                  </a:ext>
                </a:extLst>
              </p:cNvPr>
              <p:cNvSpPr txBox="1"/>
              <p:nvPr/>
            </p:nvSpPr>
            <p:spPr>
              <a:xfrm>
                <a:off x="3694484" y="2017846"/>
                <a:ext cx="3861446" cy="830997"/>
              </a:xfrm>
              <a:prstGeom prst="rect">
                <a:avLst/>
              </a:prstGeom>
              <a:noFill/>
            </p:spPr>
            <p:txBody>
              <a:bodyPr wrap="square" rtlCol="0">
                <a:spAutoFit/>
              </a:bodyPr>
              <a:lstStyle/>
              <a:p>
                <a:pPr algn="dist">
                  <a:defRPr/>
                </a:pPr>
                <a:r>
                  <a:rPr lang="zh-CN" altLang="en-US" sz="4800" b="1" dirty="0">
                    <a:solidFill>
                      <a:srgbClr val="42556C"/>
                    </a:solidFill>
                    <a:cs typeface="+mn-ea"/>
                    <a:sym typeface="+mn-lt"/>
                  </a:rPr>
                  <a:t>研究设计</a:t>
                </a:r>
              </a:p>
            </p:txBody>
          </p:sp>
          <p:sp>
            <p:nvSpPr>
              <p:cNvPr id="7" name="文本框 1">
                <a:extLst>
                  <a:ext uri="{FF2B5EF4-FFF2-40B4-BE49-F238E27FC236}">
                    <a16:creationId xmlns:a16="http://schemas.microsoft.com/office/drawing/2014/main" id="{2E59291D-2F40-40B3-B2DE-4F0D9528A91D}"/>
                  </a:ext>
                </a:extLst>
              </p:cNvPr>
              <p:cNvSpPr txBox="1"/>
              <p:nvPr/>
            </p:nvSpPr>
            <p:spPr>
              <a:xfrm>
                <a:off x="2298739" y="1833181"/>
                <a:ext cx="933855" cy="1200329"/>
              </a:xfrm>
              <a:prstGeom prst="rect">
                <a:avLst/>
              </a:prstGeom>
              <a:noFill/>
            </p:spPr>
            <p:txBody>
              <a:bodyPr wrap="square" rtlCol="0">
                <a:spAutoFit/>
              </a:bodyPr>
              <a:lstStyle/>
              <a:p>
                <a:r>
                  <a:rPr lang="en-US" altLang="zh-TW" sz="7200" b="1" dirty="0">
                    <a:solidFill>
                      <a:srgbClr val="42556C"/>
                    </a:solidFill>
                    <a:cs typeface="+mn-ea"/>
                    <a:sym typeface="+mn-lt"/>
                  </a:rPr>
                  <a:t>3</a:t>
                </a:r>
                <a:endParaRPr lang="zh-TW" altLang="en-US" sz="7200" b="1" dirty="0">
                  <a:solidFill>
                    <a:srgbClr val="42556C"/>
                  </a:solidFill>
                  <a:cs typeface="+mn-ea"/>
                  <a:sym typeface="+mn-lt"/>
                </a:endParaRPr>
              </a:p>
            </p:txBody>
          </p:sp>
        </p:grpSp>
        <p:sp>
          <p:nvSpPr>
            <p:cNvPr id="4" name="矩形: 圆角 4">
              <a:extLst>
                <a:ext uri="{FF2B5EF4-FFF2-40B4-BE49-F238E27FC236}">
                  <a16:creationId xmlns:a16="http://schemas.microsoft.com/office/drawing/2014/main" id="{3EBEFE2B-4083-439E-98BE-38D48AB2E2F0}"/>
                </a:ext>
              </a:extLst>
            </p:cNvPr>
            <p:cNvSpPr/>
            <p:nvPr/>
          </p:nvSpPr>
          <p:spPr>
            <a:xfrm>
              <a:off x="3516125" y="2843920"/>
              <a:ext cx="1157475" cy="1169790"/>
            </a:xfrm>
            <a:prstGeom prst="roundRect">
              <a:avLst/>
            </a:prstGeom>
            <a:noFill/>
            <a:ln w="69850">
              <a:solidFill>
                <a:srgbClr val="42556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2556C"/>
                </a:solidFill>
                <a:cs typeface="+mn-ea"/>
                <a:sym typeface="+mn-lt"/>
              </a:endParaRPr>
            </a:p>
          </p:txBody>
        </p:sp>
      </p:grpSp>
      <p:sp>
        <p:nvSpPr>
          <p:cNvPr id="8" name="Freeform 5">
            <a:extLst>
              <a:ext uri="{FF2B5EF4-FFF2-40B4-BE49-F238E27FC236}">
                <a16:creationId xmlns:a16="http://schemas.microsoft.com/office/drawing/2014/main" id="{31C54D67-BCAC-4FAB-AA28-B5C535F45AD1}"/>
              </a:ext>
            </a:extLst>
          </p:cNvPr>
          <p:cNvSpPr>
            <a:spLocks/>
          </p:cNvSpPr>
          <p:nvPr/>
        </p:nvSpPr>
        <p:spPr bwMode="auto">
          <a:xfrm>
            <a:off x="0" y="4187825"/>
            <a:ext cx="12192000" cy="2670175"/>
          </a:xfrm>
          <a:custGeom>
            <a:avLst/>
            <a:gdLst>
              <a:gd name="T0" fmla="*/ 40 w 3840"/>
              <a:gd name="T1" fmla="*/ 17 h 838"/>
              <a:gd name="T2" fmla="*/ 201 w 3840"/>
              <a:gd name="T3" fmla="*/ 89 h 838"/>
              <a:gd name="T4" fmla="*/ 248 w 3840"/>
              <a:gd name="T5" fmla="*/ 108 h 838"/>
              <a:gd name="T6" fmla="*/ 289 w 3840"/>
              <a:gd name="T7" fmla="*/ 125 h 838"/>
              <a:gd name="T8" fmla="*/ 341 w 3840"/>
              <a:gd name="T9" fmla="*/ 145 h 838"/>
              <a:gd name="T10" fmla="*/ 404 w 3840"/>
              <a:gd name="T11" fmla="*/ 169 h 838"/>
              <a:gd name="T12" fmla="*/ 519 w 3840"/>
              <a:gd name="T13" fmla="*/ 209 h 838"/>
              <a:gd name="T14" fmla="*/ 534 w 3840"/>
              <a:gd name="T15" fmla="*/ 214 h 838"/>
              <a:gd name="T16" fmla="*/ 608 w 3840"/>
              <a:gd name="T17" fmla="*/ 239 h 838"/>
              <a:gd name="T18" fmla="*/ 700 w 3840"/>
              <a:gd name="T19" fmla="*/ 267 h 838"/>
              <a:gd name="T20" fmla="*/ 736 w 3840"/>
              <a:gd name="T21" fmla="*/ 277 h 838"/>
              <a:gd name="T22" fmla="*/ 828 w 3840"/>
              <a:gd name="T23" fmla="*/ 303 h 838"/>
              <a:gd name="T24" fmla="*/ 993 w 3840"/>
              <a:gd name="T25" fmla="*/ 343 h 838"/>
              <a:gd name="T26" fmla="*/ 1124 w 3840"/>
              <a:gd name="T27" fmla="*/ 371 h 838"/>
              <a:gd name="T28" fmla="*/ 1230 w 3840"/>
              <a:gd name="T29" fmla="*/ 391 h 838"/>
              <a:gd name="T30" fmla="*/ 1280 w 3840"/>
              <a:gd name="T31" fmla="*/ 399 h 838"/>
              <a:gd name="T32" fmla="*/ 1352 w 3840"/>
              <a:gd name="T33" fmla="*/ 409 h 838"/>
              <a:gd name="T34" fmla="*/ 1414 w 3840"/>
              <a:gd name="T35" fmla="*/ 419 h 838"/>
              <a:gd name="T36" fmla="*/ 1480 w 3840"/>
              <a:gd name="T37" fmla="*/ 427 h 838"/>
              <a:gd name="T38" fmla="*/ 1552 w 3840"/>
              <a:gd name="T39" fmla="*/ 435 h 838"/>
              <a:gd name="T40" fmla="*/ 1640 w 3840"/>
              <a:gd name="T41" fmla="*/ 443 h 838"/>
              <a:gd name="T42" fmla="*/ 1756 w 3840"/>
              <a:gd name="T43" fmla="*/ 451 h 838"/>
              <a:gd name="T44" fmla="*/ 2157 w 3840"/>
              <a:gd name="T45" fmla="*/ 456 h 838"/>
              <a:gd name="T46" fmla="*/ 2309 w 3840"/>
              <a:gd name="T47" fmla="*/ 448 h 838"/>
              <a:gd name="T48" fmla="*/ 2412 w 3840"/>
              <a:gd name="T49" fmla="*/ 438 h 838"/>
              <a:gd name="T50" fmla="*/ 2484 w 3840"/>
              <a:gd name="T51" fmla="*/ 431 h 838"/>
              <a:gd name="T52" fmla="*/ 2552 w 3840"/>
              <a:gd name="T53" fmla="*/ 423 h 838"/>
              <a:gd name="T54" fmla="*/ 2690 w 3840"/>
              <a:gd name="T55" fmla="*/ 403 h 838"/>
              <a:gd name="T56" fmla="*/ 2738 w 3840"/>
              <a:gd name="T57" fmla="*/ 395 h 838"/>
              <a:gd name="T58" fmla="*/ 2921 w 3840"/>
              <a:gd name="T59" fmla="*/ 359 h 838"/>
              <a:gd name="T60" fmla="*/ 3040 w 3840"/>
              <a:gd name="T61" fmla="*/ 331 h 838"/>
              <a:gd name="T62" fmla="*/ 3132 w 3840"/>
              <a:gd name="T63" fmla="*/ 307 h 838"/>
              <a:gd name="T64" fmla="*/ 3248 w 3840"/>
              <a:gd name="T65" fmla="*/ 273 h 838"/>
              <a:gd name="T66" fmla="*/ 3299 w 3840"/>
              <a:gd name="T67" fmla="*/ 257 h 838"/>
              <a:gd name="T68" fmla="*/ 3320 w 3840"/>
              <a:gd name="T69" fmla="*/ 251 h 838"/>
              <a:gd name="T70" fmla="*/ 3344 w 3840"/>
              <a:gd name="T71" fmla="*/ 243 h 838"/>
              <a:gd name="T72" fmla="*/ 3380 w 3840"/>
              <a:gd name="T73" fmla="*/ 231 h 838"/>
              <a:gd name="T74" fmla="*/ 3483 w 3840"/>
              <a:gd name="T75" fmla="*/ 195 h 838"/>
              <a:gd name="T76" fmla="*/ 3519 w 3840"/>
              <a:gd name="T77" fmla="*/ 181 h 838"/>
              <a:gd name="T78" fmla="*/ 3571 w 3840"/>
              <a:gd name="T79" fmla="*/ 161 h 838"/>
              <a:gd name="T80" fmla="*/ 3611 w 3840"/>
              <a:gd name="T81" fmla="*/ 145 h 838"/>
              <a:gd name="T82" fmla="*/ 3658 w 3840"/>
              <a:gd name="T83" fmla="*/ 127 h 838"/>
              <a:gd name="T84" fmla="*/ 3707 w 3840"/>
              <a:gd name="T85" fmla="*/ 105 h 838"/>
              <a:gd name="T86" fmla="*/ 3778 w 3840"/>
              <a:gd name="T87" fmla="*/ 75 h 838"/>
              <a:gd name="T88" fmla="*/ 3822 w 3840"/>
              <a:gd name="T89" fmla="*/ 55 h 838"/>
              <a:gd name="T90" fmla="*/ 3839 w 3840"/>
              <a:gd name="T91" fmla="*/ 47 h 838"/>
              <a:gd name="T92" fmla="*/ 3840 w 3840"/>
              <a:gd name="T93" fmla="*/ 838 h 838"/>
              <a:gd name="T94" fmla="*/ 0 w 3840"/>
              <a:gd name="T9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0" h="838">
                <a:moveTo>
                  <a:pt x="0" y="0"/>
                </a:moveTo>
                <a:cubicBezTo>
                  <a:pt x="15" y="2"/>
                  <a:pt x="27" y="12"/>
                  <a:pt x="40" y="17"/>
                </a:cubicBezTo>
                <a:cubicBezTo>
                  <a:pt x="72" y="32"/>
                  <a:pt x="104" y="47"/>
                  <a:pt x="137" y="61"/>
                </a:cubicBezTo>
                <a:cubicBezTo>
                  <a:pt x="158" y="71"/>
                  <a:pt x="179" y="80"/>
                  <a:pt x="201" y="89"/>
                </a:cubicBezTo>
                <a:cubicBezTo>
                  <a:pt x="215" y="96"/>
                  <a:pt x="230" y="100"/>
                  <a:pt x="244" y="108"/>
                </a:cubicBezTo>
                <a:cubicBezTo>
                  <a:pt x="245" y="108"/>
                  <a:pt x="247" y="108"/>
                  <a:pt x="248" y="108"/>
                </a:cubicBezTo>
                <a:cubicBezTo>
                  <a:pt x="255" y="112"/>
                  <a:pt x="262" y="115"/>
                  <a:pt x="269" y="117"/>
                </a:cubicBezTo>
                <a:cubicBezTo>
                  <a:pt x="275" y="120"/>
                  <a:pt x="282" y="123"/>
                  <a:pt x="289" y="125"/>
                </a:cubicBezTo>
                <a:cubicBezTo>
                  <a:pt x="295" y="128"/>
                  <a:pt x="302" y="131"/>
                  <a:pt x="309" y="133"/>
                </a:cubicBezTo>
                <a:cubicBezTo>
                  <a:pt x="319" y="137"/>
                  <a:pt x="330" y="142"/>
                  <a:pt x="341" y="145"/>
                </a:cubicBezTo>
                <a:cubicBezTo>
                  <a:pt x="352" y="150"/>
                  <a:pt x="364" y="154"/>
                  <a:pt x="376" y="159"/>
                </a:cubicBezTo>
                <a:cubicBezTo>
                  <a:pt x="385" y="162"/>
                  <a:pt x="395" y="166"/>
                  <a:pt x="404" y="169"/>
                </a:cubicBezTo>
                <a:cubicBezTo>
                  <a:pt x="415" y="173"/>
                  <a:pt x="426" y="177"/>
                  <a:pt x="437" y="181"/>
                </a:cubicBezTo>
                <a:cubicBezTo>
                  <a:pt x="464" y="190"/>
                  <a:pt x="491" y="201"/>
                  <a:pt x="519" y="209"/>
                </a:cubicBezTo>
                <a:cubicBezTo>
                  <a:pt x="522" y="211"/>
                  <a:pt x="522" y="211"/>
                  <a:pt x="522" y="211"/>
                </a:cubicBezTo>
                <a:cubicBezTo>
                  <a:pt x="526" y="212"/>
                  <a:pt x="530" y="213"/>
                  <a:pt x="534" y="214"/>
                </a:cubicBezTo>
                <a:cubicBezTo>
                  <a:pt x="538" y="216"/>
                  <a:pt x="542" y="217"/>
                  <a:pt x="546" y="219"/>
                </a:cubicBezTo>
                <a:cubicBezTo>
                  <a:pt x="567" y="226"/>
                  <a:pt x="588" y="232"/>
                  <a:pt x="608" y="239"/>
                </a:cubicBezTo>
                <a:cubicBezTo>
                  <a:pt x="610" y="240"/>
                  <a:pt x="614" y="240"/>
                  <a:pt x="616" y="241"/>
                </a:cubicBezTo>
                <a:cubicBezTo>
                  <a:pt x="644" y="251"/>
                  <a:pt x="673" y="257"/>
                  <a:pt x="700" y="267"/>
                </a:cubicBezTo>
                <a:cubicBezTo>
                  <a:pt x="702" y="268"/>
                  <a:pt x="707" y="268"/>
                  <a:pt x="709" y="269"/>
                </a:cubicBezTo>
                <a:cubicBezTo>
                  <a:pt x="717" y="272"/>
                  <a:pt x="727" y="275"/>
                  <a:pt x="736" y="277"/>
                </a:cubicBezTo>
                <a:cubicBezTo>
                  <a:pt x="752" y="282"/>
                  <a:pt x="768" y="286"/>
                  <a:pt x="784" y="291"/>
                </a:cubicBezTo>
                <a:cubicBezTo>
                  <a:pt x="799" y="295"/>
                  <a:pt x="814" y="298"/>
                  <a:pt x="828" y="303"/>
                </a:cubicBezTo>
                <a:cubicBezTo>
                  <a:pt x="866" y="312"/>
                  <a:pt x="903" y="322"/>
                  <a:pt x="940" y="331"/>
                </a:cubicBezTo>
                <a:cubicBezTo>
                  <a:pt x="958" y="336"/>
                  <a:pt x="976" y="338"/>
                  <a:pt x="993" y="343"/>
                </a:cubicBezTo>
                <a:cubicBezTo>
                  <a:pt x="1029" y="351"/>
                  <a:pt x="1066" y="358"/>
                  <a:pt x="1102" y="367"/>
                </a:cubicBezTo>
                <a:cubicBezTo>
                  <a:pt x="1109" y="368"/>
                  <a:pt x="1117" y="368"/>
                  <a:pt x="1124" y="371"/>
                </a:cubicBezTo>
                <a:cubicBezTo>
                  <a:pt x="1152" y="376"/>
                  <a:pt x="1181" y="381"/>
                  <a:pt x="1209" y="387"/>
                </a:cubicBezTo>
                <a:cubicBezTo>
                  <a:pt x="1216" y="388"/>
                  <a:pt x="1223" y="388"/>
                  <a:pt x="1230" y="391"/>
                </a:cubicBezTo>
                <a:cubicBezTo>
                  <a:pt x="1238" y="392"/>
                  <a:pt x="1247" y="392"/>
                  <a:pt x="1254" y="395"/>
                </a:cubicBezTo>
                <a:cubicBezTo>
                  <a:pt x="1263" y="396"/>
                  <a:pt x="1272" y="396"/>
                  <a:pt x="1280" y="399"/>
                </a:cubicBezTo>
                <a:cubicBezTo>
                  <a:pt x="1297" y="401"/>
                  <a:pt x="1314" y="404"/>
                  <a:pt x="1331" y="407"/>
                </a:cubicBezTo>
                <a:cubicBezTo>
                  <a:pt x="1338" y="408"/>
                  <a:pt x="1345" y="408"/>
                  <a:pt x="1352" y="409"/>
                </a:cubicBezTo>
                <a:cubicBezTo>
                  <a:pt x="1361" y="413"/>
                  <a:pt x="1371" y="412"/>
                  <a:pt x="1380" y="413"/>
                </a:cubicBezTo>
                <a:cubicBezTo>
                  <a:pt x="1391" y="417"/>
                  <a:pt x="1403" y="415"/>
                  <a:pt x="1414" y="419"/>
                </a:cubicBezTo>
                <a:cubicBezTo>
                  <a:pt x="1425" y="421"/>
                  <a:pt x="1437" y="419"/>
                  <a:pt x="1448" y="423"/>
                </a:cubicBezTo>
                <a:cubicBezTo>
                  <a:pt x="1459" y="424"/>
                  <a:pt x="1470" y="424"/>
                  <a:pt x="1480" y="427"/>
                </a:cubicBezTo>
                <a:cubicBezTo>
                  <a:pt x="1492" y="428"/>
                  <a:pt x="1504" y="428"/>
                  <a:pt x="1516" y="431"/>
                </a:cubicBezTo>
                <a:cubicBezTo>
                  <a:pt x="1528" y="432"/>
                  <a:pt x="1541" y="431"/>
                  <a:pt x="1552" y="435"/>
                </a:cubicBezTo>
                <a:cubicBezTo>
                  <a:pt x="1565" y="436"/>
                  <a:pt x="1578" y="435"/>
                  <a:pt x="1590" y="438"/>
                </a:cubicBezTo>
                <a:cubicBezTo>
                  <a:pt x="1607" y="442"/>
                  <a:pt x="1624" y="438"/>
                  <a:pt x="1640" y="443"/>
                </a:cubicBezTo>
                <a:cubicBezTo>
                  <a:pt x="1656" y="444"/>
                  <a:pt x="1672" y="443"/>
                  <a:pt x="1688" y="446"/>
                </a:cubicBezTo>
                <a:cubicBezTo>
                  <a:pt x="1710" y="450"/>
                  <a:pt x="1734" y="445"/>
                  <a:pt x="1756" y="451"/>
                </a:cubicBezTo>
                <a:cubicBezTo>
                  <a:pt x="1785" y="454"/>
                  <a:pt x="1815" y="449"/>
                  <a:pt x="1843" y="456"/>
                </a:cubicBezTo>
                <a:cubicBezTo>
                  <a:pt x="1948" y="457"/>
                  <a:pt x="2052" y="457"/>
                  <a:pt x="2157" y="456"/>
                </a:cubicBezTo>
                <a:cubicBezTo>
                  <a:pt x="2187" y="450"/>
                  <a:pt x="2218" y="453"/>
                  <a:pt x="2248" y="451"/>
                </a:cubicBezTo>
                <a:cubicBezTo>
                  <a:pt x="2268" y="446"/>
                  <a:pt x="2288" y="449"/>
                  <a:pt x="2309" y="448"/>
                </a:cubicBezTo>
                <a:cubicBezTo>
                  <a:pt x="2325" y="442"/>
                  <a:pt x="2343" y="445"/>
                  <a:pt x="2361" y="443"/>
                </a:cubicBezTo>
                <a:cubicBezTo>
                  <a:pt x="2377" y="437"/>
                  <a:pt x="2395" y="443"/>
                  <a:pt x="2412" y="438"/>
                </a:cubicBezTo>
                <a:cubicBezTo>
                  <a:pt x="2423" y="436"/>
                  <a:pt x="2434" y="436"/>
                  <a:pt x="2445" y="435"/>
                </a:cubicBezTo>
                <a:cubicBezTo>
                  <a:pt x="2458" y="431"/>
                  <a:pt x="2471" y="432"/>
                  <a:pt x="2484" y="431"/>
                </a:cubicBezTo>
                <a:cubicBezTo>
                  <a:pt x="2495" y="427"/>
                  <a:pt x="2508" y="428"/>
                  <a:pt x="2520" y="427"/>
                </a:cubicBezTo>
                <a:cubicBezTo>
                  <a:pt x="2530" y="423"/>
                  <a:pt x="2541" y="424"/>
                  <a:pt x="2552" y="423"/>
                </a:cubicBezTo>
                <a:cubicBezTo>
                  <a:pt x="2561" y="420"/>
                  <a:pt x="2571" y="420"/>
                  <a:pt x="2580" y="419"/>
                </a:cubicBezTo>
                <a:cubicBezTo>
                  <a:pt x="2616" y="413"/>
                  <a:pt x="2653" y="408"/>
                  <a:pt x="2690" y="403"/>
                </a:cubicBezTo>
                <a:cubicBezTo>
                  <a:pt x="2697" y="400"/>
                  <a:pt x="2706" y="400"/>
                  <a:pt x="2714" y="399"/>
                </a:cubicBezTo>
                <a:cubicBezTo>
                  <a:pt x="2722" y="396"/>
                  <a:pt x="2730" y="396"/>
                  <a:pt x="2738" y="395"/>
                </a:cubicBezTo>
                <a:cubicBezTo>
                  <a:pt x="2752" y="391"/>
                  <a:pt x="2767" y="389"/>
                  <a:pt x="2781" y="387"/>
                </a:cubicBezTo>
                <a:cubicBezTo>
                  <a:pt x="2828" y="378"/>
                  <a:pt x="2874" y="368"/>
                  <a:pt x="2921" y="359"/>
                </a:cubicBezTo>
                <a:cubicBezTo>
                  <a:pt x="2932" y="355"/>
                  <a:pt x="2944" y="354"/>
                  <a:pt x="2956" y="351"/>
                </a:cubicBezTo>
                <a:cubicBezTo>
                  <a:pt x="2984" y="344"/>
                  <a:pt x="3012" y="338"/>
                  <a:pt x="3040" y="331"/>
                </a:cubicBezTo>
                <a:cubicBezTo>
                  <a:pt x="3050" y="327"/>
                  <a:pt x="3061" y="325"/>
                  <a:pt x="3072" y="323"/>
                </a:cubicBezTo>
                <a:cubicBezTo>
                  <a:pt x="3091" y="317"/>
                  <a:pt x="3112" y="312"/>
                  <a:pt x="3132" y="307"/>
                </a:cubicBezTo>
                <a:cubicBezTo>
                  <a:pt x="3160" y="299"/>
                  <a:pt x="3188" y="291"/>
                  <a:pt x="3216" y="283"/>
                </a:cubicBezTo>
                <a:cubicBezTo>
                  <a:pt x="3226" y="279"/>
                  <a:pt x="3237" y="277"/>
                  <a:pt x="3248" y="273"/>
                </a:cubicBezTo>
                <a:cubicBezTo>
                  <a:pt x="3250" y="272"/>
                  <a:pt x="3254" y="271"/>
                  <a:pt x="3256" y="271"/>
                </a:cubicBezTo>
                <a:cubicBezTo>
                  <a:pt x="3270" y="266"/>
                  <a:pt x="3285" y="262"/>
                  <a:pt x="3299" y="257"/>
                </a:cubicBezTo>
                <a:cubicBezTo>
                  <a:pt x="3301" y="256"/>
                  <a:pt x="3305" y="255"/>
                  <a:pt x="3307" y="255"/>
                </a:cubicBezTo>
                <a:cubicBezTo>
                  <a:pt x="3311" y="254"/>
                  <a:pt x="3315" y="252"/>
                  <a:pt x="3320" y="251"/>
                </a:cubicBezTo>
                <a:cubicBezTo>
                  <a:pt x="3325" y="249"/>
                  <a:pt x="3330" y="247"/>
                  <a:pt x="3335" y="245"/>
                </a:cubicBezTo>
                <a:cubicBezTo>
                  <a:pt x="3337" y="244"/>
                  <a:pt x="3342" y="244"/>
                  <a:pt x="3344" y="243"/>
                </a:cubicBezTo>
                <a:cubicBezTo>
                  <a:pt x="3348" y="242"/>
                  <a:pt x="3352" y="240"/>
                  <a:pt x="3356" y="239"/>
                </a:cubicBezTo>
                <a:cubicBezTo>
                  <a:pt x="3364" y="236"/>
                  <a:pt x="3372" y="233"/>
                  <a:pt x="3380" y="231"/>
                </a:cubicBezTo>
                <a:cubicBezTo>
                  <a:pt x="3389" y="227"/>
                  <a:pt x="3398" y="225"/>
                  <a:pt x="3407" y="221"/>
                </a:cubicBezTo>
                <a:cubicBezTo>
                  <a:pt x="3433" y="213"/>
                  <a:pt x="3458" y="203"/>
                  <a:pt x="3483" y="195"/>
                </a:cubicBezTo>
                <a:cubicBezTo>
                  <a:pt x="3491" y="192"/>
                  <a:pt x="3499" y="189"/>
                  <a:pt x="3507" y="185"/>
                </a:cubicBezTo>
                <a:cubicBezTo>
                  <a:pt x="3511" y="184"/>
                  <a:pt x="3515" y="183"/>
                  <a:pt x="3519" y="181"/>
                </a:cubicBezTo>
                <a:cubicBezTo>
                  <a:pt x="3525" y="179"/>
                  <a:pt x="3530" y="177"/>
                  <a:pt x="3536" y="175"/>
                </a:cubicBezTo>
                <a:cubicBezTo>
                  <a:pt x="3547" y="169"/>
                  <a:pt x="3560" y="166"/>
                  <a:pt x="3571" y="161"/>
                </a:cubicBezTo>
                <a:cubicBezTo>
                  <a:pt x="3578" y="159"/>
                  <a:pt x="3585" y="156"/>
                  <a:pt x="3591" y="153"/>
                </a:cubicBezTo>
                <a:cubicBezTo>
                  <a:pt x="3598" y="151"/>
                  <a:pt x="3605" y="148"/>
                  <a:pt x="3611" y="145"/>
                </a:cubicBezTo>
                <a:cubicBezTo>
                  <a:pt x="3618" y="143"/>
                  <a:pt x="3625" y="140"/>
                  <a:pt x="3631" y="137"/>
                </a:cubicBezTo>
                <a:cubicBezTo>
                  <a:pt x="3640" y="134"/>
                  <a:pt x="3649" y="129"/>
                  <a:pt x="3658" y="127"/>
                </a:cubicBezTo>
                <a:cubicBezTo>
                  <a:pt x="3658" y="125"/>
                  <a:pt x="3658" y="125"/>
                  <a:pt x="3658" y="125"/>
                </a:cubicBezTo>
                <a:cubicBezTo>
                  <a:pt x="3675" y="120"/>
                  <a:pt x="3691" y="112"/>
                  <a:pt x="3707" y="105"/>
                </a:cubicBezTo>
                <a:cubicBezTo>
                  <a:pt x="3720" y="100"/>
                  <a:pt x="3732" y="94"/>
                  <a:pt x="3745" y="89"/>
                </a:cubicBezTo>
                <a:cubicBezTo>
                  <a:pt x="3756" y="85"/>
                  <a:pt x="3766" y="78"/>
                  <a:pt x="3778" y="75"/>
                </a:cubicBezTo>
                <a:cubicBezTo>
                  <a:pt x="3778" y="73"/>
                  <a:pt x="3778" y="73"/>
                  <a:pt x="3778" y="73"/>
                </a:cubicBezTo>
                <a:cubicBezTo>
                  <a:pt x="3794" y="69"/>
                  <a:pt x="3807" y="59"/>
                  <a:pt x="3822" y="55"/>
                </a:cubicBezTo>
                <a:cubicBezTo>
                  <a:pt x="3822" y="53"/>
                  <a:pt x="3822" y="53"/>
                  <a:pt x="3822" y="53"/>
                </a:cubicBezTo>
                <a:cubicBezTo>
                  <a:pt x="3828" y="51"/>
                  <a:pt x="3834" y="49"/>
                  <a:pt x="3839" y="47"/>
                </a:cubicBezTo>
                <a:cubicBezTo>
                  <a:pt x="3840" y="41"/>
                  <a:pt x="3840" y="41"/>
                  <a:pt x="3840" y="41"/>
                </a:cubicBezTo>
                <a:cubicBezTo>
                  <a:pt x="3840" y="838"/>
                  <a:pt x="3840" y="838"/>
                  <a:pt x="3840" y="838"/>
                </a:cubicBezTo>
                <a:cubicBezTo>
                  <a:pt x="0" y="838"/>
                  <a:pt x="0" y="838"/>
                  <a:pt x="0" y="838"/>
                </a:cubicBezTo>
                <a:cubicBezTo>
                  <a:pt x="0" y="0"/>
                  <a:pt x="0" y="0"/>
                  <a:pt x="0" y="0"/>
                </a:cubicBez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2406222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653705" cy="1231106"/>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3.</a:t>
            </a:r>
            <a:r>
              <a:rPr lang="zh-CN" altLang="en-US" sz="4000" b="1" dirty="0">
                <a:solidFill>
                  <a:srgbClr val="42556C"/>
                </a:solidFill>
                <a:cs typeface="+mn-ea"/>
                <a:sym typeface="+mn-lt"/>
              </a:rPr>
              <a:t>研究设计</a:t>
            </a:r>
            <a:r>
              <a:rPr lang="en-US" altLang="zh-CN" sz="4000" b="1" dirty="0">
                <a:solidFill>
                  <a:srgbClr val="42556C"/>
                </a:solidFill>
                <a:cs typeface="+mn-ea"/>
                <a:sym typeface="+mn-lt"/>
              </a:rPr>
              <a:t>——</a:t>
            </a:r>
            <a:r>
              <a:rPr lang="zh-CN" altLang="en-US" sz="4000" b="1" dirty="0">
                <a:solidFill>
                  <a:srgbClr val="42556C"/>
                </a:solidFill>
                <a:cs typeface="+mn-ea"/>
                <a:sym typeface="+mn-lt"/>
              </a:rPr>
              <a:t>企业融资类型的定义及其划分标准、计算口径和含义</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23" name="矩形 22">
            <a:extLst>
              <a:ext uri="{FF2B5EF4-FFF2-40B4-BE49-F238E27FC236}">
                <a16:creationId xmlns:a16="http://schemas.microsoft.com/office/drawing/2014/main" id="{F9DED921-2C04-47AD-9921-7EAD282EBA1A}"/>
              </a:ext>
            </a:extLst>
          </p:cNvPr>
          <p:cNvSpPr/>
          <p:nvPr/>
        </p:nvSpPr>
        <p:spPr>
          <a:xfrm>
            <a:off x="988874" y="2037523"/>
            <a:ext cx="10214251" cy="45367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E7EDBDEF-617A-4E12-9315-CA807220ADFE}"/>
              </a:ext>
            </a:extLst>
          </p:cNvPr>
          <p:cNvSpPr txBox="1"/>
          <p:nvPr/>
        </p:nvSpPr>
        <p:spPr>
          <a:xfrm>
            <a:off x="1338606" y="2164362"/>
            <a:ext cx="9549353" cy="4283032"/>
          </a:xfrm>
          <a:prstGeom prst="rect">
            <a:avLst/>
          </a:prstGeom>
          <a:noFill/>
        </p:spPr>
        <p:txBody>
          <a:bodyPr wrap="square" rtlCol="0">
            <a:spAutoFit/>
          </a:bodyPr>
          <a:lstStyle/>
          <a:p>
            <a:pPr>
              <a:lnSpc>
                <a:spcPts val="3000"/>
              </a:lnSpc>
            </a:pPr>
            <a:r>
              <a:rPr lang="zh-CN" altLang="en-US" dirty="0"/>
              <a:t>本文在明斯基融资分类的基础上，结合中国半强制性分红的特点和财务报表项目提出：从资金来源看</a:t>
            </a:r>
            <a:r>
              <a:rPr lang="en-US" altLang="zh-CN" dirty="0"/>
              <a:t>:</a:t>
            </a:r>
            <a:r>
              <a:rPr lang="zh-CN" altLang="en-US" dirty="0"/>
              <a:t>首先要考虑企业当年的经营净现金，其次要考虑其现金资产；从资金需求看，不仅考虑企业当年需要偿还的债务及利息，而且还考虑股利支付和新增投资二项所需现金，这也是企业的“现金支出承诺”，并重新划分企业融资类型和确定计算口径</a:t>
            </a:r>
            <a:r>
              <a:rPr lang="en-US" altLang="zh-CN" dirty="0"/>
              <a:t>:</a:t>
            </a:r>
          </a:p>
          <a:p>
            <a:pPr>
              <a:lnSpc>
                <a:spcPts val="3000"/>
              </a:lnSpc>
            </a:pPr>
            <a:r>
              <a:rPr lang="zh-CN" altLang="en-US" dirty="0"/>
              <a:t>对冲型融资：当期经营性净现金流</a:t>
            </a:r>
            <a:r>
              <a:rPr lang="en-US" altLang="zh-CN" dirty="0"/>
              <a:t>-[</a:t>
            </a:r>
            <a:r>
              <a:rPr lang="zh-CN" altLang="en-US" dirty="0"/>
              <a:t>当期投资支出＋（当期应付债务＋当期利息＋当期股息）</a:t>
            </a:r>
            <a:r>
              <a:rPr lang="en-US" altLang="zh-CN" dirty="0"/>
              <a:t>]</a:t>
            </a:r>
            <a:r>
              <a:rPr lang="en-US" altLang="zh-CN" dirty="0">
                <a:solidFill>
                  <a:srgbClr val="FF0000"/>
                </a:solidFill>
              </a:rPr>
              <a:t>≥</a:t>
            </a:r>
            <a:r>
              <a:rPr lang="en-US" altLang="zh-CN" dirty="0"/>
              <a:t> 0</a:t>
            </a:r>
          </a:p>
          <a:p>
            <a:pPr>
              <a:lnSpc>
                <a:spcPts val="3000"/>
              </a:lnSpc>
            </a:pPr>
            <a:r>
              <a:rPr lang="zh-CN" altLang="en-US" dirty="0"/>
              <a:t>投机型融资：当期经营性净现金流</a:t>
            </a:r>
            <a:r>
              <a:rPr lang="en-US" altLang="zh-CN" dirty="0"/>
              <a:t>-[</a:t>
            </a:r>
            <a:r>
              <a:rPr lang="zh-CN" altLang="en-US" dirty="0"/>
              <a:t>当期投资支出＋（当期应付债务＋当期利息＋当期股息）</a:t>
            </a:r>
            <a:r>
              <a:rPr lang="en-US" altLang="zh-CN" dirty="0"/>
              <a:t>]</a:t>
            </a:r>
            <a:r>
              <a:rPr lang="zh-CN" altLang="en-US" dirty="0">
                <a:solidFill>
                  <a:srgbClr val="FF0000"/>
                </a:solidFill>
              </a:rPr>
              <a:t>＜</a:t>
            </a:r>
            <a:r>
              <a:rPr lang="en-US" altLang="zh-CN" dirty="0">
                <a:solidFill>
                  <a:srgbClr val="FF0000"/>
                </a:solidFill>
              </a:rPr>
              <a:t>0</a:t>
            </a:r>
            <a:r>
              <a:rPr lang="zh-CN" altLang="en-US" dirty="0"/>
              <a:t>，但若放弃新增的投资支出，（当期经营性净现金流</a:t>
            </a:r>
            <a:r>
              <a:rPr lang="en-US" altLang="zh-CN" dirty="0"/>
              <a:t>+</a:t>
            </a:r>
            <a:r>
              <a:rPr lang="zh-CN" altLang="en-US" dirty="0"/>
              <a:t>期初现金存量）</a:t>
            </a:r>
            <a:r>
              <a:rPr lang="en-US" altLang="zh-CN" dirty="0"/>
              <a:t>-</a:t>
            </a:r>
            <a:r>
              <a:rPr lang="zh-CN" altLang="en-US" dirty="0"/>
              <a:t>（当期应付债务＋当期利息＋当期股息）</a:t>
            </a:r>
            <a:r>
              <a:rPr lang="zh-CN" altLang="en-US" dirty="0">
                <a:solidFill>
                  <a:srgbClr val="FF0000"/>
                </a:solidFill>
              </a:rPr>
              <a:t>≥</a:t>
            </a:r>
            <a:r>
              <a:rPr lang="en-US" altLang="zh-CN" dirty="0">
                <a:solidFill>
                  <a:srgbClr val="FF0000"/>
                </a:solidFill>
              </a:rPr>
              <a:t>0</a:t>
            </a:r>
          </a:p>
          <a:p>
            <a:pPr>
              <a:lnSpc>
                <a:spcPts val="3000"/>
              </a:lnSpc>
            </a:pPr>
            <a:r>
              <a:rPr lang="zh-CN" altLang="en-US" dirty="0"/>
              <a:t>庞氏型融资：（当期经营性净现金流＋期初现金存量）</a:t>
            </a:r>
            <a:r>
              <a:rPr lang="en-US" altLang="zh-CN" dirty="0"/>
              <a:t>﹣</a:t>
            </a:r>
            <a:r>
              <a:rPr lang="zh-CN" altLang="en-US" dirty="0"/>
              <a:t>（当期应付债务＋当期利息＋当期股息）</a:t>
            </a:r>
            <a:r>
              <a:rPr lang="zh-CN" altLang="en-US" dirty="0">
                <a:solidFill>
                  <a:srgbClr val="FF0000"/>
                </a:solidFill>
              </a:rPr>
              <a:t>＜</a:t>
            </a:r>
            <a:r>
              <a:rPr lang="en-US" altLang="zh-CN" dirty="0">
                <a:solidFill>
                  <a:srgbClr val="FF0000"/>
                </a:solidFill>
              </a:rPr>
              <a:t>0</a:t>
            </a:r>
            <a:endParaRPr lang="zh-CN" altLang="en-US" dirty="0">
              <a:solidFill>
                <a:srgbClr val="FF0000"/>
              </a:solidFill>
            </a:endParaRPr>
          </a:p>
        </p:txBody>
      </p:sp>
      <p:sp>
        <p:nvSpPr>
          <p:cNvPr id="33" name="矩形 93">
            <a:extLst>
              <a:ext uri="{FF2B5EF4-FFF2-40B4-BE49-F238E27FC236}">
                <a16:creationId xmlns:a16="http://schemas.microsoft.com/office/drawing/2014/main" id="{C2E7EFA7-E0E6-4AD3-94F2-9727C9332B44}"/>
              </a:ext>
            </a:extLst>
          </p:cNvPr>
          <p:cNvSpPr/>
          <p:nvPr/>
        </p:nvSpPr>
        <p:spPr>
          <a:xfrm>
            <a:off x="904692" y="1927393"/>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矩形 93">
            <a:extLst>
              <a:ext uri="{FF2B5EF4-FFF2-40B4-BE49-F238E27FC236}">
                <a16:creationId xmlns:a16="http://schemas.microsoft.com/office/drawing/2014/main" id="{268D03C4-994C-4F4B-A294-53A25B8E6014}"/>
              </a:ext>
            </a:extLst>
          </p:cNvPr>
          <p:cNvSpPr/>
          <p:nvPr/>
        </p:nvSpPr>
        <p:spPr>
          <a:xfrm rot="10800000">
            <a:off x="10936941" y="6254928"/>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025426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pic>
        <p:nvPicPr>
          <p:cNvPr id="4" name="图片 3">
            <a:extLst>
              <a:ext uri="{FF2B5EF4-FFF2-40B4-BE49-F238E27FC236}">
                <a16:creationId xmlns:a16="http://schemas.microsoft.com/office/drawing/2014/main" id="{B8525BE3-EFAF-4FBF-A03F-89BE735EF1A9}"/>
              </a:ext>
            </a:extLst>
          </p:cNvPr>
          <p:cNvPicPr>
            <a:picLocks noChangeAspect="1"/>
          </p:cNvPicPr>
          <p:nvPr/>
        </p:nvPicPr>
        <p:blipFill>
          <a:blip r:embed="rId3"/>
          <a:stretch>
            <a:fillRect/>
          </a:stretch>
        </p:blipFill>
        <p:spPr>
          <a:xfrm>
            <a:off x="772968" y="430270"/>
            <a:ext cx="10646063" cy="5997460"/>
          </a:xfrm>
          <a:prstGeom prst="rect">
            <a:avLst/>
          </a:prstGeom>
        </p:spPr>
      </p:pic>
    </p:spTree>
    <p:extLst>
      <p:ext uri="{BB962C8B-B14F-4D97-AF65-F5344CB8AC3E}">
        <p14:creationId xmlns:p14="http://schemas.microsoft.com/office/powerpoint/2010/main" val="519151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653705" cy="123110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3.</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研究设计</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金融安全性指数（</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FSI</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）的度量和编制</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sp>
        <p:nvSpPr>
          <p:cNvPr id="23" name="矩形 22">
            <a:extLst>
              <a:ext uri="{FF2B5EF4-FFF2-40B4-BE49-F238E27FC236}">
                <a16:creationId xmlns:a16="http://schemas.microsoft.com/office/drawing/2014/main" id="{F9DED921-2C04-47AD-9921-7EAD282EBA1A}"/>
              </a:ext>
            </a:extLst>
          </p:cNvPr>
          <p:cNvSpPr/>
          <p:nvPr/>
        </p:nvSpPr>
        <p:spPr>
          <a:xfrm>
            <a:off x="988874" y="2037523"/>
            <a:ext cx="10214251" cy="45367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文本框 1">
            <a:extLst>
              <a:ext uri="{FF2B5EF4-FFF2-40B4-BE49-F238E27FC236}">
                <a16:creationId xmlns:a16="http://schemas.microsoft.com/office/drawing/2014/main" id="{E7EDBDEF-617A-4E12-9315-CA807220ADFE}"/>
              </a:ext>
            </a:extLst>
          </p:cNvPr>
          <p:cNvSpPr txBox="1"/>
          <p:nvPr/>
        </p:nvSpPr>
        <p:spPr>
          <a:xfrm>
            <a:off x="1338606" y="2164362"/>
            <a:ext cx="9549353" cy="1589987"/>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FSI</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编制步骤：根据企业的融资类型→对金融市场上的企业的融资类型赋分并加权平均→得到</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FSI</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。借鉴 </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Torres Filho et al.</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2019</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）采用赋分法计算金融市场脆弱性指数（</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FFI</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）的思路，提出金融市场安全性指数（</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FSI</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）的度量方法，即对冲型融资</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=1 </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分，投资型融资</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=0.5 </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分，庞氏型融资</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=0 </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分。 因此，计算</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FSI </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的公式是：</a:t>
            </a:r>
            <a:endPar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endParaRPr>
          </a:p>
        </p:txBody>
      </p:sp>
      <p:sp>
        <p:nvSpPr>
          <p:cNvPr id="33" name="矩形 93">
            <a:extLst>
              <a:ext uri="{FF2B5EF4-FFF2-40B4-BE49-F238E27FC236}">
                <a16:creationId xmlns:a16="http://schemas.microsoft.com/office/drawing/2014/main" id="{C2E7EFA7-E0E6-4AD3-94F2-9727C9332B44}"/>
              </a:ext>
            </a:extLst>
          </p:cNvPr>
          <p:cNvSpPr/>
          <p:nvPr/>
        </p:nvSpPr>
        <p:spPr>
          <a:xfrm>
            <a:off x="904692" y="1927393"/>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34" name="矩形 93">
            <a:extLst>
              <a:ext uri="{FF2B5EF4-FFF2-40B4-BE49-F238E27FC236}">
                <a16:creationId xmlns:a16="http://schemas.microsoft.com/office/drawing/2014/main" id="{268D03C4-994C-4F4B-A294-53A25B8E6014}"/>
              </a:ext>
            </a:extLst>
          </p:cNvPr>
          <p:cNvSpPr/>
          <p:nvPr/>
        </p:nvSpPr>
        <p:spPr>
          <a:xfrm rot="10800000">
            <a:off x="10936941" y="6254928"/>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图片 3">
            <a:extLst>
              <a:ext uri="{FF2B5EF4-FFF2-40B4-BE49-F238E27FC236}">
                <a16:creationId xmlns:a16="http://schemas.microsoft.com/office/drawing/2014/main" id="{C9F4C408-0CD7-46F3-BBDE-975F68B5E4D1}"/>
              </a:ext>
            </a:extLst>
          </p:cNvPr>
          <p:cNvPicPr>
            <a:picLocks noChangeAspect="1"/>
          </p:cNvPicPr>
          <p:nvPr/>
        </p:nvPicPr>
        <p:blipFill>
          <a:blip r:embed="rId3"/>
          <a:stretch>
            <a:fillRect/>
          </a:stretch>
        </p:blipFill>
        <p:spPr>
          <a:xfrm>
            <a:off x="2911754" y="3864479"/>
            <a:ext cx="6368492" cy="1001897"/>
          </a:xfrm>
          <a:prstGeom prst="rect">
            <a:avLst/>
          </a:prstGeom>
        </p:spPr>
      </p:pic>
      <p:sp>
        <p:nvSpPr>
          <p:cNvPr id="5" name="文本框 4">
            <a:extLst>
              <a:ext uri="{FF2B5EF4-FFF2-40B4-BE49-F238E27FC236}">
                <a16:creationId xmlns:a16="http://schemas.microsoft.com/office/drawing/2014/main" id="{1F31252C-7AD6-49E4-956D-C3139E6FD8B2}"/>
              </a:ext>
            </a:extLst>
          </p:cNvPr>
          <p:cNvSpPr txBox="1"/>
          <p:nvPr/>
        </p:nvSpPr>
        <p:spPr>
          <a:xfrm>
            <a:off x="1338606" y="5288437"/>
            <a:ext cx="9549353" cy="646331"/>
          </a:xfrm>
          <a:prstGeom prst="rect">
            <a:avLst/>
          </a:prstGeom>
          <a:noFill/>
        </p:spPr>
        <p:txBody>
          <a:bodyPr wrap="square" rtlCol="0">
            <a:spAutoFit/>
          </a:bodyPr>
          <a:lstStyle/>
          <a:p>
            <a:r>
              <a:rPr lang="zh-CN" altLang="en-US"/>
              <a:t>当 </a:t>
            </a:r>
            <a:r>
              <a:rPr lang="en-US" altLang="zh-CN"/>
              <a:t>FSI </a:t>
            </a:r>
            <a:r>
              <a:rPr lang="zh-CN" altLang="en-US"/>
              <a:t>越接近 </a:t>
            </a:r>
            <a:r>
              <a:rPr lang="en-US" altLang="zh-CN"/>
              <a:t>100%</a:t>
            </a:r>
            <a:r>
              <a:rPr lang="zh-CN" altLang="en-US"/>
              <a:t>，表明金融市场的安全性越高，反之则代表金融市场的脆弱性或不稳定性越高。</a:t>
            </a:r>
            <a:endParaRPr lang="zh-CN" altLang="en-US" dirty="0"/>
          </a:p>
        </p:txBody>
      </p:sp>
    </p:spTree>
    <p:extLst>
      <p:ext uri="{BB962C8B-B14F-4D97-AF65-F5344CB8AC3E}">
        <p14:creationId xmlns:p14="http://schemas.microsoft.com/office/powerpoint/2010/main" val="2282083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653705"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3.</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研究设计</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数据来源及样本选择</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sp>
        <p:nvSpPr>
          <p:cNvPr id="23" name="矩形 22">
            <a:extLst>
              <a:ext uri="{FF2B5EF4-FFF2-40B4-BE49-F238E27FC236}">
                <a16:creationId xmlns:a16="http://schemas.microsoft.com/office/drawing/2014/main" id="{F9DED921-2C04-47AD-9921-7EAD282EBA1A}"/>
              </a:ext>
            </a:extLst>
          </p:cNvPr>
          <p:cNvSpPr/>
          <p:nvPr/>
        </p:nvSpPr>
        <p:spPr>
          <a:xfrm>
            <a:off x="1055138" y="2312325"/>
            <a:ext cx="10214251" cy="29586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文本框 1">
            <a:extLst>
              <a:ext uri="{FF2B5EF4-FFF2-40B4-BE49-F238E27FC236}">
                <a16:creationId xmlns:a16="http://schemas.microsoft.com/office/drawing/2014/main" id="{E7EDBDEF-617A-4E12-9315-CA807220ADFE}"/>
              </a:ext>
            </a:extLst>
          </p:cNvPr>
          <p:cNvSpPr txBox="1"/>
          <p:nvPr/>
        </p:nvSpPr>
        <p:spPr>
          <a:xfrm>
            <a:off x="1387588" y="2708251"/>
            <a:ext cx="9549353" cy="2359428"/>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mn-ea"/>
                <a:cs typeface="+mn-cs"/>
              </a:rPr>
              <a:t>本文收集 </a:t>
            </a:r>
            <a:r>
              <a:rPr kumimoji="0" lang="en-US" altLang="zh-CN" sz="1800" b="0" i="0" u="none" strike="noStrike" kern="1200" cap="none" spc="0" normalizeH="0" baseline="0" noProof="0" dirty="0">
                <a:ln>
                  <a:noFill/>
                </a:ln>
                <a:solidFill>
                  <a:prstClr val="black"/>
                </a:solidFill>
                <a:effectLst/>
                <a:uLnTx/>
                <a:uFillTx/>
                <a:latin typeface="+mn-ea"/>
                <a:cs typeface="+mn-cs"/>
              </a:rPr>
              <a:t>2005—2019 </a:t>
            </a:r>
            <a:r>
              <a:rPr kumimoji="0" lang="zh-CN" altLang="en-US" sz="1800" b="0" i="0" u="none" strike="noStrike" kern="1200" cap="none" spc="0" normalizeH="0" baseline="0" noProof="0" dirty="0">
                <a:ln>
                  <a:noFill/>
                </a:ln>
                <a:solidFill>
                  <a:prstClr val="black"/>
                </a:solidFill>
                <a:effectLst/>
                <a:uLnTx/>
                <a:uFillTx/>
                <a:latin typeface="+mn-ea"/>
                <a:cs typeface="+mn-cs"/>
              </a:rPr>
              <a:t>年中国 </a:t>
            </a:r>
            <a:r>
              <a:rPr kumimoji="0" lang="en-US" altLang="zh-CN" sz="1800" b="0" i="0" u="none" strike="noStrike" kern="1200" cap="none" spc="0" normalizeH="0" baseline="0" noProof="0" dirty="0">
                <a:ln>
                  <a:noFill/>
                </a:ln>
                <a:solidFill>
                  <a:prstClr val="black"/>
                </a:solidFill>
                <a:effectLst/>
                <a:uLnTx/>
                <a:uFillTx/>
                <a:latin typeface="+mn-ea"/>
                <a:cs typeface="+mn-cs"/>
              </a:rPr>
              <a:t>A </a:t>
            </a:r>
            <a:r>
              <a:rPr kumimoji="0" lang="zh-CN" altLang="en-US" sz="1800" b="0" i="0" u="none" strike="noStrike" kern="1200" cap="none" spc="0" normalizeH="0" baseline="0" noProof="0" dirty="0">
                <a:ln>
                  <a:noFill/>
                </a:ln>
                <a:solidFill>
                  <a:prstClr val="black"/>
                </a:solidFill>
                <a:effectLst/>
                <a:uLnTx/>
                <a:uFillTx/>
                <a:latin typeface="+mn-ea"/>
                <a:cs typeface="+mn-cs"/>
              </a:rPr>
              <a:t>股上市公司和债券市场发行企业债和公司债的公司的有关数据，分别计算股票市场和债券市场的金融安全性指数（</a:t>
            </a:r>
            <a:r>
              <a:rPr kumimoji="0" lang="en-US" altLang="zh-CN" sz="1800" b="0" i="0" u="none" strike="noStrike" kern="1200" cap="none" spc="0" normalizeH="0" baseline="0" noProof="0" dirty="0">
                <a:ln>
                  <a:noFill/>
                </a:ln>
                <a:solidFill>
                  <a:prstClr val="black"/>
                </a:solidFill>
                <a:effectLst/>
                <a:uLnTx/>
                <a:uFillTx/>
                <a:latin typeface="+mn-ea"/>
                <a:cs typeface="+mn-cs"/>
              </a:rPr>
              <a:t>FSI</a:t>
            </a:r>
            <a:r>
              <a:rPr kumimoji="0" lang="zh-CN" altLang="en-US" sz="1800" b="0" i="0" u="none" strike="noStrike" kern="1200" cap="none" spc="0" normalizeH="0" baseline="0" noProof="0" dirty="0">
                <a:ln>
                  <a:noFill/>
                </a:ln>
                <a:solidFill>
                  <a:prstClr val="black"/>
                </a:solidFill>
                <a:effectLst/>
                <a:uLnTx/>
                <a:uFillTx/>
                <a:latin typeface="+mn-ea"/>
                <a:cs typeface="+mn-cs"/>
              </a:rPr>
              <a:t>）。 上市公司相关数据来源于 </a:t>
            </a:r>
            <a:r>
              <a:rPr kumimoji="0" lang="en-US" altLang="zh-CN" sz="1800" b="0" i="0" u="none" strike="noStrike" kern="1200" cap="none" spc="0" normalizeH="0" baseline="0" noProof="0" dirty="0">
                <a:ln>
                  <a:noFill/>
                </a:ln>
                <a:solidFill>
                  <a:prstClr val="black"/>
                </a:solidFill>
                <a:effectLst/>
                <a:uLnTx/>
                <a:uFillTx/>
                <a:latin typeface="+mn-ea"/>
                <a:cs typeface="+mn-cs"/>
              </a:rPr>
              <a:t>CSMAR</a:t>
            </a:r>
            <a:r>
              <a:rPr kumimoji="0" lang="zh-CN" altLang="en-US" sz="1800" b="0" i="0" u="none" strike="noStrike" kern="1200" cap="none" spc="0" normalizeH="0" baseline="0" noProof="0" dirty="0">
                <a:ln>
                  <a:noFill/>
                </a:ln>
                <a:solidFill>
                  <a:prstClr val="black"/>
                </a:solidFill>
                <a:effectLst/>
                <a:uLnTx/>
                <a:uFillTx/>
                <a:latin typeface="+mn-ea"/>
                <a:cs typeface="+mn-cs"/>
              </a:rPr>
              <a:t>，债券相关数据来源于 </a:t>
            </a:r>
            <a:r>
              <a:rPr kumimoji="0" lang="en-US" altLang="zh-CN" sz="1800" b="0" i="0" u="none" strike="noStrike" kern="1200" cap="none" spc="0" normalizeH="0" baseline="0" noProof="0" dirty="0">
                <a:ln>
                  <a:noFill/>
                </a:ln>
                <a:solidFill>
                  <a:prstClr val="black"/>
                </a:solidFill>
                <a:effectLst/>
                <a:uLnTx/>
                <a:uFillTx/>
                <a:latin typeface="+mn-ea"/>
                <a:cs typeface="+mn-cs"/>
              </a:rPr>
              <a:t>Wind</a:t>
            </a:r>
            <a:r>
              <a:rPr kumimoji="0" lang="zh-CN" altLang="en-US" sz="1800" b="0" i="0" u="none" strike="noStrike" kern="1200" cap="none" spc="0" normalizeH="0" baseline="0" noProof="0" dirty="0">
                <a:ln>
                  <a:noFill/>
                </a:ln>
                <a:solidFill>
                  <a:prstClr val="black"/>
                </a:solidFill>
                <a:effectLst/>
                <a:uLnTx/>
                <a:uFillTx/>
                <a:latin typeface="+mn-ea"/>
                <a:cs typeface="+mn-cs"/>
              </a:rPr>
              <a:t>。 上市公司所选样本剔除了金融类企业、退市企业、当年 </a:t>
            </a:r>
            <a:r>
              <a:rPr kumimoji="0" lang="en-US" altLang="zh-CN" sz="1800" b="0" i="0" u="none" strike="noStrike" kern="1200" cap="none" spc="0" normalizeH="0" baseline="0" noProof="0" dirty="0">
                <a:ln>
                  <a:noFill/>
                </a:ln>
                <a:solidFill>
                  <a:prstClr val="black"/>
                </a:solidFill>
                <a:effectLst/>
                <a:uLnTx/>
                <a:uFillTx/>
                <a:latin typeface="+mn-ea"/>
                <a:cs typeface="+mn-cs"/>
              </a:rPr>
              <a:t>IPO </a:t>
            </a:r>
            <a:r>
              <a:rPr kumimoji="0" lang="zh-CN" altLang="en-US" sz="1800" b="0" i="0" u="none" strike="noStrike" kern="1200" cap="none" spc="0" normalizeH="0" baseline="0" noProof="0" dirty="0">
                <a:ln>
                  <a:noFill/>
                </a:ln>
                <a:solidFill>
                  <a:prstClr val="black"/>
                </a:solidFill>
                <a:effectLst/>
                <a:uLnTx/>
                <a:uFillTx/>
                <a:latin typeface="+mn-ea"/>
                <a:cs typeface="+mn-cs"/>
              </a:rPr>
              <a:t>的企业和主要变量值缺失的企业，共获取 </a:t>
            </a:r>
            <a:r>
              <a:rPr kumimoji="0" lang="en-US" altLang="zh-CN" sz="1800" b="0" i="0" u="none" strike="noStrike" kern="1200" cap="none" spc="0" normalizeH="0" baseline="0" noProof="0" dirty="0">
                <a:ln>
                  <a:noFill/>
                </a:ln>
                <a:solidFill>
                  <a:srgbClr val="FF0000"/>
                </a:solidFill>
                <a:effectLst/>
                <a:uLnTx/>
                <a:uFillTx/>
                <a:latin typeface="+mn-ea"/>
                <a:cs typeface="+mn-cs"/>
              </a:rPr>
              <a:t>31691 </a:t>
            </a:r>
            <a:r>
              <a:rPr kumimoji="0" lang="zh-CN" altLang="en-US" sz="1800" b="0" i="0" u="none" strike="noStrike" kern="1200" cap="none" spc="0" normalizeH="0" baseline="0" noProof="0" dirty="0">
                <a:ln>
                  <a:noFill/>
                </a:ln>
                <a:solidFill>
                  <a:prstClr val="black"/>
                </a:solidFill>
                <a:effectLst/>
                <a:uLnTx/>
                <a:uFillTx/>
                <a:latin typeface="+mn-ea"/>
                <a:cs typeface="+mn-cs"/>
              </a:rPr>
              <a:t>个有效的股票市场样本观测值。债券市场选取企业债和公司债为研究对象，剔除主要变量值缺失的观测值后，共得到</a:t>
            </a:r>
            <a:r>
              <a:rPr kumimoji="0" lang="zh-CN" altLang="en-US" sz="1800" b="0" i="0" u="none" strike="noStrike" kern="1200" cap="none" spc="0" normalizeH="0" baseline="0" noProof="0" dirty="0">
                <a:ln>
                  <a:noFill/>
                </a:ln>
                <a:solidFill>
                  <a:srgbClr val="FF0000"/>
                </a:solidFill>
                <a:effectLst/>
                <a:uLnTx/>
                <a:uFillTx/>
                <a:latin typeface="+mn-ea"/>
                <a:cs typeface="+mn-cs"/>
              </a:rPr>
              <a:t> </a:t>
            </a:r>
            <a:r>
              <a:rPr kumimoji="0" lang="en-US" altLang="zh-CN" sz="1800" b="0" i="0" u="none" strike="noStrike" kern="1200" cap="none" spc="0" normalizeH="0" baseline="0" noProof="0" dirty="0">
                <a:ln>
                  <a:noFill/>
                </a:ln>
                <a:solidFill>
                  <a:srgbClr val="FF0000"/>
                </a:solidFill>
                <a:effectLst/>
                <a:uLnTx/>
                <a:uFillTx/>
                <a:latin typeface="+mn-ea"/>
                <a:cs typeface="+mn-cs"/>
              </a:rPr>
              <a:t>58491 </a:t>
            </a:r>
            <a:r>
              <a:rPr kumimoji="0" lang="zh-CN" altLang="en-US" sz="1800" b="0" i="0" u="none" strike="noStrike" kern="1200" cap="none" spc="0" normalizeH="0" baseline="0" noProof="0" dirty="0">
                <a:ln>
                  <a:noFill/>
                </a:ln>
                <a:solidFill>
                  <a:prstClr val="black"/>
                </a:solidFill>
                <a:effectLst/>
                <a:uLnTx/>
                <a:uFillTx/>
                <a:latin typeface="+mn-ea"/>
                <a:cs typeface="+mn-cs"/>
              </a:rPr>
              <a:t>个有效样本观测值。</a:t>
            </a:r>
            <a:endParaRPr kumimoji="0" lang="zh-CN" altLang="en-US" sz="1800" b="0" i="0" u="none" strike="noStrike" kern="1200" cap="none" spc="0" normalizeH="0" baseline="0" noProof="0" dirty="0">
              <a:ln>
                <a:noFill/>
              </a:ln>
              <a:solidFill>
                <a:srgbClr val="FF0000"/>
              </a:solidFill>
              <a:effectLst/>
              <a:uLnTx/>
              <a:uFillTx/>
              <a:latin typeface="+mn-ea"/>
              <a:cs typeface="+mn-cs"/>
            </a:endParaRPr>
          </a:p>
        </p:txBody>
      </p:sp>
      <p:sp>
        <p:nvSpPr>
          <p:cNvPr id="33" name="矩形 93">
            <a:extLst>
              <a:ext uri="{FF2B5EF4-FFF2-40B4-BE49-F238E27FC236}">
                <a16:creationId xmlns:a16="http://schemas.microsoft.com/office/drawing/2014/main" id="{C2E7EFA7-E0E6-4AD3-94F2-9727C9332B44}"/>
              </a:ext>
            </a:extLst>
          </p:cNvPr>
          <p:cNvSpPr/>
          <p:nvPr/>
        </p:nvSpPr>
        <p:spPr>
          <a:xfrm>
            <a:off x="965145" y="2234944"/>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34" name="矩形 93">
            <a:extLst>
              <a:ext uri="{FF2B5EF4-FFF2-40B4-BE49-F238E27FC236}">
                <a16:creationId xmlns:a16="http://schemas.microsoft.com/office/drawing/2014/main" id="{268D03C4-994C-4F4B-A294-53A25B8E6014}"/>
              </a:ext>
            </a:extLst>
          </p:cNvPr>
          <p:cNvSpPr/>
          <p:nvPr/>
        </p:nvSpPr>
        <p:spPr>
          <a:xfrm rot="10800000">
            <a:off x="10971618" y="4963456"/>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Tree>
    <p:extLst>
      <p:ext uri="{BB962C8B-B14F-4D97-AF65-F5344CB8AC3E}">
        <p14:creationId xmlns:p14="http://schemas.microsoft.com/office/powerpoint/2010/main" val="1626704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1E8B789-9948-49A4-AB6C-647A354C03BC}"/>
              </a:ext>
            </a:extLst>
          </p:cNvPr>
          <p:cNvGrpSpPr/>
          <p:nvPr/>
        </p:nvGrpSpPr>
        <p:grpSpPr>
          <a:xfrm>
            <a:off x="2653157" y="2216177"/>
            <a:ext cx="6885685" cy="1212823"/>
            <a:chOff x="3516125" y="2843920"/>
            <a:chExt cx="6885685" cy="1212823"/>
          </a:xfrm>
        </p:grpSpPr>
        <p:grpSp>
          <p:nvGrpSpPr>
            <p:cNvPr id="3" name="组合 2">
              <a:extLst>
                <a:ext uri="{FF2B5EF4-FFF2-40B4-BE49-F238E27FC236}">
                  <a16:creationId xmlns:a16="http://schemas.microsoft.com/office/drawing/2014/main" id="{3AC14B04-88BC-4D7F-932A-33A0E70A043B}"/>
                </a:ext>
              </a:extLst>
            </p:cNvPr>
            <p:cNvGrpSpPr/>
            <p:nvPr/>
          </p:nvGrpSpPr>
          <p:grpSpPr>
            <a:xfrm>
              <a:off x="3739745" y="2856414"/>
              <a:ext cx="6662065" cy="1200329"/>
              <a:chOff x="2298739" y="1833181"/>
              <a:chExt cx="6662065" cy="1200329"/>
            </a:xfrm>
          </p:grpSpPr>
          <p:sp>
            <p:nvSpPr>
              <p:cNvPr id="5" name="文本框 5">
                <a:extLst>
                  <a:ext uri="{FF2B5EF4-FFF2-40B4-BE49-F238E27FC236}">
                    <a16:creationId xmlns:a16="http://schemas.microsoft.com/office/drawing/2014/main" id="{C8D28ED6-41BF-4560-9841-4CC52ED6E33D}"/>
                  </a:ext>
                </a:extLst>
              </p:cNvPr>
              <p:cNvSpPr txBox="1"/>
              <p:nvPr/>
            </p:nvSpPr>
            <p:spPr>
              <a:xfrm>
                <a:off x="3694483" y="2017846"/>
                <a:ext cx="5266321" cy="830997"/>
              </a:xfrm>
              <a:prstGeom prst="rect">
                <a:avLst/>
              </a:prstGeom>
              <a:noFill/>
            </p:spPr>
            <p:txBody>
              <a:bodyPr wrap="square" rtlCol="0">
                <a:spAutoFit/>
              </a:bodyPr>
              <a:lstStyle/>
              <a:p>
                <a:pPr algn="dist">
                  <a:defRPr/>
                </a:pPr>
                <a:r>
                  <a:rPr lang="zh-CN" altLang="en-US" sz="4800" b="1" dirty="0">
                    <a:solidFill>
                      <a:srgbClr val="42556C"/>
                    </a:solidFill>
                    <a:cs typeface="+mn-ea"/>
                    <a:sym typeface="+mn-lt"/>
                  </a:rPr>
                  <a:t>实证分析</a:t>
                </a:r>
              </a:p>
            </p:txBody>
          </p:sp>
          <p:sp>
            <p:nvSpPr>
              <p:cNvPr id="7" name="文本框 1">
                <a:extLst>
                  <a:ext uri="{FF2B5EF4-FFF2-40B4-BE49-F238E27FC236}">
                    <a16:creationId xmlns:a16="http://schemas.microsoft.com/office/drawing/2014/main" id="{2E59291D-2F40-40B3-B2DE-4F0D9528A91D}"/>
                  </a:ext>
                </a:extLst>
              </p:cNvPr>
              <p:cNvSpPr txBox="1"/>
              <p:nvPr/>
            </p:nvSpPr>
            <p:spPr>
              <a:xfrm>
                <a:off x="2298739" y="1833181"/>
                <a:ext cx="933855" cy="1200329"/>
              </a:xfrm>
              <a:prstGeom prst="rect">
                <a:avLst/>
              </a:prstGeom>
              <a:noFill/>
            </p:spPr>
            <p:txBody>
              <a:bodyPr wrap="square" rtlCol="0">
                <a:spAutoFit/>
              </a:bodyPr>
              <a:lstStyle/>
              <a:p>
                <a:r>
                  <a:rPr lang="en-US" altLang="zh-TW" sz="7200" b="1" dirty="0">
                    <a:solidFill>
                      <a:srgbClr val="42556C"/>
                    </a:solidFill>
                    <a:cs typeface="+mn-ea"/>
                    <a:sym typeface="+mn-lt"/>
                  </a:rPr>
                  <a:t>4</a:t>
                </a:r>
                <a:endParaRPr lang="zh-TW" altLang="en-US" sz="7200" b="1" dirty="0">
                  <a:solidFill>
                    <a:srgbClr val="42556C"/>
                  </a:solidFill>
                  <a:cs typeface="+mn-ea"/>
                  <a:sym typeface="+mn-lt"/>
                </a:endParaRPr>
              </a:p>
            </p:txBody>
          </p:sp>
        </p:grpSp>
        <p:sp>
          <p:nvSpPr>
            <p:cNvPr id="4" name="矩形: 圆角 4">
              <a:extLst>
                <a:ext uri="{FF2B5EF4-FFF2-40B4-BE49-F238E27FC236}">
                  <a16:creationId xmlns:a16="http://schemas.microsoft.com/office/drawing/2014/main" id="{3EBEFE2B-4083-439E-98BE-38D48AB2E2F0}"/>
                </a:ext>
              </a:extLst>
            </p:cNvPr>
            <p:cNvSpPr/>
            <p:nvPr/>
          </p:nvSpPr>
          <p:spPr>
            <a:xfrm>
              <a:off x="3516125" y="2843920"/>
              <a:ext cx="1157475" cy="1169790"/>
            </a:xfrm>
            <a:prstGeom prst="roundRect">
              <a:avLst/>
            </a:prstGeom>
            <a:noFill/>
            <a:ln w="69850">
              <a:solidFill>
                <a:srgbClr val="42556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2556C"/>
                </a:solidFill>
                <a:cs typeface="+mn-ea"/>
                <a:sym typeface="+mn-lt"/>
              </a:endParaRPr>
            </a:p>
          </p:txBody>
        </p:sp>
      </p:grpSp>
      <p:sp>
        <p:nvSpPr>
          <p:cNvPr id="8" name="Freeform 5">
            <a:extLst>
              <a:ext uri="{FF2B5EF4-FFF2-40B4-BE49-F238E27FC236}">
                <a16:creationId xmlns:a16="http://schemas.microsoft.com/office/drawing/2014/main" id="{31C54D67-BCAC-4FAB-AA28-B5C535F45AD1}"/>
              </a:ext>
            </a:extLst>
          </p:cNvPr>
          <p:cNvSpPr>
            <a:spLocks/>
          </p:cNvSpPr>
          <p:nvPr/>
        </p:nvSpPr>
        <p:spPr bwMode="auto">
          <a:xfrm>
            <a:off x="0" y="4187825"/>
            <a:ext cx="12192000" cy="2670175"/>
          </a:xfrm>
          <a:custGeom>
            <a:avLst/>
            <a:gdLst>
              <a:gd name="T0" fmla="*/ 40 w 3840"/>
              <a:gd name="T1" fmla="*/ 17 h 838"/>
              <a:gd name="T2" fmla="*/ 201 w 3840"/>
              <a:gd name="T3" fmla="*/ 89 h 838"/>
              <a:gd name="T4" fmla="*/ 248 w 3840"/>
              <a:gd name="T5" fmla="*/ 108 h 838"/>
              <a:gd name="T6" fmla="*/ 289 w 3840"/>
              <a:gd name="T7" fmla="*/ 125 h 838"/>
              <a:gd name="T8" fmla="*/ 341 w 3840"/>
              <a:gd name="T9" fmla="*/ 145 h 838"/>
              <a:gd name="T10" fmla="*/ 404 w 3840"/>
              <a:gd name="T11" fmla="*/ 169 h 838"/>
              <a:gd name="T12" fmla="*/ 519 w 3840"/>
              <a:gd name="T13" fmla="*/ 209 h 838"/>
              <a:gd name="T14" fmla="*/ 534 w 3840"/>
              <a:gd name="T15" fmla="*/ 214 h 838"/>
              <a:gd name="T16" fmla="*/ 608 w 3840"/>
              <a:gd name="T17" fmla="*/ 239 h 838"/>
              <a:gd name="T18" fmla="*/ 700 w 3840"/>
              <a:gd name="T19" fmla="*/ 267 h 838"/>
              <a:gd name="T20" fmla="*/ 736 w 3840"/>
              <a:gd name="T21" fmla="*/ 277 h 838"/>
              <a:gd name="T22" fmla="*/ 828 w 3840"/>
              <a:gd name="T23" fmla="*/ 303 h 838"/>
              <a:gd name="T24" fmla="*/ 993 w 3840"/>
              <a:gd name="T25" fmla="*/ 343 h 838"/>
              <a:gd name="T26" fmla="*/ 1124 w 3840"/>
              <a:gd name="T27" fmla="*/ 371 h 838"/>
              <a:gd name="T28" fmla="*/ 1230 w 3840"/>
              <a:gd name="T29" fmla="*/ 391 h 838"/>
              <a:gd name="T30" fmla="*/ 1280 w 3840"/>
              <a:gd name="T31" fmla="*/ 399 h 838"/>
              <a:gd name="T32" fmla="*/ 1352 w 3840"/>
              <a:gd name="T33" fmla="*/ 409 h 838"/>
              <a:gd name="T34" fmla="*/ 1414 w 3840"/>
              <a:gd name="T35" fmla="*/ 419 h 838"/>
              <a:gd name="T36" fmla="*/ 1480 w 3840"/>
              <a:gd name="T37" fmla="*/ 427 h 838"/>
              <a:gd name="T38" fmla="*/ 1552 w 3840"/>
              <a:gd name="T39" fmla="*/ 435 h 838"/>
              <a:gd name="T40" fmla="*/ 1640 w 3840"/>
              <a:gd name="T41" fmla="*/ 443 h 838"/>
              <a:gd name="T42" fmla="*/ 1756 w 3840"/>
              <a:gd name="T43" fmla="*/ 451 h 838"/>
              <a:gd name="T44" fmla="*/ 2157 w 3840"/>
              <a:gd name="T45" fmla="*/ 456 h 838"/>
              <a:gd name="T46" fmla="*/ 2309 w 3840"/>
              <a:gd name="T47" fmla="*/ 448 h 838"/>
              <a:gd name="T48" fmla="*/ 2412 w 3840"/>
              <a:gd name="T49" fmla="*/ 438 h 838"/>
              <a:gd name="T50" fmla="*/ 2484 w 3840"/>
              <a:gd name="T51" fmla="*/ 431 h 838"/>
              <a:gd name="T52" fmla="*/ 2552 w 3840"/>
              <a:gd name="T53" fmla="*/ 423 h 838"/>
              <a:gd name="T54" fmla="*/ 2690 w 3840"/>
              <a:gd name="T55" fmla="*/ 403 h 838"/>
              <a:gd name="T56" fmla="*/ 2738 w 3840"/>
              <a:gd name="T57" fmla="*/ 395 h 838"/>
              <a:gd name="T58" fmla="*/ 2921 w 3840"/>
              <a:gd name="T59" fmla="*/ 359 h 838"/>
              <a:gd name="T60" fmla="*/ 3040 w 3840"/>
              <a:gd name="T61" fmla="*/ 331 h 838"/>
              <a:gd name="T62" fmla="*/ 3132 w 3840"/>
              <a:gd name="T63" fmla="*/ 307 h 838"/>
              <a:gd name="T64" fmla="*/ 3248 w 3840"/>
              <a:gd name="T65" fmla="*/ 273 h 838"/>
              <a:gd name="T66" fmla="*/ 3299 w 3840"/>
              <a:gd name="T67" fmla="*/ 257 h 838"/>
              <a:gd name="T68" fmla="*/ 3320 w 3840"/>
              <a:gd name="T69" fmla="*/ 251 h 838"/>
              <a:gd name="T70" fmla="*/ 3344 w 3840"/>
              <a:gd name="T71" fmla="*/ 243 h 838"/>
              <a:gd name="T72" fmla="*/ 3380 w 3840"/>
              <a:gd name="T73" fmla="*/ 231 h 838"/>
              <a:gd name="T74" fmla="*/ 3483 w 3840"/>
              <a:gd name="T75" fmla="*/ 195 h 838"/>
              <a:gd name="T76" fmla="*/ 3519 w 3840"/>
              <a:gd name="T77" fmla="*/ 181 h 838"/>
              <a:gd name="T78" fmla="*/ 3571 w 3840"/>
              <a:gd name="T79" fmla="*/ 161 h 838"/>
              <a:gd name="T80" fmla="*/ 3611 w 3840"/>
              <a:gd name="T81" fmla="*/ 145 h 838"/>
              <a:gd name="T82" fmla="*/ 3658 w 3840"/>
              <a:gd name="T83" fmla="*/ 127 h 838"/>
              <a:gd name="T84" fmla="*/ 3707 w 3840"/>
              <a:gd name="T85" fmla="*/ 105 h 838"/>
              <a:gd name="T86" fmla="*/ 3778 w 3840"/>
              <a:gd name="T87" fmla="*/ 75 h 838"/>
              <a:gd name="T88" fmla="*/ 3822 w 3840"/>
              <a:gd name="T89" fmla="*/ 55 h 838"/>
              <a:gd name="T90" fmla="*/ 3839 w 3840"/>
              <a:gd name="T91" fmla="*/ 47 h 838"/>
              <a:gd name="T92" fmla="*/ 3840 w 3840"/>
              <a:gd name="T93" fmla="*/ 838 h 838"/>
              <a:gd name="T94" fmla="*/ 0 w 3840"/>
              <a:gd name="T9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0" h="838">
                <a:moveTo>
                  <a:pt x="0" y="0"/>
                </a:moveTo>
                <a:cubicBezTo>
                  <a:pt x="15" y="2"/>
                  <a:pt x="27" y="12"/>
                  <a:pt x="40" y="17"/>
                </a:cubicBezTo>
                <a:cubicBezTo>
                  <a:pt x="72" y="32"/>
                  <a:pt x="104" y="47"/>
                  <a:pt x="137" y="61"/>
                </a:cubicBezTo>
                <a:cubicBezTo>
                  <a:pt x="158" y="71"/>
                  <a:pt x="179" y="80"/>
                  <a:pt x="201" y="89"/>
                </a:cubicBezTo>
                <a:cubicBezTo>
                  <a:pt x="215" y="96"/>
                  <a:pt x="230" y="100"/>
                  <a:pt x="244" y="108"/>
                </a:cubicBezTo>
                <a:cubicBezTo>
                  <a:pt x="245" y="108"/>
                  <a:pt x="247" y="108"/>
                  <a:pt x="248" y="108"/>
                </a:cubicBezTo>
                <a:cubicBezTo>
                  <a:pt x="255" y="112"/>
                  <a:pt x="262" y="115"/>
                  <a:pt x="269" y="117"/>
                </a:cubicBezTo>
                <a:cubicBezTo>
                  <a:pt x="275" y="120"/>
                  <a:pt x="282" y="123"/>
                  <a:pt x="289" y="125"/>
                </a:cubicBezTo>
                <a:cubicBezTo>
                  <a:pt x="295" y="128"/>
                  <a:pt x="302" y="131"/>
                  <a:pt x="309" y="133"/>
                </a:cubicBezTo>
                <a:cubicBezTo>
                  <a:pt x="319" y="137"/>
                  <a:pt x="330" y="142"/>
                  <a:pt x="341" y="145"/>
                </a:cubicBezTo>
                <a:cubicBezTo>
                  <a:pt x="352" y="150"/>
                  <a:pt x="364" y="154"/>
                  <a:pt x="376" y="159"/>
                </a:cubicBezTo>
                <a:cubicBezTo>
                  <a:pt x="385" y="162"/>
                  <a:pt x="395" y="166"/>
                  <a:pt x="404" y="169"/>
                </a:cubicBezTo>
                <a:cubicBezTo>
                  <a:pt x="415" y="173"/>
                  <a:pt x="426" y="177"/>
                  <a:pt x="437" y="181"/>
                </a:cubicBezTo>
                <a:cubicBezTo>
                  <a:pt x="464" y="190"/>
                  <a:pt x="491" y="201"/>
                  <a:pt x="519" y="209"/>
                </a:cubicBezTo>
                <a:cubicBezTo>
                  <a:pt x="522" y="211"/>
                  <a:pt x="522" y="211"/>
                  <a:pt x="522" y="211"/>
                </a:cubicBezTo>
                <a:cubicBezTo>
                  <a:pt x="526" y="212"/>
                  <a:pt x="530" y="213"/>
                  <a:pt x="534" y="214"/>
                </a:cubicBezTo>
                <a:cubicBezTo>
                  <a:pt x="538" y="216"/>
                  <a:pt x="542" y="217"/>
                  <a:pt x="546" y="219"/>
                </a:cubicBezTo>
                <a:cubicBezTo>
                  <a:pt x="567" y="226"/>
                  <a:pt x="588" y="232"/>
                  <a:pt x="608" y="239"/>
                </a:cubicBezTo>
                <a:cubicBezTo>
                  <a:pt x="610" y="240"/>
                  <a:pt x="614" y="240"/>
                  <a:pt x="616" y="241"/>
                </a:cubicBezTo>
                <a:cubicBezTo>
                  <a:pt x="644" y="251"/>
                  <a:pt x="673" y="257"/>
                  <a:pt x="700" y="267"/>
                </a:cubicBezTo>
                <a:cubicBezTo>
                  <a:pt x="702" y="268"/>
                  <a:pt x="707" y="268"/>
                  <a:pt x="709" y="269"/>
                </a:cubicBezTo>
                <a:cubicBezTo>
                  <a:pt x="717" y="272"/>
                  <a:pt x="727" y="275"/>
                  <a:pt x="736" y="277"/>
                </a:cubicBezTo>
                <a:cubicBezTo>
                  <a:pt x="752" y="282"/>
                  <a:pt x="768" y="286"/>
                  <a:pt x="784" y="291"/>
                </a:cubicBezTo>
                <a:cubicBezTo>
                  <a:pt x="799" y="295"/>
                  <a:pt x="814" y="298"/>
                  <a:pt x="828" y="303"/>
                </a:cubicBezTo>
                <a:cubicBezTo>
                  <a:pt x="866" y="312"/>
                  <a:pt x="903" y="322"/>
                  <a:pt x="940" y="331"/>
                </a:cubicBezTo>
                <a:cubicBezTo>
                  <a:pt x="958" y="336"/>
                  <a:pt x="976" y="338"/>
                  <a:pt x="993" y="343"/>
                </a:cubicBezTo>
                <a:cubicBezTo>
                  <a:pt x="1029" y="351"/>
                  <a:pt x="1066" y="358"/>
                  <a:pt x="1102" y="367"/>
                </a:cubicBezTo>
                <a:cubicBezTo>
                  <a:pt x="1109" y="368"/>
                  <a:pt x="1117" y="368"/>
                  <a:pt x="1124" y="371"/>
                </a:cubicBezTo>
                <a:cubicBezTo>
                  <a:pt x="1152" y="376"/>
                  <a:pt x="1181" y="381"/>
                  <a:pt x="1209" y="387"/>
                </a:cubicBezTo>
                <a:cubicBezTo>
                  <a:pt x="1216" y="388"/>
                  <a:pt x="1223" y="388"/>
                  <a:pt x="1230" y="391"/>
                </a:cubicBezTo>
                <a:cubicBezTo>
                  <a:pt x="1238" y="392"/>
                  <a:pt x="1247" y="392"/>
                  <a:pt x="1254" y="395"/>
                </a:cubicBezTo>
                <a:cubicBezTo>
                  <a:pt x="1263" y="396"/>
                  <a:pt x="1272" y="396"/>
                  <a:pt x="1280" y="399"/>
                </a:cubicBezTo>
                <a:cubicBezTo>
                  <a:pt x="1297" y="401"/>
                  <a:pt x="1314" y="404"/>
                  <a:pt x="1331" y="407"/>
                </a:cubicBezTo>
                <a:cubicBezTo>
                  <a:pt x="1338" y="408"/>
                  <a:pt x="1345" y="408"/>
                  <a:pt x="1352" y="409"/>
                </a:cubicBezTo>
                <a:cubicBezTo>
                  <a:pt x="1361" y="413"/>
                  <a:pt x="1371" y="412"/>
                  <a:pt x="1380" y="413"/>
                </a:cubicBezTo>
                <a:cubicBezTo>
                  <a:pt x="1391" y="417"/>
                  <a:pt x="1403" y="415"/>
                  <a:pt x="1414" y="419"/>
                </a:cubicBezTo>
                <a:cubicBezTo>
                  <a:pt x="1425" y="421"/>
                  <a:pt x="1437" y="419"/>
                  <a:pt x="1448" y="423"/>
                </a:cubicBezTo>
                <a:cubicBezTo>
                  <a:pt x="1459" y="424"/>
                  <a:pt x="1470" y="424"/>
                  <a:pt x="1480" y="427"/>
                </a:cubicBezTo>
                <a:cubicBezTo>
                  <a:pt x="1492" y="428"/>
                  <a:pt x="1504" y="428"/>
                  <a:pt x="1516" y="431"/>
                </a:cubicBezTo>
                <a:cubicBezTo>
                  <a:pt x="1528" y="432"/>
                  <a:pt x="1541" y="431"/>
                  <a:pt x="1552" y="435"/>
                </a:cubicBezTo>
                <a:cubicBezTo>
                  <a:pt x="1565" y="436"/>
                  <a:pt x="1578" y="435"/>
                  <a:pt x="1590" y="438"/>
                </a:cubicBezTo>
                <a:cubicBezTo>
                  <a:pt x="1607" y="442"/>
                  <a:pt x="1624" y="438"/>
                  <a:pt x="1640" y="443"/>
                </a:cubicBezTo>
                <a:cubicBezTo>
                  <a:pt x="1656" y="444"/>
                  <a:pt x="1672" y="443"/>
                  <a:pt x="1688" y="446"/>
                </a:cubicBezTo>
                <a:cubicBezTo>
                  <a:pt x="1710" y="450"/>
                  <a:pt x="1734" y="445"/>
                  <a:pt x="1756" y="451"/>
                </a:cubicBezTo>
                <a:cubicBezTo>
                  <a:pt x="1785" y="454"/>
                  <a:pt x="1815" y="449"/>
                  <a:pt x="1843" y="456"/>
                </a:cubicBezTo>
                <a:cubicBezTo>
                  <a:pt x="1948" y="457"/>
                  <a:pt x="2052" y="457"/>
                  <a:pt x="2157" y="456"/>
                </a:cubicBezTo>
                <a:cubicBezTo>
                  <a:pt x="2187" y="450"/>
                  <a:pt x="2218" y="453"/>
                  <a:pt x="2248" y="451"/>
                </a:cubicBezTo>
                <a:cubicBezTo>
                  <a:pt x="2268" y="446"/>
                  <a:pt x="2288" y="449"/>
                  <a:pt x="2309" y="448"/>
                </a:cubicBezTo>
                <a:cubicBezTo>
                  <a:pt x="2325" y="442"/>
                  <a:pt x="2343" y="445"/>
                  <a:pt x="2361" y="443"/>
                </a:cubicBezTo>
                <a:cubicBezTo>
                  <a:pt x="2377" y="437"/>
                  <a:pt x="2395" y="443"/>
                  <a:pt x="2412" y="438"/>
                </a:cubicBezTo>
                <a:cubicBezTo>
                  <a:pt x="2423" y="436"/>
                  <a:pt x="2434" y="436"/>
                  <a:pt x="2445" y="435"/>
                </a:cubicBezTo>
                <a:cubicBezTo>
                  <a:pt x="2458" y="431"/>
                  <a:pt x="2471" y="432"/>
                  <a:pt x="2484" y="431"/>
                </a:cubicBezTo>
                <a:cubicBezTo>
                  <a:pt x="2495" y="427"/>
                  <a:pt x="2508" y="428"/>
                  <a:pt x="2520" y="427"/>
                </a:cubicBezTo>
                <a:cubicBezTo>
                  <a:pt x="2530" y="423"/>
                  <a:pt x="2541" y="424"/>
                  <a:pt x="2552" y="423"/>
                </a:cubicBezTo>
                <a:cubicBezTo>
                  <a:pt x="2561" y="420"/>
                  <a:pt x="2571" y="420"/>
                  <a:pt x="2580" y="419"/>
                </a:cubicBezTo>
                <a:cubicBezTo>
                  <a:pt x="2616" y="413"/>
                  <a:pt x="2653" y="408"/>
                  <a:pt x="2690" y="403"/>
                </a:cubicBezTo>
                <a:cubicBezTo>
                  <a:pt x="2697" y="400"/>
                  <a:pt x="2706" y="400"/>
                  <a:pt x="2714" y="399"/>
                </a:cubicBezTo>
                <a:cubicBezTo>
                  <a:pt x="2722" y="396"/>
                  <a:pt x="2730" y="396"/>
                  <a:pt x="2738" y="395"/>
                </a:cubicBezTo>
                <a:cubicBezTo>
                  <a:pt x="2752" y="391"/>
                  <a:pt x="2767" y="389"/>
                  <a:pt x="2781" y="387"/>
                </a:cubicBezTo>
                <a:cubicBezTo>
                  <a:pt x="2828" y="378"/>
                  <a:pt x="2874" y="368"/>
                  <a:pt x="2921" y="359"/>
                </a:cubicBezTo>
                <a:cubicBezTo>
                  <a:pt x="2932" y="355"/>
                  <a:pt x="2944" y="354"/>
                  <a:pt x="2956" y="351"/>
                </a:cubicBezTo>
                <a:cubicBezTo>
                  <a:pt x="2984" y="344"/>
                  <a:pt x="3012" y="338"/>
                  <a:pt x="3040" y="331"/>
                </a:cubicBezTo>
                <a:cubicBezTo>
                  <a:pt x="3050" y="327"/>
                  <a:pt x="3061" y="325"/>
                  <a:pt x="3072" y="323"/>
                </a:cubicBezTo>
                <a:cubicBezTo>
                  <a:pt x="3091" y="317"/>
                  <a:pt x="3112" y="312"/>
                  <a:pt x="3132" y="307"/>
                </a:cubicBezTo>
                <a:cubicBezTo>
                  <a:pt x="3160" y="299"/>
                  <a:pt x="3188" y="291"/>
                  <a:pt x="3216" y="283"/>
                </a:cubicBezTo>
                <a:cubicBezTo>
                  <a:pt x="3226" y="279"/>
                  <a:pt x="3237" y="277"/>
                  <a:pt x="3248" y="273"/>
                </a:cubicBezTo>
                <a:cubicBezTo>
                  <a:pt x="3250" y="272"/>
                  <a:pt x="3254" y="271"/>
                  <a:pt x="3256" y="271"/>
                </a:cubicBezTo>
                <a:cubicBezTo>
                  <a:pt x="3270" y="266"/>
                  <a:pt x="3285" y="262"/>
                  <a:pt x="3299" y="257"/>
                </a:cubicBezTo>
                <a:cubicBezTo>
                  <a:pt x="3301" y="256"/>
                  <a:pt x="3305" y="255"/>
                  <a:pt x="3307" y="255"/>
                </a:cubicBezTo>
                <a:cubicBezTo>
                  <a:pt x="3311" y="254"/>
                  <a:pt x="3315" y="252"/>
                  <a:pt x="3320" y="251"/>
                </a:cubicBezTo>
                <a:cubicBezTo>
                  <a:pt x="3325" y="249"/>
                  <a:pt x="3330" y="247"/>
                  <a:pt x="3335" y="245"/>
                </a:cubicBezTo>
                <a:cubicBezTo>
                  <a:pt x="3337" y="244"/>
                  <a:pt x="3342" y="244"/>
                  <a:pt x="3344" y="243"/>
                </a:cubicBezTo>
                <a:cubicBezTo>
                  <a:pt x="3348" y="242"/>
                  <a:pt x="3352" y="240"/>
                  <a:pt x="3356" y="239"/>
                </a:cubicBezTo>
                <a:cubicBezTo>
                  <a:pt x="3364" y="236"/>
                  <a:pt x="3372" y="233"/>
                  <a:pt x="3380" y="231"/>
                </a:cubicBezTo>
                <a:cubicBezTo>
                  <a:pt x="3389" y="227"/>
                  <a:pt x="3398" y="225"/>
                  <a:pt x="3407" y="221"/>
                </a:cubicBezTo>
                <a:cubicBezTo>
                  <a:pt x="3433" y="213"/>
                  <a:pt x="3458" y="203"/>
                  <a:pt x="3483" y="195"/>
                </a:cubicBezTo>
                <a:cubicBezTo>
                  <a:pt x="3491" y="192"/>
                  <a:pt x="3499" y="189"/>
                  <a:pt x="3507" y="185"/>
                </a:cubicBezTo>
                <a:cubicBezTo>
                  <a:pt x="3511" y="184"/>
                  <a:pt x="3515" y="183"/>
                  <a:pt x="3519" y="181"/>
                </a:cubicBezTo>
                <a:cubicBezTo>
                  <a:pt x="3525" y="179"/>
                  <a:pt x="3530" y="177"/>
                  <a:pt x="3536" y="175"/>
                </a:cubicBezTo>
                <a:cubicBezTo>
                  <a:pt x="3547" y="169"/>
                  <a:pt x="3560" y="166"/>
                  <a:pt x="3571" y="161"/>
                </a:cubicBezTo>
                <a:cubicBezTo>
                  <a:pt x="3578" y="159"/>
                  <a:pt x="3585" y="156"/>
                  <a:pt x="3591" y="153"/>
                </a:cubicBezTo>
                <a:cubicBezTo>
                  <a:pt x="3598" y="151"/>
                  <a:pt x="3605" y="148"/>
                  <a:pt x="3611" y="145"/>
                </a:cubicBezTo>
                <a:cubicBezTo>
                  <a:pt x="3618" y="143"/>
                  <a:pt x="3625" y="140"/>
                  <a:pt x="3631" y="137"/>
                </a:cubicBezTo>
                <a:cubicBezTo>
                  <a:pt x="3640" y="134"/>
                  <a:pt x="3649" y="129"/>
                  <a:pt x="3658" y="127"/>
                </a:cubicBezTo>
                <a:cubicBezTo>
                  <a:pt x="3658" y="125"/>
                  <a:pt x="3658" y="125"/>
                  <a:pt x="3658" y="125"/>
                </a:cubicBezTo>
                <a:cubicBezTo>
                  <a:pt x="3675" y="120"/>
                  <a:pt x="3691" y="112"/>
                  <a:pt x="3707" y="105"/>
                </a:cubicBezTo>
                <a:cubicBezTo>
                  <a:pt x="3720" y="100"/>
                  <a:pt x="3732" y="94"/>
                  <a:pt x="3745" y="89"/>
                </a:cubicBezTo>
                <a:cubicBezTo>
                  <a:pt x="3756" y="85"/>
                  <a:pt x="3766" y="78"/>
                  <a:pt x="3778" y="75"/>
                </a:cubicBezTo>
                <a:cubicBezTo>
                  <a:pt x="3778" y="73"/>
                  <a:pt x="3778" y="73"/>
                  <a:pt x="3778" y="73"/>
                </a:cubicBezTo>
                <a:cubicBezTo>
                  <a:pt x="3794" y="69"/>
                  <a:pt x="3807" y="59"/>
                  <a:pt x="3822" y="55"/>
                </a:cubicBezTo>
                <a:cubicBezTo>
                  <a:pt x="3822" y="53"/>
                  <a:pt x="3822" y="53"/>
                  <a:pt x="3822" y="53"/>
                </a:cubicBezTo>
                <a:cubicBezTo>
                  <a:pt x="3828" y="51"/>
                  <a:pt x="3834" y="49"/>
                  <a:pt x="3839" y="47"/>
                </a:cubicBezTo>
                <a:cubicBezTo>
                  <a:pt x="3840" y="41"/>
                  <a:pt x="3840" y="41"/>
                  <a:pt x="3840" y="41"/>
                </a:cubicBezTo>
                <a:cubicBezTo>
                  <a:pt x="3840" y="838"/>
                  <a:pt x="3840" y="838"/>
                  <a:pt x="3840" y="838"/>
                </a:cubicBezTo>
                <a:cubicBezTo>
                  <a:pt x="0" y="838"/>
                  <a:pt x="0" y="838"/>
                  <a:pt x="0" y="838"/>
                </a:cubicBezTo>
                <a:cubicBezTo>
                  <a:pt x="0" y="0"/>
                  <a:pt x="0" y="0"/>
                  <a:pt x="0" y="0"/>
                </a:cubicBez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1364429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4.</a:t>
            </a:r>
            <a:r>
              <a:rPr lang="zh-CN" altLang="en-US" sz="4000" b="1" dirty="0">
                <a:solidFill>
                  <a:srgbClr val="42556C"/>
                </a:solidFill>
                <a:cs typeface="+mn-ea"/>
                <a:sym typeface="+mn-lt"/>
              </a:rPr>
              <a:t>实证分析</a:t>
            </a:r>
            <a:r>
              <a:rPr lang="en-US" altLang="zh-CN" sz="4000" b="1" dirty="0">
                <a:solidFill>
                  <a:srgbClr val="42556C"/>
                </a:solidFill>
                <a:cs typeface="+mn-ea"/>
                <a:sym typeface="+mn-lt"/>
              </a:rPr>
              <a:t>——</a:t>
            </a:r>
            <a:r>
              <a:rPr lang="zh-CN" altLang="en-US" sz="4000" b="1" dirty="0">
                <a:solidFill>
                  <a:srgbClr val="42556C"/>
                </a:solidFill>
                <a:cs typeface="+mn-ea"/>
                <a:sym typeface="+mn-lt"/>
              </a:rPr>
              <a:t>股票市场</a:t>
            </a:r>
            <a:r>
              <a:rPr lang="en-US" altLang="zh-CN" sz="4000" b="1" dirty="0">
                <a:solidFill>
                  <a:srgbClr val="42556C"/>
                </a:solidFill>
                <a:cs typeface="+mn-ea"/>
                <a:sym typeface="+mn-lt"/>
              </a:rPr>
              <a:t>FSI</a:t>
            </a:r>
            <a:endParaRPr lang="zh-CN" altLang="en-US" sz="4000" b="1" dirty="0">
              <a:solidFill>
                <a:srgbClr val="42556C"/>
              </a:solidFill>
              <a:cs typeface="+mn-ea"/>
              <a:sym typeface="+mn-lt"/>
            </a:endParaRP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pic>
        <p:nvPicPr>
          <p:cNvPr id="3" name="图片 2">
            <a:extLst>
              <a:ext uri="{FF2B5EF4-FFF2-40B4-BE49-F238E27FC236}">
                <a16:creationId xmlns:a16="http://schemas.microsoft.com/office/drawing/2014/main" id="{F9250E3D-4010-4146-BE69-3B450F4565F8}"/>
              </a:ext>
            </a:extLst>
          </p:cNvPr>
          <p:cNvPicPr>
            <a:picLocks noChangeAspect="1"/>
          </p:cNvPicPr>
          <p:nvPr/>
        </p:nvPicPr>
        <p:blipFill>
          <a:blip r:embed="rId3"/>
          <a:stretch>
            <a:fillRect/>
          </a:stretch>
        </p:blipFill>
        <p:spPr>
          <a:xfrm>
            <a:off x="781256" y="1604937"/>
            <a:ext cx="10577477" cy="4892464"/>
          </a:xfrm>
          <a:prstGeom prst="rect">
            <a:avLst/>
          </a:prstGeom>
        </p:spPr>
      </p:pic>
      <p:sp>
        <p:nvSpPr>
          <p:cNvPr id="4" name="椭圆 3">
            <a:extLst>
              <a:ext uri="{FF2B5EF4-FFF2-40B4-BE49-F238E27FC236}">
                <a16:creationId xmlns:a16="http://schemas.microsoft.com/office/drawing/2014/main" id="{2B1FCAF7-53C4-46A6-A5E6-A9D6C3115162}"/>
              </a:ext>
            </a:extLst>
          </p:cNvPr>
          <p:cNvSpPr/>
          <p:nvPr/>
        </p:nvSpPr>
        <p:spPr>
          <a:xfrm>
            <a:off x="4037411" y="3511486"/>
            <a:ext cx="1005929" cy="6551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06BF8E3C-5A77-421D-93F0-CDBF516F6677}"/>
              </a:ext>
            </a:extLst>
          </p:cNvPr>
          <p:cNvSpPr/>
          <p:nvPr/>
        </p:nvSpPr>
        <p:spPr>
          <a:xfrm>
            <a:off x="5612794" y="5563385"/>
            <a:ext cx="914400" cy="5561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65644726-0DD8-46E5-ACC3-00D5499A993B}"/>
              </a:ext>
            </a:extLst>
          </p:cNvPr>
          <p:cNvSpPr/>
          <p:nvPr/>
        </p:nvSpPr>
        <p:spPr>
          <a:xfrm>
            <a:off x="10063333" y="3472991"/>
            <a:ext cx="914400" cy="5561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0E4550B0-8006-477B-B864-2EC4BA16EE66}"/>
              </a:ext>
            </a:extLst>
          </p:cNvPr>
          <p:cNvSpPr/>
          <p:nvPr/>
        </p:nvSpPr>
        <p:spPr>
          <a:xfrm>
            <a:off x="5612794" y="3399148"/>
            <a:ext cx="914400" cy="5561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2C7B6A14-C23F-431A-8994-E9781B50E908}"/>
              </a:ext>
            </a:extLst>
          </p:cNvPr>
          <p:cNvSpPr/>
          <p:nvPr/>
        </p:nvSpPr>
        <p:spPr>
          <a:xfrm>
            <a:off x="8480175" y="3511485"/>
            <a:ext cx="1005929" cy="6551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a:extLst>
              <a:ext uri="{FF2B5EF4-FFF2-40B4-BE49-F238E27FC236}">
                <a16:creationId xmlns:a16="http://schemas.microsoft.com/office/drawing/2014/main" id="{8D58F162-263B-4A17-9C94-8C06C053B8E5}"/>
              </a:ext>
            </a:extLst>
          </p:cNvPr>
          <p:cNvSpPr/>
          <p:nvPr/>
        </p:nvSpPr>
        <p:spPr>
          <a:xfrm>
            <a:off x="10063333" y="5619135"/>
            <a:ext cx="914400" cy="5561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66743605-DF27-43A7-A6B1-1E3FBD8E8338}"/>
              </a:ext>
            </a:extLst>
          </p:cNvPr>
          <p:cNvSpPr/>
          <p:nvPr/>
        </p:nvSpPr>
        <p:spPr>
          <a:xfrm>
            <a:off x="8480174" y="5695601"/>
            <a:ext cx="1005928" cy="6816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2D5071DB-0DBD-4AD5-81E9-E22E06CAC362}"/>
              </a:ext>
            </a:extLst>
          </p:cNvPr>
          <p:cNvSpPr/>
          <p:nvPr/>
        </p:nvSpPr>
        <p:spPr>
          <a:xfrm>
            <a:off x="4053836" y="5722047"/>
            <a:ext cx="989503" cy="6816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92847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0F7784B-9590-4FCC-9ADE-E2EA1BBE4E09}"/>
              </a:ext>
            </a:extLst>
          </p:cNvPr>
          <p:cNvSpPr txBox="1"/>
          <p:nvPr/>
        </p:nvSpPr>
        <p:spPr>
          <a:xfrm>
            <a:off x="1538022" y="2961855"/>
            <a:ext cx="2551476" cy="830997"/>
          </a:xfrm>
          <a:prstGeom prst="rect">
            <a:avLst/>
          </a:prstGeom>
          <a:noFill/>
        </p:spPr>
        <p:txBody>
          <a:bodyPr wrap="square" rtlCol="0">
            <a:spAutoFit/>
          </a:bodyPr>
          <a:lstStyle/>
          <a:p>
            <a:pPr algn="dist"/>
            <a:r>
              <a:rPr lang="zh-CN" altLang="en-US" sz="4800" b="1" dirty="0">
                <a:solidFill>
                  <a:srgbClr val="42556C"/>
                </a:solidFill>
                <a:cs typeface="+mn-ea"/>
                <a:sym typeface="+mn-lt"/>
              </a:rPr>
              <a:t>目录</a:t>
            </a:r>
            <a:endParaRPr lang="en-US" altLang="zh-CN" sz="4800" b="1" dirty="0">
              <a:solidFill>
                <a:srgbClr val="42556C"/>
              </a:solidFill>
              <a:cs typeface="+mn-ea"/>
              <a:sym typeface="+mn-lt"/>
            </a:endParaRPr>
          </a:p>
        </p:txBody>
      </p:sp>
      <p:grpSp>
        <p:nvGrpSpPr>
          <p:cNvPr id="37" name="组合 36">
            <a:extLst>
              <a:ext uri="{FF2B5EF4-FFF2-40B4-BE49-F238E27FC236}">
                <a16:creationId xmlns:a16="http://schemas.microsoft.com/office/drawing/2014/main" id="{07D20DF0-A924-49EE-B417-A111AE8766AE}"/>
              </a:ext>
            </a:extLst>
          </p:cNvPr>
          <p:cNvGrpSpPr/>
          <p:nvPr/>
        </p:nvGrpSpPr>
        <p:grpSpPr>
          <a:xfrm>
            <a:off x="6035586" y="337423"/>
            <a:ext cx="2357746" cy="829752"/>
            <a:chOff x="5537867" y="1288203"/>
            <a:chExt cx="2357746" cy="829752"/>
          </a:xfrm>
        </p:grpSpPr>
        <p:sp>
          <p:nvSpPr>
            <p:cNvPr id="2" name="椭圆 1">
              <a:extLst>
                <a:ext uri="{FF2B5EF4-FFF2-40B4-BE49-F238E27FC236}">
                  <a16:creationId xmlns:a16="http://schemas.microsoft.com/office/drawing/2014/main" id="{2F546C43-6FDB-4C15-8567-2DA4CDF21469}"/>
                </a:ext>
              </a:extLst>
            </p:cNvPr>
            <p:cNvSpPr/>
            <p:nvPr/>
          </p:nvSpPr>
          <p:spPr>
            <a:xfrm>
              <a:off x="5537867" y="1288203"/>
              <a:ext cx="829752" cy="8297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ED298240-A33E-4DB6-98A6-B50EFB81E2F3}"/>
                </a:ext>
              </a:extLst>
            </p:cNvPr>
            <p:cNvSpPr txBox="1"/>
            <p:nvPr/>
          </p:nvSpPr>
          <p:spPr>
            <a:xfrm>
              <a:off x="6787617" y="1369565"/>
              <a:ext cx="1107996" cy="646331"/>
            </a:xfrm>
            <a:prstGeom prst="rect">
              <a:avLst/>
            </a:prstGeom>
            <a:noFill/>
          </p:spPr>
          <p:txBody>
            <a:bodyPr wrap="none" rtlCol="0">
              <a:spAutoFit/>
              <a:scene3d>
                <a:camera prst="orthographicFront"/>
                <a:lightRig rig="threePt" dir="t"/>
              </a:scene3d>
              <a:sp3d contourW="12700"/>
            </a:bodyPr>
            <a:lstStyle/>
            <a:p>
              <a:r>
                <a:rPr lang="zh-CN" altLang="en-US" sz="3600" dirty="0">
                  <a:solidFill>
                    <a:schemeClr val="bg1"/>
                  </a:solidFill>
                  <a:cs typeface="+mn-ea"/>
                  <a:sym typeface="+mn-lt"/>
                </a:rPr>
                <a:t>引言</a:t>
              </a:r>
            </a:p>
          </p:txBody>
        </p:sp>
        <p:sp>
          <p:nvSpPr>
            <p:cNvPr id="20" name="矩形 19">
              <a:extLst>
                <a:ext uri="{FF2B5EF4-FFF2-40B4-BE49-F238E27FC236}">
                  <a16:creationId xmlns:a16="http://schemas.microsoft.com/office/drawing/2014/main" id="{77A89B6C-587E-482B-82DE-6E2C5803F9DB}"/>
                </a:ext>
              </a:extLst>
            </p:cNvPr>
            <p:cNvSpPr/>
            <p:nvPr/>
          </p:nvSpPr>
          <p:spPr>
            <a:xfrm>
              <a:off x="5732170" y="1379914"/>
              <a:ext cx="470000" cy="646331"/>
            </a:xfrm>
            <a:prstGeom prst="rect">
              <a:avLst/>
            </a:prstGeom>
          </p:spPr>
          <p:txBody>
            <a:bodyPr wrap="none">
              <a:spAutoFit/>
            </a:bodyPr>
            <a:lstStyle/>
            <a:p>
              <a:r>
                <a:rPr lang="en-US" altLang="zh-CN" sz="3600" dirty="0">
                  <a:solidFill>
                    <a:srgbClr val="42556C"/>
                  </a:solidFill>
                  <a:cs typeface="+mn-ea"/>
                  <a:sym typeface="+mn-lt"/>
                </a:rPr>
                <a:t>1</a:t>
              </a:r>
              <a:endParaRPr lang="zh-CN" altLang="en-US" sz="3600" dirty="0">
                <a:solidFill>
                  <a:srgbClr val="42556C"/>
                </a:solidFill>
                <a:cs typeface="+mn-ea"/>
                <a:sym typeface="+mn-lt"/>
              </a:endParaRPr>
            </a:p>
          </p:txBody>
        </p:sp>
      </p:grpSp>
      <p:grpSp>
        <p:nvGrpSpPr>
          <p:cNvPr id="56" name="组合 55">
            <a:extLst>
              <a:ext uri="{FF2B5EF4-FFF2-40B4-BE49-F238E27FC236}">
                <a16:creationId xmlns:a16="http://schemas.microsoft.com/office/drawing/2014/main" id="{8712D925-9AF1-4195-B187-A895FD34EFA9}"/>
              </a:ext>
            </a:extLst>
          </p:cNvPr>
          <p:cNvGrpSpPr/>
          <p:nvPr/>
        </p:nvGrpSpPr>
        <p:grpSpPr>
          <a:xfrm>
            <a:off x="7065524" y="3498086"/>
            <a:ext cx="3355413" cy="843548"/>
            <a:chOff x="5537867" y="4996388"/>
            <a:chExt cx="3355413" cy="843548"/>
          </a:xfrm>
        </p:grpSpPr>
        <p:sp>
          <p:nvSpPr>
            <p:cNvPr id="6" name="椭圆 5">
              <a:extLst>
                <a:ext uri="{FF2B5EF4-FFF2-40B4-BE49-F238E27FC236}">
                  <a16:creationId xmlns:a16="http://schemas.microsoft.com/office/drawing/2014/main" id="{11067527-8C25-4D7E-A70B-39BE01626036}"/>
                </a:ext>
              </a:extLst>
            </p:cNvPr>
            <p:cNvSpPr/>
            <p:nvPr/>
          </p:nvSpPr>
          <p:spPr>
            <a:xfrm>
              <a:off x="5537867" y="4996388"/>
              <a:ext cx="843548" cy="843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a:extLst>
                <a:ext uri="{FF2B5EF4-FFF2-40B4-BE49-F238E27FC236}">
                  <a16:creationId xmlns:a16="http://schemas.microsoft.com/office/drawing/2014/main" id="{D03811EB-7D29-4831-A6DB-A1B6CD8CD7E7}"/>
                </a:ext>
              </a:extLst>
            </p:cNvPr>
            <p:cNvSpPr txBox="1"/>
            <p:nvPr/>
          </p:nvSpPr>
          <p:spPr>
            <a:xfrm>
              <a:off x="6861955" y="5061028"/>
              <a:ext cx="2031325" cy="646331"/>
            </a:xfrm>
            <a:prstGeom prst="rect">
              <a:avLst/>
            </a:prstGeom>
            <a:noFill/>
          </p:spPr>
          <p:txBody>
            <a:bodyPr wrap="none" rtlCol="0">
              <a:spAutoFit/>
              <a:scene3d>
                <a:camera prst="orthographicFront"/>
                <a:lightRig rig="threePt" dir="t"/>
              </a:scene3d>
              <a:sp3d contourW="12700"/>
            </a:bodyPr>
            <a:lstStyle/>
            <a:p>
              <a:r>
                <a:rPr lang="zh-CN" altLang="en-US" sz="3600" dirty="0">
                  <a:solidFill>
                    <a:schemeClr val="bg1"/>
                  </a:solidFill>
                  <a:cs typeface="+mn-ea"/>
                  <a:sym typeface="+mn-lt"/>
                </a:rPr>
                <a:t>实证分析</a:t>
              </a:r>
            </a:p>
          </p:txBody>
        </p:sp>
        <p:sp>
          <p:nvSpPr>
            <p:cNvPr id="27" name="矩形 26">
              <a:extLst>
                <a:ext uri="{FF2B5EF4-FFF2-40B4-BE49-F238E27FC236}">
                  <a16:creationId xmlns:a16="http://schemas.microsoft.com/office/drawing/2014/main" id="{ECE5FD22-7404-4A24-8FF9-837DACFDCE63}"/>
                </a:ext>
              </a:extLst>
            </p:cNvPr>
            <p:cNvSpPr/>
            <p:nvPr/>
          </p:nvSpPr>
          <p:spPr>
            <a:xfrm>
              <a:off x="5711117" y="5109344"/>
              <a:ext cx="483251" cy="646331"/>
            </a:xfrm>
            <a:prstGeom prst="rect">
              <a:avLst/>
            </a:prstGeom>
          </p:spPr>
          <p:txBody>
            <a:bodyPr wrap="square">
              <a:spAutoFit/>
            </a:bodyPr>
            <a:lstStyle/>
            <a:p>
              <a:r>
                <a:rPr lang="en-US" altLang="zh-CN" sz="3600" dirty="0">
                  <a:solidFill>
                    <a:srgbClr val="42556C"/>
                  </a:solidFill>
                  <a:cs typeface="+mn-ea"/>
                  <a:sym typeface="+mn-lt"/>
                </a:rPr>
                <a:t>4</a:t>
              </a:r>
              <a:endParaRPr lang="zh-CN" altLang="en-US" sz="3600" dirty="0">
                <a:solidFill>
                  <a:srgbClr val="42556C"/>
                </a:solidFill>
                <a:cs typeface="+mn-ea"/>
                <a:sym typeface="+mn-lt"/>
              </a:endParaRPr>
            </a:p>
          </p:txBody>
        </p:sp>
      </p:grpSp>
      <p:sp>
        <p:nvSpPr>
          <p:cNvPr id="29" name="TextBox 18">
            <a:extLst>
              <a:ext uri="{FF2B5EF4-FFF2-40B4-BE49-F238E27FC236}">
                <a16:creationId xmlns:a16="http://schemas.microsoft.com/office/drawing/2014/main" id="{812E9063-23AE-4A35-B3BC-C787D38B9104}"/>
              </a:ext>
            </a:extLst>
          </p:cNvPr>
          <p:cNvSpPr txBox="1"/>
          <p:nvPr/>
        </p:nvSpPr>
        <p:spPr>
          <a:xfrm>
            <a:off x="1598682" y="3658250"/>
            <a:ext cx="2430156" cy="523220"/>
          </a:xfrm>
          <a:prstGeom prst="rect">
            <a:avLst/>
          </a:prstGeom>
          <a:noFill/>
        </p:spPr>
        <p:txBody>
          <a:bodyPr wrap="square" rtlCol="0">
            <a:spAutoFit/>
          </a:bodyPr>
          <a:lstStyle/>
          <a:p>
            <a:pPr algn="dist"/>
            <a:r>
              <a:rPr lang="en-US" altLang="zh-CN" sz="2800" dirty="0">
                <a:solidFill>
                  <a:srgbClr val="42556C"/>
                </a:solidFill>
                <a:cs typeface="+mn-ea"/>
                <a:sym typeface="+mn-lt"/>
              </a:rPr>
              <a:t>CONTENTS</a:t>
            </a:r>
            <a:endParaRPr lang="zh-CN" altLang="en-US" sz="2800" dirty="0">
              <a:solidFill>
                <a:srgbClr val="42556C"/>
              </a:solidFill>
              <a:cs typeface="+mn-ea"/>
              <a:sym typeface="+mn-lt"/>
            </a:endParaRPr>
          </a:p>
        </p:txBody>
      </p:sp>
      <p:grpSp>
        <p:nvGrpSpPr>
          <p:cNvPr id="44" name="组合 43">
            <a:extLst>
              <a:ext uri="{FF2B5EF4-FFF2-40B4-BE49-F238E27FC236}">
                <a16:creationId xmlns:a16="http://schemas.microsoft.com/office/drawing/2014/main" id="{041FD790-1AA4-4064-93A4-60BF9812CAC5}"/>
              </a:ext>
            </a:extLst>
          </p:cNvPr>
          <p:cNvGrpSpPr/>
          <p:nvPr/>
        </p:nvGrpSpPr>
        <p:grpSpPr>
          <a:xfrm>
            <a:off x="6611672" y="1308605"/>
            <a:ext cx="3261509" cy="829752"/>
            <a:chOff x="5537867" y="1288203"/>
            <a:chExt cx="3261509" cy="829752"/>
          </a:xfrm>
        </p:grpSpPr>
        <p:sp>
          <p:nvSpPr>
            <p:cNvPr id="45" name="椭圆 44">
              <a:extLst>
                <a:ext uri="{FF2B5EF4-FFF2-40B4-BE49-F238E27FC236}">
                  <a16:creationId xmlns:a16="http://schemas.microsoft.com/office/drawing/2014/main" id="{F404E81C-52E5-4827-871F-D0434B7B55BC}"/>
                </a:ext>
              </a:extLst>
            </p:cNvPr>
            <p:cNvSpPr/>
            <p:nvPr/>
          </p:nvSpPr>
          <p:spPr>
            <a:xfrm>
              <a:off x="5537867" y="1288203"/>
              <a:ext cx="829752" cy="8297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文本框 47">
              <a:extLst>
                <a:ext uri="{FF2B5EF4-FFF2-40B4-BE49-F238E27FC236}">
                  <a16:creationId xmlns:a16="http://schemas.microsoft.com/office/drawing/2014/main" id="{D9FF3D73-4F16-47FA-958F-B0CDA0763DDD}"/>
                </a:ext>
              </a:extLst>
            </p:cNvPr>
            <p:cNvSpPr txBox="1"/>
            <p:nvPr/>
          </p:nvSpPr>
          <p:spPr>
            <a:xfrm>
              <a:off x="6768051" y="1368150"/>
              <a:ext cx="2031325" cy="646331"/>
            </a:xfrm>
            <a:prstGeom prst="rect">
              <a:avLst/>
            </a:prstGeom>
            <a:noFill/>
          </p:spPr>
          <p:txBody>
            <a:bodyPr wrap="none" rtlCol="0">
              <a:spAutoFit/>
              <a:scene3d>
                <a:camera prst="orthographicFront"/>
                <a:lightRig rig="threePt" dir="t"/>
              </a:scene3d>
              <a:sp3d contourW="12700"/>
            </a:bodyPr>
            <a:lstStyle/>
            <a:p>
              <a:r>
                <a:rPr lang="zh-CN" altLang="en-US" sz="3600" dirty="0">
                  <a:solidFill>
                    <a:schemeClr val="bg1"/>
                  </a:solidFill>
                  <a:cs typeface="+mn-ea"/>
                  <a:sym typeface="+mn-lt"/>
                </a:rPr>
                <a:t>文献述评</a:t>
              </a:r>
            </a:p>
          </p:txBody>
        </p:sp>
        <p:sp>
          <p:nvSpPr>
            <p:cNvPr id="47" name="矩形 46">
              <a:extLst>
                <a:ext uri="{FF2B5EF4-FFF2-40B4-BE49-F238E27FC236}">
                  <a16:creationId xmlns:a16="http://schemas.microsoft.com/office/drawing/2014/main" id="{EBE05418-3594-4F7E-A4B6-DD38263FBDFC}"/>
                </a:ext>
              </a:extLst>
            </p:cNvPr>
            <p:cNvSpPr/>
            <p:nvPr/>
          </p:nvSpPr>
          <p:spPr>
            <a:xfrm>
              <a:off x="5732170" y="1379914"/>
              <a:ext cx="470000" cy="646331"/>
            </a:xfrm>
            <a:prstGeom prst="rect">
              <a:avLst/>
            </a:prstGeom>
          </p:spPr>
          <p:txBody>
            <a:bodyPr wrap="none">
              <a:spAutoFit/>
            </a:bodyPr>
            <a:lstStyle/>
            <a:p>
              <a:r>
                <a:rPr lang="en-US" altLang="zh-CN" sz="3600" dirty="0">
                  <a:solidFill>
                    <a:srgbClr val="42556C"/>
                  </a:solidFill>
                  <a:cs typeface="+mn-ea"/>
                  <a:sym typeface="+mn-lt"/>
                </a:rPr>
                <a:t>2</a:t>
              </a:r>
              <a:endParaRPr lang="zh-CN" altLang="en-US" sz="3600" dirty="0">
                <a:solidFill>
                  <a:srgbClr val="42556C"/>
                </a:solidFill>
                <a:cs typeface="+mn-ea"/>
                <a:sym typeface="+mn-lt"/>
              </a:endParaRPr>
            </a:p>
          </p:txBody>
        </p:sp>
      </p:grpSp>
      <p:grpSp>
        <p:nvGrpSpPr>
          <p:cNvPr id="50" name="组合 49">
            <a:extLst>
              <a:ext uri="{FF2B5EF4-FFF2-40B4-BE49-F238E27FC236}">
                <a16:creationId xmlns:a16="http://schemas.microsoft.com/office/drawing/2014/main" id="{3CE99390-D52C-448D-864D-51731967A6D3}"/>
              </a:ext>
            </a:extLst>
          </p:cNvPr>
          <p:cNvGrpSpPr/>
          <p:nvPr/>
        </p:nvGrpSpPr>
        <p:grpSpPr>
          <a:xfrm>
            <a:off x="7086382" y="2384490"/>
            <a:ext cx="3273044" cy="829752"/>
            <a:chOff x="5537867" y="1288203"/>
            <a:chExt cx="3273044" cy="829752"/>
          </a:xfrm>
        </p:grpSpPr>
        <p:sp>
          <p:nvSpPr>
            <p:cNvPr id="51" name="椭圆 50">
              <a:extLst>
                <a:ext uri="{FF2B5EF4-FFF2-40B4-BE49-F238E27FC236}">
                  <a16:creationId xmlns:a16="http://schemas.microsoft.com/office/drawing/2014/main" id="{28BF6DFE-8123-4551-A0D2-2B9D7085846E}"/>
                </a:ext>
              </a:extLst>
            </p:cNvPr>
            <p:cNvSpPr/>
            <p:nvPr/>
          </p:nvSpPr>
          <p:spPr>
            <a:xfrm>
              <a:off x="5537867" y="1288203"/>
              <a:ext cx="829752" cy="8297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文本框 53">
              <a:extLst>
                <a:ext uri="{FF2B5EF4-FFF2-40B4-BE49-F238E27FC236}">
                  <a16:creationId xmlns:a16="http://schemas.microsoft.com/office/drawing/2014/main" id="{FD3DA4A5-673B-4C89-BE32-2476ED112FA8}"/>
                </a:ext>
              </a:extLst>
            </p:cNvPr>
            <p:cNvSpPr txBox="1"/>
            <p:nvPr/>
          </p:nvSpPr>
          <p:spPr>
            <a:xfrm>
              <a:off x="6779585" y="1379312"/>
              <a:ext cx="2031326" cy="646331"/>
            </a:xfrm>
            <a:prstGeom prst="rect">
              <a:avLst/>
            </a:prstGeom>
            <a:noFill/>
          </p:spPr>
          <p:txBody>
            <a:bodyPr wrap="none" rtlCol="0">
              <a:spAutoFit/>
              <a:scene3d>
                <a:camera prst="orthographicFront"/>
                <a:lightRig rig="threePt" dir="t"/>
              </a:scene3d>
              <a:sp3d contourW="12700"/>
            </a:bodyPr>
            <a:lstStyle/>
            <a:p>
              <a:r>
                <a:rPr lang="zh-CN" altLang="en-US" sz="3600" dirty="0">
                  <a:solidFill>
                    <a:schemeClr val="bg1"/>
                  </a:solidFill>
                  <a:cs typeface="+mn-ea"/>
                  <a:sym typeface="+mn-lt"/>
                </a:rPr>
                <a:t>研究设计</a:t>
              </a:r>
            </a:p>
          </p:txBody>
        </p:sp>
        <p:sp>
          <p:nvSpPr>
            <p:cNvPr id="53" name="矩形 52">
              <a:extLst>
                <a:ext uri="{FF2B5EF4-FFF2-40B4-BE49-F238E27FC236}">
                  <a16:creationId xmlns:a16="http://schemas.microsoft.com/office/drawing/2014/main" id="{697216E4-B7C5-427E-A294-7B3FBECEE905}"/>
                </a:ext>
              </a:extLst>
            </p:cNvPr>
            <p:cNvSpPr/>
            <p:nvPr/>
          </p:nvSpPr>
          <p:spPr>
            <a:xfrm>
              <a:off x="5732170" y="1379914"/>
              <a:ext cx="470000" cy="646331"/>
            </a:xfrm>
            <a:prstGeom prst="rect">
              <a:avLst/>
            </a:prstGeom>
          </p:spPr>
          <p:txBody>
            <a:bodyPr wrap="none">
              <a:spAutoFit/>
            </a:bodyPr>
            <a:lstStyle/>
            <a:p>
              <a:r>
                <a:rPr lang="en-US" altLang="zh-CN" sz="3600" dirty="0">
                  <a:solidFill>
                    <a:srgbClr val="42556C"/>
                  </a:solidFill>
                  <a:cs typeface="+mn-ea"/>
                  <a:sym typeface="+mn-lt"/>
                </a:rPr>
                <a:t>3</a:t>
              </a:r>
              <a:endParaRPr lang="zh-CN" altLang="en-US" sz="3600" dirty="0">
                <a:solidFill>
                  <a:srgbClr val="42556C"/>
                </a:solidFill>
                <a:cs typeface="+mn-ea"/>
                <a:sym typeface="+mn-lt"/>
              </a:endParaRPr>
            </a:p>
          </p:txBody>
        </p:sp>
      </p:grpSp>
      <p:grpSp>
        <p:nvGrpSpPr>
          <p:cNvPr id="28" name="组合 27">
            <a:extLst>
              <a:ext uri="{FF2B5EF4-FFF2-40B4-BE49-F238E27FC236}">
                <a16:creationId xmlns:a16="http://schemas.microsoft.com/office/drawing/2014/main" id="{4E84B473-550C-4EAC-948F-9736F9A6E176}"/>
              </a:ext>
            </a:extLst>
          </p:cNvPr>
          <p:cNvGrpSpPr/>
          <p:nvPr/>
        </p:nvGrpSpPr>
        <p:grpSpPr>
          <a:xfrm>
            <a:off x="6555137" y="4638150"/>
            <a:ext cx="3804289" cy="843548"/>
            <a:chOff x="5537867" y="4996388"/>
            <a:chExt cx="3804289" cy="843548"/>
          </a:xfrm>
        </p:grpSpPr>
        <p:sp>
          <p:nvSpPr>
            <p:cNvPr id="30" name="椭圆 29">
              <a:extLst>
                <a:ext uri="{FF2B5EF4-FFF2-40B4-BE49-F238E27FC236}">
                  <a16:creationId xmlns:a16="http://schemas.microsoft.com/office/drawing/2014/main" id="{F27E80EF-65E8-4E73-9DC1-DE87AD7F18D6}"/>
                </a:ext>
              </a:extLst>
            </p:cNvPr>
            <p:cNvSpPr/>
            <p:nvPr/>
          </p:nvSpPr>
          <p:spPr>
            <a:xfrm>
              <a:off x="5537867" y="4996388"/>
              <a:ext cx="843548" cy="843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7A5BA462-BFA9-42DB-BF84-DA5B15FFFC5D}"/>
                </a:ext>
              </a:extLst>
            </p:cNvPr>
            <p:cNvSpPr txBox="1"/>
            <p:nvPr/>
          </p:nvSpPr>
          <p:spPr>
            <a:xfrm>
              <a:off x="6849166" y="5101845"/>
              <a:ext cx="2492990" cy="646331"/>
            </a:xfrm>
            <a:prstGeom prst="rect">
              <a:avLst/>
            </a:prstGeom>
            <a:noFill/>
          </p:spPr>
          <p:txBody>
            <a:bodyPr wrap="none" rtlCol="0">
              <a:spAutoFit/>
              <a:scene3d>
                <a:camera prst="orthographicFront"/>
                <a:lightRig rig="threePt" dir="t"/>
              </a:scene3d>
              <a:sp3d contourW="12700"/>
            </a:bodyPr>
            <a:lstStyle/>
            <a:p>
              <a:r>
                <a:rPr lang="zh-CN" altLang="en-US" sz="3600" dirty="0">
                  <a:solidFill>
                    <a:schemeClr val="bg1"/>
                  </a:solidFill>
                  <a:cs typeface="+mn-ea"/>
                  <a:sym typeface="+mn-lt"/>
                </a:rPr>
                <a:t>进一步讨论</a:t>
              </a:r>
            </a:p>
          </p:txBody>
        </p:sp>
        <p:sp>
          <p:nvSpPr>
            <p:cNvPr id="32" name="矩形 31">
              <a:extLst>
                <a:ext uri="{FF2B5EF4-FFF2-40B4-BE49-F238E27FC236}">
                  <a16:creationId xmlns:a16="http://schemas.microsoft.com/office/drawing/2014/main" id="{7B9424CE-D4C1-4ED3-A33D-0CF5C5569C2F}"/>
                </a:ext>
              </a:extLst>
            </p:cNvPr>
            <p:cNvSpPr/>
            <p:nvPr/>
          </p:nvSpPr>
          <p:spPr>
            <a:xfrm>
              <a:off x="5711117" y="5109344"/>
              <a:ext cx="483251" cy="646331"/>
            </a:xfrm>
            <a:prstGeom prst="rect">
              <a:avLst/>
            </a:prstGeom>
          </p:spPr>
          <p:txBody>
            <a:bodyPr wrap="square">
              <a:spAutoFit/>
            </a:bodyPr>
            <a:lstStyle/>
            <a:p>
              <a:r>
                <a:rPr lang="en-US" altLang="zh-CN" sz="3600" dirty="0">
                  <a:solidFill>
                    <a:srgbClr val="42556C"/>
                  </a:solidFill>
                  <a:cs typeface="+mn-ea"/>
                  <a:sym typeface="+mn-lt"/>
                </a:rPr>
                <a:t>5</a:t>
              </a:r>
              <a:endParaRPr lang="zh-CN" altLang="en-US" sz="3600" dirty="0">
                <a:solidFill>
                  <a:srgbClr val="42556C"/>
                </a:solidFill>
                <a:cs typeface="+mn-ea"/>
                <a:sym typeface="+mn-lt"/>
              </a:endParaRPr>
            </a:p>
          </p:txBody>
        </p:sp>
      </p:grpSp>
      <p:grpSp>
        <p:nvGrpSpPr>
          <p:cNvPr id="33" name="组合 32">
            <a:extLst>
              <a:ext uri="{FF2B5EF4-FFF2-40B4-BE49-F238E27FC236}">
                <a16:creationId xmlns:a16="http://schemas.microsoft.com/office/drawing/2014/main" id="{D1796720-0955-4E6A-9C88-8085DF9CF455}"/>
              </a:ext>
            </a:extLst>
          </p:cNvPr>
          <p:cNvGrpSpPr/>
          <p:nvPr/>
        </p:nvGrpSpPr>
        <p:grpSpPr>
          <a:xfrm>
            <a:off x="6017699" y="5711209"/>
            <a:ext cx="3796870" cy="843548"/>
            <a:chOff x="5537867" y="4996388"/>
            <a:chExt cx="3796870" cy="843548"/>
          </a:xfrm>
        </p:grpSpPr>
        <p:sp>
          <p:nvSpPr>
            <p:cNvPr id="34" name="椭圆 33">
              <a:extLst>
                <a:ext uri="{FF2B5EF4-FFF2-40B4-BE49-F238E27FC236}">
                  <a16:creationId xmlns:a16="http://schemas.microsoft.com/office/drawing/2014/main" id="{6CDF754E-9DCF-4E1A-B2A0-122264B0A097}"/>
                </a:ext>
              </a:extLst>
            </p:cNvPr>
            <p:cNvSpPr/>
            <p:nvPr/>
          </p:nvSpPr>
          <p:spPr>
            <a:xfrm>
              <a:off x="5537867" y="4996388"/>
              <a:ext cx="843548" cy="843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a:extLst>
                <a:ext uri="{FF2B5EF4-FFF2-40B4-BE49-F238E27FC236}">
                  <a16:creationId xmlns:a16="http://schemas.microsoft.com/office/drawing/2014/main" id="{2BCE75C0-FDC5-479C-8EAB-9897EC7D8E3C}"/>
                </a:ext>
              </a:extLst>
            </p:cNvPr>
            <p:cNvSpPr txBox="1"/>
            <p:nvPr/>
          </p:nvSpPr>
          <p:spPr>
            <a:xfrm>
              <a:off x="6841747" y="5052758"/>
              <a:ext cx="2492990" cy="646331"/>
            </a:xfrm>
            <a:prstGeom prst="rect">
              <a:avLst/>
            </a:prstGeom>
            <a:noFill/>
          </p:spPr>
          <p:txBody>
            <a:bodyPr wrap="none" rtlCol="0">
              <a:spAutoFit/>
              <a:scene3d>
                <a:camera prst="orthographicFront"/>
                <a:lightRig rig="threePt" dir="t"/>
              </a:scene3d>
              <a:sp3d contourW="12700"/>
            </a:bodyPr>
            <a:lstStyle/>
            <a:p>
              <a:r>
                <a:rPr lang="zh-CN" altLang="en-US" sz="3600" dirty="0">
                  <a:solidFill>
                    <a:schemeClr val="bg1"/>
                  </a:solidFill>
                  <a:cs typeface="+mn-ea"/>
                  <a:sym typeface="+mn-lt"/>
                </a:rPr>
                <a:t>结语和建议</a:t>
              </a:r>
            </a:p>
          </p:txBody>
        </p:sp>
        <p:sp>
          <p:nvSpPr>
            <p:cNvPr id="36" name="矩形 35">
              <a:extLst>
                <a:ext uri="{FF2B5EF4-FFF2-40B4-BE49-F238E27FC236}">
                  <a16:creationId xmlns:a16="http://schemas.microsoft.com/office/drawing/2014/main" id="{DBD7D713-3BE9-44CD-AEBA-D88DC437D9E0}"/>
                </a:ext>
              </a:extLst>
            </p:cNvPr>
            <p:cNvSpPr/>
            <p:nvPr/>
          </p:nvSpPr>
          <p:spPr>
            <a:xfrm>
              <a:off x="5711117" y="5109344"/>
              <a:ext cx="483251" cy="646331"/>
            </a:xfrm>
            <a:prstGeom prst="rect">
              <a:avLst/>
            </a:prstGeom>
          </p:spPr>
          <p:txBody>
            <a:bodyPr wrap="square">
              <a:spAutoFit/>
            </a:bodyPr>
            <a:lstStyle/>
            <a:p>
              <a:r>
                <a:rPr lang="en-US" altLang="zh-CN" sz="3600" dirty="0">
                  <a:solidFill>
                    <a:srgbClr val="42556C"/>
                  </a:solidFill>
                  <a:cs typeface="+mn-ea"/>
                  <a:sym typeface="+mn-lt"/>
                </a:rPr>
                <a:t>6</a:t>
              </a:r>
              <a:endParaRPr lang="zh-CN" altLang="en-US" sz="3600" dirty="0">
                <a:solidFill>
                  <a:srgbClr val="42556C"/>
                </a:solidFill>
                <a:cs typeface="+mn-ea"/>
                <a:sym typeface="+mn-lt"/>
              </a:endParaRPr>
            </a:p>
          </p:txBody>
        </p:sp>
      </p:grpSp>
    </p:spTree>
    <p:extLst>
      <p:ext uri="{BB962C8B-B14F-4D97-AF65-F5344CB8AC3E}">
        <p14:creationId xmlns:p14="http://schemas.microsoft.com/office/powerpoint/2010/main" val="2671709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4.</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实证分析</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股票市场</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FSI</a:t>
            </a:r>
            <a:endPar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endParaRP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sp>
        <p:nvSpPr>
          <p:cNvPr id="2" name="文本框 1">
            <a:extLst>
              <a:ext uri="{FF2B5EF4-FFF2-40B4-BE49-F238E27FC236}">
                <a16:creationId xmlns:a16="http://schemas.microsoft.com/office/drawing/2014/main" id="{7A6FEEC3-F8E8-448C-B473-7636A55A5806}"/>
              </a:ext>
            </a:extLst>
          </p:cNvPr>
          <p:cNvSpPr txBox="1"/>
          <p:nvPr/>
        </p:nvSpPr>
        <p:spPr>
          <a:xfrm>
            <a:off x="1274189" y="1819373"/>
            <a:ext cx="9643621" cy="2359428"/>
          </a:xfrm>
          <a:prstGeom prst="rect">
            <a:avLst/>
          </a:prstGeom>
          <a:noFill/>
        </p:spPr>
        <p:txBody>
          <a:bodyPr wrap="square" rtlCol="0">
            <a:spAutoFit/>
          </a:bodyPr>
          <a:lstStyle/>
          <a:p>
            <a:pPr>
              <a:lnSpc>
                <a:spcPts val="3000"/>
              </a:lnSpc>
            </a:pPr>
            <a:r>
              <a:rPr lang="en-US" altLang="zh-CN" dirty="0"/>
              <a:t>Minsky</a:t>
            </a:r>
            <a:r>
              <a:rPr lang="zh-CN" altLang="en-US" dirty="0"/>
              <a:t>（</a:t>
            </a:r>
            <a:r>
              <a:rPr lang="en-US" altLang="zh-CN" dirty="0"/>
              <a:t>1957</a:t>
            </a:r>
            <a:r>
              <a:rPr lang="zh-CN" altLang="en-US" dirty="0"/>
              <a:t>，</a:t>
            </a:r>
            <a:r>
              <a:rPr lang="en-US" altLang="zh-CN" dirty="0"/>
              <a:t>1978</a:t>
            </a:r>
            <a:r>
              <a:rPr lang="zh-CN" altLang="en-US" dirty="0"/>
              <a:t>）指出，经济中对冲型融资、投机型融资和庞氏型融资的权重是经济稳定性的一个决定性因素。 当一个金融市场中</a:t>
            </a:r>
            <a:r>
              <a:rPr lang="zh-CN" altLang="en-US" dirty="0">
                <a:solidFill>
                  <a:srgbClr val="FF0000"/>
                </a:solidFill>
              </a:rPr>
              <a:t>庞氏型融资企业占比或庞氏型融资企业占比和投机型融资企业</a:t>
            </a:r>
            <a:r>
              <a:rPr lang="zh-CN" altLang="en-US" dirty="0"/>
              <a:t>占比大幅上升，并超过了对冲型融资企业占比，则金融市场脆弱性越来越高，金融市场安全性越来越低，造成金融市场和整体经济的不稳定。因此， 本文应用 </a:t>
            </a:r>
            <a:r>
              <a:rPr lang="en-US" altLang="zh-CN" dirty="0"/>
              <a:t>t </a:t>
            </a:r>
            <a:r>
              <a:rPr lang="zh-CN" altLang="en-US" dirty="0"/>
              <a:t>检验方法，检验用企业数量加权后，中国股票市场中对冲型融资企业占比与庞氏型融资企业占比是否存在显著差异。 </a:t>
            </a:r>
          </a:p>
        </p:txBody>
      </p:sp>
      <p:pic>
        <p:nvPicPr>
          <p:cNvPr id="6" name="图片 5">
            <a:extLst>
              <a:ext uri="{FF2B5EF4-FFF2-40B4-BE49-F238E27FC236}">
                <a16:creationId xmlns:a16="http://schemas.microsoft.com/office/drawing/2014/main" id="{7FC2BBAD-9A3A-45E7-B393-39FDA66E7BD7}"/>
              </a:ext>
            </a:extLst>
          </p:cNvPr>
          <p:cNvPicPr>
            <a:picLocks noChangeAspect="1"/>
          </p:cNvPicPr>
          <p:nvPr/>
        </p:nvPicPr>
        <p:blipFill>
          <a:blip r:embed="rId3"/>
          <a:stretch>
            <a:fillRect/>
          </a:stretch>
        </p:blipFill>
        <p:spPr>
          <a:xfrm>
            <a:off x="792019" y="4447213"/>
            <a:ext cx="10607959" cy="1790855"/>
          </a:xfrm>
          <a:prstGeom prst="rect">
            <a:avLst/>
          </a:prstGeom>
        </p:spPr>
      </p:pic>
      <p:sp>
        <p:nvSpPr>
          <p:cNvPr id="7" name="椭圆 6">
            <a:extLst>
              <a:ext uri="{FF2B5EF4-FFF2-40B4-BE49-F238E27FC236}">
                <a16:creationId xmlns:a16="http://schemas.microsoft.com/office/drawing/2014/main" id="{52A02552-AE42-47C4-812D-A4B108DAFAA0}"/>
              </a:ext>
            </a:extLst>
          </p:cNvPr>
          <p:cNvSpPr/>
          <p:nvPr/>
        </p:nvSpPr>
        <p:spPr>
          <a:xfrm>
            <a:off x="6777872" y="5439266"/>
            <a:ext cx="1197205" cy="79880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05306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4.</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实证分析</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股票市场</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FSI</a:t>
            </a:r>
            <a:endPar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endParaRP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sp>
        <p:nvSpPr>
          <p:cNvPr id="2" name="文本框 1">
            <a:extLst>
              <a:ext uri="{FF2B5EF4-FFF2-40B4-BE49-F238E27FC236}">
                <a16:creationId xmlns:a16="http://schemas.microsoft.com/office/drawing/2014/main" id="{7A6FEEC3-F8E8-448C-B473-7636A55A5806}"/>
              </a:ext>
            </a:extLst>
          </p:cNvPr>
          <p:cNvSpPr txBox="1"/>
          <p:nvPr/>
        </p:nvSpPr>
        <p:spPr>
          <a:xfrm>
            <a:off x="1274189" y="1286506"/>
            <a:ext cx="9643621" cy="2359428"/>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Minsky</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1957</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1978</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指出，一家反复举债的投机型融资企业在再融资时可能面临较高的利率→较高的利率增加了还本付息的压力→累积大规模的未清偿债务→庞氏型融资→在投资繁荣期，劳动力和原材料的短缺、提价、延期等，与利率上升交互，共同导致所有者权益快速或持续损失。为检验庞氏型融资企业的价值是否低于对冲型融资企业的价值，本文分别计算了庞氏型融资上市公司的托宾 </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Q </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值（</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T-Q</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）和对冲型融资上市公司的托宾 </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Q </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值（</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T-Q</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），即：</a:t>
            </a:r>
            <a:endPar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endParaRPr>
          </a:p>
        </p:txBody>
      </p:sp>
      <p:pic>
        <p:nvPicPr>
          <p:cNvPr id="4" name="图片 3">
            <a:extLst>
              <a:ext uri="{FF2B5EF4-FFF2-40B4-BE49-F238E27FC236}">
                <a16:creationId xmlns:a16="http://schemas.microsoft.com/office/drawing/2014/main" id="{6FBFA243-41E6-4E53-A0A5-00637856BBAA}"/>
              </a:ext>
            </a:extLst>
          </p:cNvPr>
          <p:cNvPicPr>
            <a:picLocks noChangeAspect="1"/>
          </p:cNvPicPr>
          <p:nvPr/>
        </p:nvPicPr>
        <p:blipFill>
          <a:blip r:embed="rId3"/>
          <a:stretch>
            <a:fillRect/>
          </a:stretch>
        </p:blipFill>
        <p:spPr>
          <a:xfrm>
            <a:off x="4423931" y="3429000"/>
            <a:ext cx="3292125" cy="632515"/>
          </a:xfrm>
          <a:prstGeom prst="rect">
            <a:avLst/>
          </a:prstGeom>
        </p:spPr>
      </p:pic>
      <p:pic>
        <p:nvPicPr>
          <p:cNvPr id="8" name="图片 7">
            <a:extLst>
              <a:ext uri="{FF2B5EF4-FFF2-40B4-BE49-F238E27FC236}">
                <a16:creationId xmlns:a16="http://schemas.microsoft.com/office/drawing/2014/main" id="{A2F94BC9-C9AE-4335-8521-18FB79480AA4}"/>
              </a:ext>
            </a:extLst>
          </p:cNvPr>
          <p:cNvPicPr>
            <a:picLocks noChangeAspect="1"/>
          </p:cNvPicPr>
          <p:nvPr/>
        </p:nvPicPr>
        <p:blipFill>
          <a:blip r:embed="rId4"/>
          <a:stretch>
            <a:fillRect/>
          </a:stretch>
        </p:blipFill>
        <p:spPr>
          <a:xfrm>
            <a:off x="838409" y="4326479"/>
            <a:ext cx="10463167" cy="1828958"/>
          </a:xfrm>
          <a:prstGeom prst="rect">
            <a:avLst/>
          </a:prstGeom>
        </p:spPr>
      </p:pic>
      <p:sp>
        <p:nvSpPr>
          <p:cNvPr id="9" name="椭圆 8">
            <a:extLst>
              <a:ext uri="{FF2B5EF4-FFF2-40B4-BE49-F238E27FC236}">
                <a16:creationId xmlns:a16="http://schemas.microsoft.com/office/drawing/2014/main" id="{F85F675E-340E-4AB4-A1C1-44632E027D20}"/>
              </a:ext>
            </a:extLst>
          </p:cNvPr>
          <p:cNvSpPr/>
          <p:nvPr/>
        </p:nvSpPr>
        <p:spPr>
          <a:xfrm>
            <a:off x="7400041" y="5382705"/>
            <a:ext cx="820132" cy="40572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4C3A5BFF-B444-4D11-B770-6316D0AB55B7}"/>
              </a:ext>
            </a:extLst>
          </p:cNvPr>
          <p:cNvSpPr/>
          <p:nvPr/>
        </p:nvSpPr>
        <p:spPr>
          <a:xfrm>
            <a:off x="7400040" y="5730357"/>
            <a:ext cx="1131217" cy="40572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37439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4.</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实证分析</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lang="zh-CN" altLang="en-US" sz="4000" b="1" dirty="0">
                <a:solidFill>
                  <a:srgbClr val="42556C"/>
                </a:solidFill>
                <a:latin typeface="微软雅黑" panose="020F0502020204030204"/>
                <a:ea typeface="微软雅黑"/>
                <a:cs typeface="+mn-ea"/>
                <a:sym typeface="+mn-lt"/>
              </a:rPr>
              <a:t>债券</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市场</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FSI</a:t>
            </a:r>
            <a:endPar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endParaRP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pic>
        <p:nvPicPr>
          <p:cNvPr id="5" name="图片 4">
            <a:extLst>
              <a:ext uri="{FF2B5EF4-FFF2-40B4-BE49-F238E27FC236}">
                <a16:creationId xmlns:a16="http://schemas.microsoft.com/office/drawing/2014/main" id="{42509430-B63A-4FC8-8829-0E603181E1B4}"/>
              </a:ext>
            </a:extLst>
          </p:cNvPr>
          <p:cNvPicPr>
            <a:picLocks noChangeAspect="1"/>
          </p:cNvPicPr>
          <p:nvPr/>
        </p:nvPicPr>
        <p:blipFill>
          <a:blip r:embed="rId3"/>
          <a:stretch>
            <a:fillRect/>
          </a:stretch>
        </p:blipFill>
        <p:spPr>
          <a:xfrm>
            <a:off x="667208" y="1376689"/>
            <a:ext cx="10848894" cy="5026966"/>
          </a:xfrm>
          <a:prstGeom prst="rect">
            <a:avLst/>
          </a:prstGeom>
        </p:spPr>
      </p:pic>
      <p:sp>
        <p:nvSpPr>
          <p:cNvPr id="6" name="椭圆 5">
            <a:extLst>
              <a:ext uri="{FF2B5EF4-FFF2-40B4-BE49-F238E27FC236}">
                <a16:creationId xmlns:a16="http://schemas.microsoft.com/office/drawing/2014/main" id="{A6B3F080-9987-40B5-BFC5-4AD03136CDA8}"/>
              </a:ext>
            </a:extLst>
          </p:cNvPr>
          <p:cNvSpPr/>
          <p:nvPr/>
        </p:nvSpPr>
        <p:spPr>
          <a:xfrm>
            <a:off x="4468305" y="3289955"/>
            <a:ext cx="725864" cy="53732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29F9B887-FB89-4412-BFD4-8DCD15959616}"/>
              </a:ext>
            </a:extLst>
          </p:cNvPr>
          <p:cNvSpPr/>
          <p:nvPr/>
        </p:nvSpPr>
        <p:spPr>
          <a:xfrm>
            <a:off x="4479303" y="5624284"/>
            <a:ext cx="725864" cy="53732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空心弧 6">
            <a:extLst>
              <a:ext uri="{FF2B5EF4-FFF2-40B4-BE49-F238E27FC236}">
                <a16:creationId xmlns:a16="http://schemas.microsoft.com/office/drawing/2014/main" id="{B71FA617-6776-421C-9113-2BAAB9DB7A4B}"/>
              </a:ext>
            </a:extLst>
          </p:cNvPr>
          <p:cNvSpPr/>
          <p:nvPr/>
        </p:nvSpPr>
        <p:spPr>
          <a:xfrm>
            <a:off x="8116480" y="3160336"/>
            <a:ext cx="2687978" cy="537327"/>
          </a:xfrm>
          <a:prstGeom prst="blockArc">
            <a:avLst>
              <a:gd name="adj1" fmla="val 10741901"/>
              <a:gd name="adj2" fmla="val 0"/>
              <a:gd name="adj3" fmla="val 25000"/>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空心弧 16">
            <a:extLst>
              <a:ext uri="{FF2B5EF4-FFF2-40B4-BE49-F238E27FC236}">
                <a16:creationId xmlns:a16="http://schemas.microsoft.com/office/drawing/2014/main" id="{123FA6B5-9428-4B10-9B87-344B22B45550}"/>
              </a:ext>
            </a:extLst>
          </p:cNvPr>
          <p:cNvSpPr/>
          <p:nvPr/>
        </p:nvSpPr>
        <p:spPr>
          <a:xfrm>
            <a:off x="8116480" y="5469525"/>
            <a:ext cx="2687978" cy="537327"/>
          </a:xfrm>
          <a:prstGeom prst="blockArc">
            <a:avLst>
              <a:gd name="adj1" fmla="val 10741901"/>
              <a:gd name="adj2" fmla="val 0"/>
              <a:gd name="adj3" fmla="val 25000"/>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a:extLst>
              <a:ext uri="{FF2B5EF4-FFF2-40B4-BE49-F238E27FC236}">
                <a16:creationId xmlns:a16="http://schemas.microsoft.com/office/drawing/2014/main" id="{1BF10A79-50D3-4D93-AE15-639717DFB5E4}"/>
              </a:ext>
            </a:extLst>
          </p:cNvPr>
          <p:cNvSpPr/>
          <p:nvPr/>
        </p:nvSpPr>
        <p:spPr>
          <a:xfrm>
            <a:off x="6495068" y="3697663"/>
            <a:ext cx="725864" cy="3558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24143E5-68D8-495B-B47B-0C49CCF42E94}"/>
              </a:ext>
            </a:extLst>
          </p:cNvPr>
          <p:cNvSpPr/>
          <p:nvPr/>
        </p:nvSpPr>
        <p:spPr>
          <a:xfrm>
            <a:off x="9460469" y="5983679"/>
            <a:ext cx="880734" cy="3558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0B4684BC-4C9E-4A99-91C1-E638D94EC5FE}"/>
              </a:ext>
            </a:extLst>
          </p:cNvPr>
          <p:cNvSpPr/>
          <p:nvPr/>
        </p:nvSpPr>
        <p:spPr>
          <a:xfrm>
            <a:off x="6495068" y="6018637"/>
            <a:ext cx="725864" cy="3558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45528AB2-7A88-4634-A3E4-19CE142FE91E}"/>
              </a:ext>
            </a:extLst>
          </p:cNvPr>
          <p:cNvSpPr/>
          <p:nvPr/>
        </p:nvSpPr>
        <p:spPr>
          <a:xfrm>
            <a:off x="9460468" y="3693095"/>
            <a:ext cx="880735" cy="3558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74875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4.</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实证分析</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债券市场</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FSI</a:t>
            </a:r>
            <a:endPar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endParaRP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pic>
        <p:nvPicPr>
          <p:cNvPr id="3" name="图片 2">
            <a:extLst>
              <a:ext uri="{FF2B5EF4-FFF2-40B4-BE49-F238E27FC236}">
                <a16:creationId xmlns:a16="http://schemas.microsoft.com/office/drawing/2014/main" id="{06B54769-DA4F-48D3-9464-563548837EDF}"/>
              </a:ext>
            </a:extLst>
          </p:cNvPr>
          <p:cNvPicPr>
            <a:picLocks noChangeAspect="1"/>
          </p:cNvPicPr>
          <p:nvPr/>
        </p:nvPicPr>
        <p:blipFill>
          <a:blip r:embed="rId3"/>
          <a:stretch>
            <a:fillRect/>
          </a:stretch>
        </p:blipFill>
        <p:spPr>
          <a:xfrm>
            <a:off x="820521" y="1130300"/>
            <a:ext cx="10562235" cy="5616427"/>
          </a:xfrm>
          <a:prstGeom prst="rect">
            <a:avLst/>
          </a:prstGeom>
        </p:spPr>
      </p:pic>
      <p:sp>
        <p:nvSpPr>
          <p:cNvPr id="4" name="椭圆 3">
            <a:extLst>
              <a:ext uri="{FF2B5EF4-FFF2-40B4-BE49-F238E27FC236}">
                <a16:creationId xmlns:a16="http://schemas.microsoft.com/office/drawing/2014/main" id="{C8E467F9-D5F1-4AEE-9D3E-9F67F742AF5D}"/>
              </a:ext>
            </a:extLst>
          </p:cNvPr>
          <p:cNvSpPr/>
          <p:nvPr/>
        </p:nvSpPr>
        <p:spPr>
          <a:xfrm>
            <a:off x="6938127" y="2469823"/>
            <a:ext cx="1319753" cy="419492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50695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1244458"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4.</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实证分析</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股票市场</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FSI</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与债券市场</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FSI</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的比较</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pic>
        <p:nvPicPr>
          <p:cNvPr id="5" name="图片 4">
            <a:extLst>
              <a:ext uri="{FF2B5EF4-FFF2-40B4-BE49-F238E27FC236}">
                <a16:creationId xmlns:a16="http://schemas.microsoft.com/office/drawing/2014/main" id="{686C5E1C-449E-48D2-A5A9-EBE038E19B0F}"/>
              </a:ext>
            </a:extLst>
          </p:cNvPr>
          <p:cNvPicPr>
            <a:picLocks noChangeAspect="1"/>
          </p:cNvPicPr>
          <p:nvPr/>
        </p:nvPicPr>
        <p:blipFill>
          <a:blip r:embed="rId3"/>
          <a:stretch>
            <a:fillRect/>
          </a:stretch>
        </p:blipFill>
        <p:spPr>
          <a:xfrm>
            <a:off x="852985" y="1684590"/>
            <a:ext cx="10486029" cy="2263336"/>
          </a:xfrm>
          <a:prstGeom prst="rect">
            <a:avLst/>
          </a:prstGeom>
        </p:spPr>
      </p:pic>
      <p:pic>
        <p:nvPicPr>
          <p:cNvPr id="7" name="图片 6">
            <a:extLst>
              <a:ext uri="{FF2B5EF4-FFF2-40B4-BE49-F238E27FC236}">
                <a16:creationId xmlns:a16="http://schemas.microsoft.com/office/drawing/2014/main" id="{0302B78F-0459-485F-A651-A95A5C10357A}"/>
              </a:ext>
            </a:extLst>
          </p:cNvPr>
          <p:cNvPicPr>
            <a:picLocks noChangeAspect="1"/>
          </p:cNvPicPr>
          <p:nvPr/>
        </p:nvPicPr>
        <p:blipFill>
          <a:blip r:embed="rId4"/>
          <a:stretch>
            <a:fillRect/>
          </a:stretch>
        </p:blipFill>
        <p:spPr>
          <a:xfrm>
            <a:off x="820521" y="3947926"/>
            <a:ext cx="10518493" cy="1988992"/>
          </a:xfrm>
          <a:prstGeom prst="rect">
            <a:avLst/>
          </a:prstGeom>
        </p:spPr>
      </p:pic>
      <p:sp>
        <p:nvSpPr>
          <p:cNvPr id="8" name="椭圆 7">
            <a:extLst>
              <a:ext uri="{FF2B5EF4-FFF2-40B4-BE49-F238E27FC236}">
                <a16:creationId xmlns:a16="http://schemas.microsoft.com/office/drawing/2014/main" id="{D6DE0945-EB20-4182-B908-35D6AA5A6492}"/>
              </a:ext>
            </a:extLst>
          </p:cNvPr>
          <p:cNvSpPr/>
          <p:nvPr/>
        </p:nvSpPr>
        <p:spPr>
          <a:xfrm>
            <a:off x="4345756" y="3333234"/>
            <a:ext cx="933255" cy="61469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0493720C-6EBE-48F8-A047-CD3817EB2F3A}"/>
              </a:ext>
            </a:extLst>
          </p:cNvPr>
          <p:cNvSpPr/>
          <p:nvPr/>
        </p:nvSpPr>
        <p:spPr>
          <a:xfrm>
            <a:off x="8683657" y="3333234"/>
            <a:ext cx="933255" cy="61469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B305FD6C-D0CF-48C1-A527-F7AA57618B84}"/>
              </a:ext>
            </a:extLst>
          </p:cNvPr>
          <p:cNvSpPr/>
          <p:nvPr/>
        </p:nvSpPr>
        <p:spPr>
          <a:xfrm>
            <a:off x="7514733" y="5289224"/>
            <a:ext cx="1168924" cy="61469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683757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1244458"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4.</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实证分析</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股票市场</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FSI</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与债券市场</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FSI</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的比较</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pic>
        <p:nvPicPr>
          <p:cNvPr id="3" name="图片 2">
            <a:extLst>
              <a:ext uri="{FF2B5EF4-FFF2-40B4-BE49-F238E27FC236}">
                <a16:creationId xmlns:a16="http://schemas.microsoft.com/office/drawing/2014/main" id="{EFB4DA1F-1FCD-4F63-BD84-80896F66D573}"/>
              </a:ext>
            </a:extLst>
          </p:cNvPr>
          <p:cNvPicPr>
            <a:picLocks noChangeAspect="1"/>
          </p:cNvPicPr>
          <p:nvPr/>
        </p:nvPicPr>
        <p:blipFill>
          <a:blip r:embed="rId3"/>
          <a:stretch>
            <a:fillRect/>
          </a:stretch>
        </p:blipFill>
        <p:spPr>
          <a:xfrm>
            <a:off x="893546" y="1508594"/>
            <a:ext cx="10455546" cy="1920406"/>
          </a:xfrm>
          <a:prstGeom prst="rect">
            <a:avLst/>
          </a:prstGeom>
        </p:spPr>
      </p:pic>
      <p:pic>
        <p:nvPicPr>
          <p:cNvPr id="6" name="图片 5">
            <a:extLst>
              <a:ext uri="{FF2B5EF4-FFF2-40B4-BE49-F238E27FC236}">
                <a16:creationId xmlns:a16="http://schemas.microsoft.com/office/drawing/2014/main" id="{1D64F526-04EE-4149-BD44-DB3BEAE78A8C}"/>
              </a:ext>
            </a:extLst>
          </p:cNvPr>
          <p:cNvPicPr>
            <a:picLocks noChangeAspect="1"/>
          </p:cNvPicPr>
          <p:nvPr/>
        </p:nvPicPr>
        <p:blipFill>
          <a:blip r:embed="rId4"/>
          <a:stretch>
            <a:fillRect/>
          </a:stretch>
        </p:blipFill>
        <p:spPr>
          <a:xfrm>
            <a:off x="893546" y="3429000"/>
            <a:ext cx="10455546" cy="3238781"/>
          </a:xfrm>
          <a:prstGeom prst="rect">
            <a:avLst/>
          </a:prstGeom>
        </p:spPr>
      </p:pic>
      <p:sp>
        <p:nvSpPr>
          <p:cNvPr id="9" name="矩形 8">
            <a:extLst>
              <a:ext uri="{FF2B5EF4-FFF2-40B4-BE49-F238E27FC236}">
                <a16:creationId xmlns:a16="http://schemas.microsoft.com/office/drawing/2014/main" id="{746679F7-7E81-4015-BCAE-32557AF08BB5}"/>
              </a:ext>
            </a:extLst>
          </p:cNvPr>
          <p:cNvSpPr/>
          <p:nvPr/>
        </p:nvSpPr>
        <p:spPr>
          <a:xfrm>
            <a:off x="5872899" y="2733773"/>
            <a:ext cx="791852" cy="3864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72B00410-C2CE-44DB-87DA-E0578D28216D}"/>
              </a:ext>
            </a:extLst>
          </p:cNvPr>
          <p:cNvSpPr/>
          <p:nvPr/>
        </p:nvSpPr>
        <p:spPr>
          <a:xfrm>
            <a:off x="10209234" y="2771088"/>
            <a:ext cx="791852" cy="3864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D97A9D1A-D531-4B59-A209-16350EF410A0}"/>
              </a:ext>
            </a:extLst>
          </p:cNvPr>
          <p:cNvSpPr/>
          <p:nvPr/>
        </p:nvSpPr>
        <p:spPr>
          <a:xfrm>
            <a:off x="7554011" y="6106710"/>
            <a:ext cx="1033806" cy="3864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56DC89D9-FCF8-428D-B4DB-544C4C569B63}"/>
              </a:ext>
            </a:extLst>
          </p:cNvPr>
          <p:cNvSpPr/>
          <p:nvPr/>
        </p:nvSpPr>
        <p:spPr>
          <a:xfrm>
            <a:off x="7554011" y="4468642"/>
            <a:ext cx="1033807" cy="3864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0796B788-1658-4E87-976B-704FADCB741D}"/>
              </a:ext>
            </a:extLst>
          </p:cNvPr>
          <p:cNvSpPr/>
          <p:nvPr/>
        </p:nvSpPr>
        <p:spPr>
          <a:xfrm>
            <a:off x="8779502" y="3046036"/>
            <a:ext cx="791852" cy="3864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E8CBFAB9-7559-4210-B890-CFAB19094822}"/>
              </a:ext>
            </a:extLst>
          </p:cNvPr>
          <p:cNvSpPr/>
          <p:nvPr/>
        </p:nvSpPr>
        <p:spPr>
          <a:xfrm>
            <a:off x="4443167" y="3042501"/>
            <a:ext cx="791852" cy="3864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17402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1244458" cy="123110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4.</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实证分析</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中国股票市场庞氏型融资公司占比的变化趋势、成因和影响机制探析</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pic>
        <p:nvPicPr>
          <p:cNvPr id="4" name="图片 3">
            <a:extLst>
              <a:ext uri="{FF2B5EF4-FFF2-40B4-BE49-F238E27FC236}">
                <a16:creationId xmlns:a16="http://schemas.microsoft.com/office/drawing/2014/main" id="{758F37B3-58DB-47FD-89CF-51A9306EC140}"/>
              </a:ext>
            </a:extLst>
          </p:cNvPr>
          <p:cNvPicPr>
            <a:picLocks noChangeAspect="1"/>
          </p:cNvPicPr>
          <p:nvPr/>
        </p:nvPicPr>
        <p:blipFill>
          <a:blip r:embed="rId3"/>
          <a:stretch>
            <a:fillRect/>
          </a:stretch>
        </p:blipFill>
        <p:spPr>
          <a:xfrm>
            <a:off x="857033" y="1984956"/>
            <a:ext cx="4816257" cy="3962743"/>
          </a:xfrm>
          <a:prstGeom prst="rect">
            <a:avLst/>
          </a:prstGeom>
        </p:spPr>
      </p:pic>
      <p:sp>
        <p:nvSpPr>
          <p:cNvPr id="5" name="文本框 4">
            <a:extLst>
              <a:ext uri="{FF2B5EF4-FFF2-40B4-BE49-F238E27FC236}">
                <a16:creationId xmlns:a16="http://schemas.microsoft.com/office/drawing/2014/main" id="{E411F032-1164-4DFF-B7CB-0DF58905FD19}"/>
              </a:ext>
            </a:extLst>
          </p:cNvPr>
          <p:cNvSpPr txBox="1"/>
          <p:nvPr/>
        </p:nvSpPr>
        <p:spPr>
          <a:xfrm>
            <a:off x="6551629" y="2149311"/>
            <a:ext cx="4817097" cy="1974708"/>
          </a:xfrm>
          <a:prstGeom prst="rect">
            <a:avLst/>
          </a:prstGeom>
          <a:noFill/>
        </p:spPr>
        <p:txBody>
          <a:bodyPr wrap="square" rtlCol="0">
            <a:spAutoFit/>
          </a:bodyPr>
          <a:lstStyle/>
          <a:p>
            <a:pPr>
              <a:lnSpc>
                <a:spcPts val="3000"/>
              </a:lnSpc>
            </a:pPr>
            <a:r>
              <a:rPr lang="zh-CN" altLang="en-US" dirty="0"/>
              <a:t>从图 </a:t>
            </a:r>
            <a:r>
              <a:rPr lang="en-US" altLang="zh-CN" dirty="0"/>
              <a:t>1 </a:t>
            </a:r>
            <a:r>
              <a:rPr lang="zh-CN" altLang="en-US" dirty="0"/>
              <a:t>看，中国股票市场 </a:t>
            </a:r>
            <a:r>
              <a:rPr lang="en-US" altLang="zh-CN" dirty="0"/>
              <a:t>FSI </a:t>
            </a:r>
            <a:r>
              <a:rPr lang="zh-CN" altLang="en-US" dirty="0"/>
              <a:t>的上升是因为上市公司中庞氏型融资的占比呈现下降趋势，但更深层次的问题是，</a:t>
            </a:r>
            <a:r>
              <a:rPr lang="zh-CN" altLang="en-US" dirty="0">
                <a:solidFill>
                  <a:srgbClr val="FF0000"/>
                </a:solidFill>
              </a:rPr>
              <a:t>为什么庞氏融资型企业占比会呈现下降趋势？</a:t>
            </a:r>
            <a:endParaRPr lang="en-US" altLang="zh-CN" dirty="0">
              <a:solidFill>
                <a:srgbClr val="FF0000"/>
              </a:solidFill>
            </a:endParaRPr>
          </a:p>
          <a:p>
            <a:pPr>
              <a:lnSpc>
                <a:spcPts val="3000"/>
              </a:lnSpc>
            </a:pPr>
            <a:endParaRPr lang="zh-CN" altLang="en-US" dirty="0">
              <a:solidFill>
                <a:srgbClr val="FF0000"/>
              </a:solidFill>
            </a:endParaRPr>
          </a:p>
        </p:txBody>
      </p:sp>
      <p:sp>
        <p:nvSpPr>
          <p:cNvPr id="7" name="椭圆 6">
            <a:extLst>
              <a:ext uri="{FF2B5EF4-FFF2-40B4-BE49-F238E27FC236}">
                <a16:creationId xmlns:a16="http://schemas.microsoft.com/office/drawing/2014/main" id="{8205ACD5-D967-4CCC-8EDE-7BBFC42FA037}"/>
              </a:ext>
            </a:extLst>
          </p:cNvPr>
          <p:cNvSpPr/>
          <p:nvPr/>
        </p:nvSpPr>
        <p:spPr>
          <a:xfrm>
            <a:off x="1857080" y="2518643"/>
            <a:ext cx="509048" cy="184596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750A0015-7F10-4059-987B-C8241329BB57}"/>
              </a:ext>
            </a:extLst>
          </p:cNvPr>
          <p:cNvSpPr/>
          <p:nvPr/>
        </p:nvSpPr>
        <p:spPr>
          <a:xfrm>
            <a:off x="4912936" y="2894029"/>
            <a:ext cx="509048" cy="133069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8955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1244458" cy="123110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4.</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实证分析</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中国股票市场庞氏型融资公司占比的变化趋势、成因和影响机制探析</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sp>
        <p:nvSpPr>
          <p:cNvPr id="5" name="文本框 4">
            <a:extLst>
              <a:ext uri="{FF2B5EF4-FFF2-40B4-BE49-F238E27FC236}">
                <a16:creationId xmlns:a16="http://schemas.microsoft.com/office/drawing/2014/main" id="{E411F032-1164-4DFF-B7CB-0DF58905FD19}"/>
              </a:ext>
            </a:extLst>
          </p:cNvPr>
          <p:cNvSpPr txBox="1"/>
          <p:nvPr/>
        </p:nvSpPr>
        <p:spPr>
          <a:xfrm>
            <a:off x="820521" y="1951348"/>
            <a:ext cx="10406803" cy="2359428"/>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rPr>
              <a:t>为什么庞氏融资型企业占比会呈现下降趋势？</a:t>
            </a:r>
            <a:endParaRPr kumimoji="0" lang="en-US" altLang="zh-CN" sz="1800" b="0" i="0" u="none" strike="noStrike" kern="1200" cap="none" spc="0" normalizeH="0" baseline="0" noProof="0" dirty="0">
              <a:ln>
                <a:noFill/>
              </a:ln>
              <a:solidFill>
                <a:srgbClr val="FF0000"/>
              </a:solidFill>
              <a:effectLst/>
              <a:uLnTx/>
              <a:uFillTx/>
              <a:latin typeface="微软雅黑" panose="020F0502020204030204"/>
              <a:ea typeface="微软雅黑"/>
              <a:cs typeface="+mn-cs"/>
            </a:endParaRPr>
          </a:p>
          <a:p>
            <a:pPr marL="0" marR="0" lvl="0" indent="0" defTabSz="914400" rtl="0" eaLnBrk="1" fontAlgn="auto" latinLnBrk="0" hangingPunct="1">
              <a:lnSpc>
                <a:spcPts val="3000"/>
              </a:lnSpc>
              <a:spcBef>
                <a:spcPts val="0"/>
              </a:spcBef>
              <a:spcAft>
                <a:spcPts val="0"/>
              </a:spcAft>
              <a:buClrTx/>
              <a:buSzTx/>
              <a:buFontTx/>
              <a:buNone/>
              <a:tabLst/>
              <a:defRPr/>
            </a:pPr>
            <a:r>
              <a:rPr lang="zh-CN" altLang="en-US" dirty="0">
                <a:latin typeface="微软雅黑" panose="020F0502020204030204"/>
                <a:ea typeface="微软雅黑"/>
              </a:rPr>
              <a:t>①上市公司及其数量变化的角度看：经过审批后新增的上市公司财务绩效较好，同时 </a:t>
            </a:r>
            <a:r>
              <a:rPr lang="en-US" altLang="zh-CN" dirty="0">
                <a:latin typeface="微软雅黑" panose="020F0502020204030204"/>
                <a:ea typeface="微软雅黑"/>
              </a:rPr>
              <a:t>IPO </a:t>
            </a:r>
            <a:r>
              <a:rPr lang="zh-CN" altLang="en-US" dirty="0">
                <a:latin typeface="微软雅黑" panose="020F0502020204030204"/>
                <a:ea typeface="微软雅黑"/>
              </a:rPr>
              <a:t>之后其权益资本占比增加。因此，随着新增上市公司数量的增加， 庞氏型融资企业占比可能较低，从而导致股票市场的 </a:t>
            </a:r>
            <a:r>
              <a:rPr lang="en-US" altLang="zh-CN" dirty="0">
                <a:latin typeface="微软雅黑" panose="020F0502020204030204"/>
                <a:ea typeface="微软雅黑"/>
              </a:rPr>
              <a:t>FSI </a:t>
            </a:r>
            <a:r>
              <a:rPr lang="zh-CN" altLang="en-US" dirty="0">
                <a:latin typeface="微软雅黑" panose="020F0502020204030204"/>
                <a:ea typeface="微软雅黑"/>
              </a:rPr>
              <a:t>总体上呈现上升趋势。换言之，股票市场 </a:t>
            </a:r>
            <a:r>
              <a:rPr lang="en-US" altLang="zh-CN" dirty="0">
                <a:latin typeface="微软雅黑" panose="020F0502020204030204"/>
                <a:ea typeface="微软雅黑"/>
              </a:rPr>
              <a:t>FSI </a:t>
            </a:r>
            <a:r>
              <a:rPr lang="zh-CN" altLang="en-US" dirty="0">
                <a:latin typeface="微软雅黑" panose="020F0502020204030204"/>
                <a:ea typeface="微软雅黑"/>
              </a:rPr>
              <a:t>的下降可能源于新增上市公司的数量及其变化，而</a:t>
            </a:r>
            <a:r>
              <a:rPr lang="zh-CN" altLang="en-US" dirty="0">
                <a:solidFill>
                  <a:srgbClr val="FF0000"/>
                </a:solidFill>
                <a:latin typeface="微软雅黑" panose="020F0502020204030204"/>
                <a:ea typeface="微软雅黑"/>
              </a:rPr>
              <a:t>上市公司的年限可能影响庞氏型融资企业占比</a:t>
            </a:r>
            <a:r>
              <a:rPr lang="zh-CN" altLang="en-US" dirty="0">
                <a:latin typeface="微软雅黑" panose="020F0502020204030204"/>
                <a:ea typeface="微软雅黑"/>
              </a:rPr>
              <a:t>，从而影响股票市场的安全性。</a:t>
            </a:r>
            <a:endParaRPr kumimoji="0" lang="en-US" altLang="zh-CN" sz="1800" b="0" i="0" u="none" strike="noStrike" kern="1200" cap="none" spc="0" normalizeH="0" baseline="0" noProof="0" dirty="0">
              <a:ln>
                <a:noFill/>
              </a:ln>
              <a:effectLst/>
              <a:uLnTx/>
              <a:uFillTx/>
              <a:latin typeface="微软雅黑" panose="020F0502020204030204"/>
              <a:ea typeface="微软雅黑"/>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endParaRPr>
          </a:p>
        </p:txBody>
      </p:sp>
      <p:pic>
        <p:nvPicPr>
          <p:cNvPr id="8" name="图片 7">
            <a:extLst>
              <a:ext uri="{FF2B5EF4-FFF2-40B4-BE49-F238E27FC236}">
                <a16:creationId xmlns:a16="http://schemas.microsoft.com/office/drawing/2014/main" id="{07374B49-37D2-462D-9C36-89A922B2D502}"/>
              </a:ext>
            </a:extLst>
          </p:cNvPr>
          <p:cNvPicPr>
            <a:picLocks noChangeAspect="1"/>
          </p:cNvPicPr>
          <p:nvPr/>
        </p:nvPicPr>
        <p:blipFill>
          <a:blip r:embed="rId3"/>
          <a:stretch>
            <a:fillRect/>
          </a:stretch>
        </p:blipFill>
        <p:spPr>
          <a:xfrm>
            <a:off x="758045" y="4058559"/>
            <a:ext cx="10531753" cy="2568163"/>
          </a:xfrm>
          <a:prstGeom prst="rect">
            <a:avLst/>
          </a:prstGeom>
        </p:spPr>
      </p:pic>
    </p:spTree>
    <p:extLst>
      <p:ext uri="{BB962C8B-B14F-4D97-AF65-F5344CB8AC3E}">
        <p14:creationId xmlns:p14="http://schemas.microsoft.com/office/powerpoint/2010/main" val="1751214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42B5B93-1F55-4601-AA0F-239DD9EA6A4D}"/>
              </a:ext>
            </a:extLst>
          </p:cNvPr>
          <p:cNvPicPr>
            <a:picLocks noChangeAspect="1"/>
          </p:cNvPicPr>
          <p:nvPr/>
        </p:nvPicPr>
        <p:blipFill>
          <a:blip r:embed="rId3"/>
          <a:stretch>
            <a:fillRect/>
          </a:stretch>
        </p:blipFill>
        <p:spPr>
          <a:xfrm>
            <a:off x="758045" y="287843"/>
            <a:ext cx="10531752" cy="6309907"/>
          </a:xfrm>
          <a:prstGeom prst="rect">
            <a:avLst/>
          </a:prstGeom>
        </p:spPr>
      </p:pic>
      <p:sp>
        <p:nvSpPr>
          <p:cNvPr id="4" name="箭头: 下 3">
            <a:extLst>
              <a:ext uri="{FF2B5EF4-FFF2-40B4-BE49-F238E27FC236}">
                <a16:creationId xmlns:a16="http://schemas.microsoft.com/office/drawing/2014/main" id="{C42D5580-9A21-455B-A6C8-460BC3B16225}"/>
              </a:ext>
            </a:extLst>
          </p:cNvPr>
          <p:cNvSpPr/>
          <p:nvPr/>
        </p:nvSpPr>
        <p:spPr>
          <a:xfrm>
            <a:off x="3912124" y="1131216"/>
            <a:ext cx="160256" cy="36010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7164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1244458" cy="123110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4.</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实证分析</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中国股票市场庞氏型融资公司占比的变化趋势、成因和影响机制探析</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sp>
        <p:nvSpPr>
          <p:cNvPr id="5" name="文本框 4">
            <a:extLst>
              <a:ext uri="{FF2B5EF4-FFF2-40B4-BE49-F238E27FC236}">
                <a16:creationId xmlns:a16="http://schemas.microsoft.com/office/drawing/2014/main" id="{E411F032-1164-4DFF-B7CB-0DF58905FD19}"/>
              </a:ext>
            </a:extLst>
          </p:cNvPr>
          <p:cNvSpPr txBox="1"/>
          <p:nvPr/>
        </p:nvSpPr>
        <p:spPr>
          <a:xfrm>
            <a:off x="820521" y="1951348"/>
            <a:ext cx="10406803" cy="1974708"/>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rPr>
              <a:t>为什么庞氏融资型企业占比会呈现下降趋势？</a:t>
            </a:r>
            <a:endParaRPr kumimoji="0" lang="en-US" altLang="zh-CN" sz="1800" b="0" i="0" u="none" strike="noStrike" kern="1200" cap="none" spc="0" normalizeH="0" baseline="0" noProof="0" dirty="0">
              <a:ln>
                <a:noFill/>
              </a:ln>
              <a:solidFill>
                <a:srgbClr val="FF0000"/>
              </a:solidFill>
              <a:effectLst/>
              <a:uLnTx/>
              <a:uFillTx/>
              <a:latin typeface="微软雅黑" panose="020F0502020204030204"/>
              <a:ea typeface="微软雅黑"/>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r>
              <a:rPr lang="zh-CN" altLang="en-US" dirty="0">
                <a:solidFill>
                  <a:prstClr val="black"/>
                </a:solidFill>
                <a:latin typeface="微软雅黑" panose="020F0502020204030204"/>
                <a:ea typeface="微软雅黑"/>
              </a:rPr>
              <a:t>②从</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投资者是否能够辨识庞氏型融资企业并合理地评估其价值的角度看：如果股票市场上的投资者能客观辨识上市公司的融资类型并理性地估值，则庞氏型融资企业的估值应显著地低于对冲型融资企业， 从而一方面提高对冲型融资企业的占比并降低庞氏型融资企业的占比， 另一方面约束庞氏型融资企业的庞氏融资行为。 </a:t>
            </a:r>
            <a:endPar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endParaRPr>
          </a:p>
        </p:txBody>
      </p:sp>
      <p:pic>
        <p:nvPicPr>
          <p:cNvPr id="9" name="图片 8">
            <a:extLst>
              <a:ext uri="{FF2B5EF4-FFF2-40B4-BE49-F238E27FC236}">
                <a16:creationId xmlns:a16="http://schemas.microsoft.com/office/drawing/2014/main" id="{5F240197-FF4D-4C2F-A07F-A04795358A90}"/>
              </a:ext>
            </a:extLst>
          </p:cNvPr>
          <p:cNvPicPr>
            <a:picLocks noChangeAspect="1"/>
          </p:cNvPicPr>
          <p:nvPr/>
        </p:nvPicPr>
        <p:blipFill>
          <a:blip r:embed="rId3"/>
          <a:stretch>
            <a:fillRect/>
          </a:stretch>
        </p:blipFill>
        <p:spPr>
          <a:xfrm>
            <a:off x="864416" y="4191953"/>
            <a:ext cx="10463167" cy="1828958"/>
          </a:xfrm>
          <a:prstGeom prst="rect">
            <a:avLst/>
          </a:prstGeom>
        </p:spPr>
      </p:pic>
      <p:sp>
        <p:nvSpPr>
          <p:cNvPr id="2" name="椭圆 1">
            <a:extLst>
              <a:ext uri="{FF2B5EF4-FFF2-40B4-BE49-F238E27FC236}">
                <a16:creationId xmlns:a16="http://schemas.microsoft.com/office/drawing/2014/main" id="{39BD0632-8F1E-4D67-892F-7E1E79CC82D2}"/>
              </a:ext>
            </a:extLst>
          </p:cNvPr>
          <p:cNvSpPr/>
          <p:nvPr/>
        </p:nvSpPr>
        <p:spPr>
          <a:xfrm>
            <a:off x="7390614" y="5297864"/>
            <a:ext cx="914400" cy="2922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3572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1E8B789-9948-49A4-AB6C-647A354C03BC}"/>
              </a:ext>
            </a:extLst>
          </p:cNvPr>
          <p:cNvGrpSpPr/>
          <p:nvPr/>
        </p:nvGrpSpPr>
        <p:grpSpPr>
          <a:xfrm>
            <a:off x="3355594" y="2216177"/>
            <a:ext cx="5480811" cy="1212823"/>
            <a:chOff x="3516125" y="2843920"/>
            <a:chExt cx="5480811" cy="1212823"/>
          </a:xfrm>
        </p:grpSpPr>
        <p:grpSp>
          <p:nvGrpSpPr>
            <p:cNvPr id="3" name="组合 2">
              <a:extLst>
                <a:ext uri="{FF2B5EF4-FFF2-40B4-BE49-F238E27FC236}">
                  <a16:creationId xmlns:a16="http://schemas.microsoft.com/office/drawing/2014/main" id="{3AC14B04-88BC-4D7F-932A-33A0E70A043B}"/>
                </a:ext>
              </a:extLst>
            </p:cNvPr>
            <p:cNvGrpSpPr/>
            <p:nvPr/>
          </p:nvGrpSpPr>
          <p:grpSpPr>
            <a:xfrm>
              <a:off x="3739745" y="2856414"/>
              <a:ext cx="5257191" cy="1200329"/>
              <a:chOff x="2298739" y="1833181"/>
              <a:chExt cx="5257191" cy="1200329"/>
            </a:xfrm>
          </p:grpSpPr>
          <p:sp>
            <p:nvSpPr>
              <p:cNvPr id="5" name="文本框 5">
                <a:extLst>
                  <a:ext uri="{FF2B5EF4-FFF2-40B4-BE49-F238E27FC236}">
                    <a16:creationId xmlns:a16="http://schemas.microsoft.com/office/drawing/2014/main" id="{C8D28ED6-41BF-4560-9841-4CC52ED6E33D}"/>
                  </a:ext>
                </a:extLst>
              </p:cNvPr>
              <p:cNvSpPr txBox="1"/>
              <p:nvPr/>
            </p:nvSpPr>
            <p:spPr>
              <a:xfrm>
                <a:off x="3694484" y="2017846"/>
                <a:ext cx="3861446" cy="830997"/>
              </a:xfrm>
              <a:prstGeom prst="rect">
                <a:avLst/>
              </a:prstGeom>
              <a:noFill/>
            </p:spPr>
            <p:txBody>
              <a:bodyPr wrap="square" rtlCol="0">
                <a:spAutoFit/>
              </a:bodyPr>
              <a:lstStyle/>
              <a:p>
                <a:pPr algn="dist">
                  <a:defRPr/>
                </a:pPr>
                <a:r>
                  <a:rPr lang="zh-CN" altLang="en-US" sz="4800" b="1" dirty="0">
                    <a:solidFill>
                      <a:srgbClr val="42556C"/>
                    </a:solidFill>
                    <a:cs typeface="+mn-ea"/>
                    <a:sym typeface="+mn-lt"/>
                  </a:rPr>
                  <a:t>引言</a:t>
                </a:r>
              </a:p>
            </p:txBody>
          </p:sp>
          <p:sp>
            <p:nvSpPr>
              <p:cNvPr id="7" name="文本框 1">
                <a:extLst>
                  <a:ext uri="{FF2B5EF4-FFF2-40B4-BE49-F238E27FC236}">
                    <a16:creationId xmlns:a16="http://schemas.microsoft.com/office/drawing/2014/main" id="{2E59291D-2F40-40B3-B2DE-4F0D9528A91D}"/>
                  </a:ext>
                </a:extLst>
              </p:cNvPr>
              <p:cNvSpPr txBox="1"/>
              <p:nvPr/>
            </p:nvSpPr>
            <p:spPr>
              <a:xfrm>
                <a:off x="2298739" y="1833181"/>
                <a:ext cx="933855" cy="1200329"/>
              </a:xfrm>
              <a:prstGeom prst="rect">
                <a:avLst/>
              </a:prstGeom>
              <a:noFill/>
            </p:spPr>
            <p:txBody>
              <a:bodyPr wrap="square" rtlCol="0">
                <a:spAutoFit/>
              </a:bodyPr>
              <a:lstStyle/>
              <a:p>
                <a:r>
                  <a:rPr lang="en-US" altLang="zh-TW" sz="7200" b="1" dirty="0">
                    <a:solidFill>
                      <a:srgbClr val="42556C"/>
                    </a:solidFill>
                    <a:cs typeface="+mn-ea"/>
                    <a:sym typeface="+mn-lt"/>
                  </a:rPr>
                  <a:t>1</a:t>
                </a:r>
                <a:endParaRPr lang="zh-TW" altLang="en-US" sz="7200" b="1" dirty="0">
                  <a:solidFill>
                    <a:srgbClr val="42556C"/>
                  </a:solidFill>
                  <a:cs typeface="+mn-ea"/>
                  <a:sym typeface="+mn-lt"/>
                </a:endParaRPr>
              </a:p>
            </p:txBody>
          </p:sp>
        </p:grpSp>
        <p:sp>
          <p:nvSpPr>
            <p:cNvPr id="4" name="矩形: 圆角 4">
              <a:extLst>
                <a:ext uri="{FF2B5EF4-FFF2-40B4-BE49-F238E27FC236}">
                  <a16:creationId xmlns:a16="http://schemas.microsoft.com/office/drawing/2014/main" id="{3EBEFE2B-4083-439E-98BE-38D48AB2E2F0}"/>
                </a:ext>
              </a:extLst>
            </p:cNvPr>
            <p:cNvSpPr/>
            <p:nvPr/>
          </p:nvSpPr>
          <p:spPr>
            <a:xfrm>
              <a:off x="3516125" y="2843920"/>
              <a:ext cx="1157475" cy="1169790"/>
            </a:xfrm>
            <a:prstGeom prst="roundRect">
              <a:avLst/>
            </a:prstGeom>
            <a:noFill/>
            <a:ln w="69850">
              <a:solidFill>
                <a:srgbClr val="42556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2556C"/>
                </a:solidFill>
                <a:cs typeface="+mn-ea"/>
                <a:sym typeface="+mn-lt"/>
              </a:endParaRPr>
            </a:p>
          </p:txBody>
        </p:sp>
      </p:grpSp>
      <p:sp>
        <p:nvSpPr>
          <p:cNvPr id="8" name="Freeform 5">
            <a:extLst>
              <a:ext uri="{FF2B5EF4-FFF2-40B4-BE49-F238E27FC236}">
                <a16:creationId xmlns:a16="http://schemas.microsoft.com/office/drawing/2014/main" id="{31C54D67-BCAC-4FAB-AA28-B5C535F45AD1}"/>
              </a:ext>
            </a:extLst>
          </p:cNvPr>
          <p:cNvSpPr>
            <a:spLocks/>
          </p:cNvSpPr>
          <p:nvPr/>
        </p:nvSpPr>
        <p:spPr bwMode="auto">
          <a:xfrm>
            <a:off x="0" y="4187825"/>
            <a:ext cx="12192000" cy="2670175"/>
          </a:xfrm>
          <a:custGeom>
            <a:avLst/>
            <a:gdLst>
              <a:gd name="T0" fmla="*/ 40 w 3840"/>
              <a:gd name="T1" fmla="*/ 17 h 838"/>
              <a:gd name="T2" fmla="*/ 201 w 3840"/>
              <a:gd name="T3" fmla="*/ 89 h 838"/>
              <a:gd name="T4" fmla="*/ 248 w 3840"/>
              <a:gd name="T5" fmla="*/ 108 h 838"/>
              <a:gd name="T6" fmla="*/ 289 w 3840"/>
              <a:gd name="T7" fmla="*/ 125 h 838"/>
              <a:gd name="T8" fmla="*/ 341 w 3840"/>
              <a:gd name="T9" fmla="*/ 145 h 838"/>
              <a:gd name="T10" fmla="*/ 404 w 3840"/>
              <a:gd name="T11" fmla="*/ 169 h 838"/>
              <a:gd name="T12" fmla="*/ 519 w 3840"/>
              <a:gd name="T13" fmla="*/ 209 h 838"/>
              <a:gd name="T14" fmla="*/ 534 w 3840"/>
              <a:gd name="T15" fmla="*/ 214 h 838"/>
              <a:gd name="T16" fmla="*/ 608 w 3840"/>
              <a:gd name="T17" fmla="*/ 239 h 838"/>
              <a:gd name="T18" fmla="*/ 700 w 3840"/>
              <a:gd name="T19" fmla="*/ 267 h 838"/>
              <a:gd name="T20" fmla="*/ 736 w 3840"/>
              <a:gd name="T21" fmla="*/ 277 h 838"/>
              <a:gd name="T22" fmla="*/ 828 w 3840"/>
              <a:gd name="T23" fmla="*/ 303 h 838"/>
              <a:gd name="T24" fmla="*/ 993 w 3840"/>
              <a:gd name="T25" fmla="*/ 343 h 838"/>
              <a:gd name="T26" fmla="*/ 1124 w 3840"/>
              <a:gd name="T27" fmla="*/ 371 h 838"/>
              <a:gd name="T28" fmla="*/ 1230 w 3840"/>
              <a:gd name="T29" fmla="*/ 391 h 838"/>
              <a:gd name="T30" fmla="*/ 1280 w 3840"/>
              <a:gd name="T31" fmla="*/ 399 h 838"/>
              <a:gd name="T32" fmla="*/ 1352 w 3840"/>
              <a:gd name="T33" fmla="*/ 409 h 838"/>
              <a:gd name="T34" fmla="*/ 1414 w 3840"/>
              <a:gd name="T35" fmla="*/ 419 h 838"/>
              <a:gd name="T36" fmla="*/ 1480 w 3840"/>
              <a:gd name="T37" fmla="*/ 427 h 838"/>
              <a:gd name="T38" fmla="*/ 1552 w 3840"/>
              <a:gd name="T39" fmla="*/ 435 h 838"/>
              <a:gd name="T40" fmla="*/ 1640 w 3840"/>
              <a:gd name="T41" fmla="*/ 443 h 838"/>
              <a:gd name="T42" fmla="*/ 1756 w 3840"/>
              <a:gd name="T43" fmla="*/ 451 h 838"/>
              <a:gd name="T44" fmla="*/ 2157 w 3840"/>
              <a:gd name="T45" fmla="*/ 456 h 838"/>
              <a:gd name="T46" fmla="*/ 2309 w 3840"/>
              <a:gd name="T47" fmla="*/ 448 h 838"/>
              <a:gd name="T48" fmla="*/ 2412 w 3840"/>
              <a:gd name="T49" fmla="*/ 438 h 838"/>
              <a:gd name="T50" fmla="*/ 2484 w 3840"/>
              <a:gd name="T51" fmla="*/ 431 h 838"/>
              <a:gd name="T52" fmla="*/ 2552 w 3840"/>
              <a:gd name="T53" fmla="*/ 423 h 838"/>
              <a:gd name="T54" fmla="*/ 2690 w 3840"/>
              <a:gd name="T55" fmla="*/ 403 h 838"/>
              <a:gd name="T56" fmla="*/ 2738 w 3840"/>
              <a:gd name="T57" fmla="*/ 395 h 838"/>
              <a:gd name="T58" fmla="*/ 2921 w 3840"/>
              <a:gd name="T59" fmla="*/ 359 h 838"/>
              <a:gd name="T60" fmla="*/ 3040 w 3840"/>
              <a:gd name="T61" fmla="*/ 331 h 838"/>
              <a:gd name="T62" fmla="*/ 3132 w 3840"/>
              <a:gd name="T63" fmla="*/ 307 h 838"/>
              <a:gd name="T64" fmla="*/ 3248 w 3840"/>
              <a:gd name="T65" fmla="*/ 273 h 838"/>
              <a:gd name="T66" fmla="*/ 3299 w 3840"/>
              <a:gd name="T67" fmla="*/ 257 h 838"/>
              <a:gd name="T68" fmla="*/ 3320 w 3840"/>
              <a:gd name="T69" fmla="*/ 251 h 838"/>
              <a:gd name="T70" fmla="*/ 3344 w 3840"/>
              <a:gd name="T71" fmla="*/ 243 h 838"/>
              <a:gd name="T72" fmla="*/ 3380 w 3840"/>
              <a:gd name="T73" fmla="*/ 231 h 838"/>
              <a:gd name="T74" fmla="*/ 3483 w 3840"/>
              <a:gd name="T75" fmla="*/ 195 h 838"/>
              <a:gd name="T76" fmla="*/ 3519 w 3840"/>
              <a:gd name="T77" fmla="*/ 181 h 838"/>
              <a:gd name="T78" fmla="*/ 3571 w 3840"/>
              <a:gd name="T79" fmla="*/ 161 h 838"/>
              <a:gd name="T80" fmla="*/ 3611 w 3840"/>
              <a:gd name="T81" fmla="*/ 145 h 838"/>
              <a:gd name="T82" fmla="*/ 3658 w 3840"/>
              <a:gd name="T83" fmla="*/ 127 h 838"/>
              <a:gd name="T84" fmla="*/ 3707 w 3840"/>
              <a:gd name="T85" fmla="*/ 105 h 838"/>
              <a:gd name="T86" fmla="*/ 3778 w 3840"/>
              <a:gd name="T87" fmla="*/ 75 h 838"/>
              <a:gd name="T88" fmla="*/ 3822 w 3840"/>
              <a:gd name="T89" fmla="*/ 55 h 838"/>
              <a:gd name="T90" fmla="*/ 3839 w 3840"/>
              <a:gd name="T91" fmla="*/ 47 h 838"/>
              <a:gd name="T92" fmla="*/ 3840 w 3840"/>
              <a:gd name="T93" fmla="*/ 838 h 838"/>
              <a:gd name="T94" fmla="*/ 0 w 3840"/>
              <a:gd name="T9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0" h="838">
                <a:moveTo>
                  <a:pt x="0" y="0"/>
                </a:moveTo>
                <a:cubicBezTo>
                  <a:pt x="15" y="2"/>
                  <a:pt x="27" y="12"/>
                  <a:pt x="40" y="17"/>
                </a:cubicBezTo>
                <a:cubicBezTo>
                  <a:pt x="72" y="32"/>
                  <a:pt x="104" y="47"/>
                  <a:pt x="137" y="61"/>
                </a:cubicBezTo>
                <a:cubicBezTo>
                  <a:pt x="158" y="71"/>
                  <a:pt x="179" y="80"/>
                  <a:pt x="201" y="89"/>
                </a:cubicBezTo>
                <a:cubicBezTo>
                  <a:pt x="215" y="96"/>
                  <a:pt x="230" y="100"/>
                  <a:pt x="244" y="108"/>
                </a:cubicBezTo>
                <a:cubicBezTo>
                  <a:pt x="245" y="108"/>
                  <a:pt x="247" y="108"/>
                  <a:pt x="248" y="108"/>
                </a:cubicBezTo>
                <a:cubicBezTo>
                  <a:pt x="255" y="112"/>
                  <a:pt x="262" y="115"/>
                  <a:pt x="269" y="117"/>
                </a:cubicBezTo>
                <a:cubicBezTo>
                  <a:pt x="275" y="120"/>
                  <a:pt x="282" y="123"/>
                  <a:pt x="289" y="125"/>
                </a:cubicBezTo>
                <a:cubicBezTo>
                  <a:pt x="295" y="128"/>
                  <a:pt x="302" y="131"/>
                  <a:pt x="309" y="133"/>
                </a:cubicBezTo>
                <a:cubicBezTo>
                  <a:pt x="319" y="137"/>
                  <a:pt x="330" y="142"/>
                  <a:pt x="341" y="145"/>
                </a:cubicBezTo>
                <a:cubicBezTo>
                  <a:pt x="352" y="150"/>
                  <a:pt x="364" y="154"/>
                  <a:pt x="376" y="159"/>
                </a:cubicBezTo>
                <a:cubicBezTo>
                  <a:pt x="385" y="162"/>
                  <a:pt x="395" y="166"/>
                  <a:pt x="404" y="169"/>
                </a:cubicBezTo>
                <a:cubicBezTo>
                  <a:pt x="415" y="173"/>
                  <a:pt x="426" y="177"/>
                  <a:pt x="437" y="181"/>
                </a:cubicBezTo>
                <a:cubicBezTo>
                  <a:pt x="464" y="190"/>
                  <a:pt x="491" y="201"/>
                  <a:pt x="519" y="209"/>
                </a:cubicBezTo>
                <a:cubicBezTo>
                  <a:pt x="522" y="211"/>
                  <a:pt x="522" y="211"/>
                  <a:pt x="522" y="211"/>
                </a:cubicBezTo>
                <a:cubicBezTo>
                  <a:pt x="526" y="212"/>
                  <a:pt x="530" y="213"/>
                  <a:pt x="534" y="214"/>
                </a:cubicBezTo>
                <a:cubicBezTo>
                  <a:pt x="538" y="216"/>
                  <a:pt x="542" y="217"/>
                  <a:pt x="546" y="219"/>
                </a:cubicBezTo>
                <a:cubicBezTo>
                  <a:pt x="567" y="226"/>
                  <a:pt x="588" y="232"/>
                  <a:pt x="608" y="239"/>
                </a:cubicBezTo>
                <a:cubicBezTo>
                  <a:pt x="610" y="240"/>
                  <a:pt x="614" y="240"/>
                  <a:pt x="616" y="241"/>
                </a:cubicBezTo>
                <a:cubicBezTo>
                  <a:pt x="644" y="251"/>
                  <a:pt x="673" y="257"/>
                  <a:pt x="700" y="267"/>
                </a:cubicBezTo>
                <a:cubicBezTo>
                  <a:pt x="702" y="268"/>
                  <a:pt x="707" y="268"/>
                  <a:pt x="709" y="269"/>
                </a:cubicBezTo>
                <a:cubicBezTo>
                  <a:pt x="717" y="272"/>
                  <a:pt x="727" y="275"/>
                  <a:pt x="736" y="277"/>
                </a:cubicBezTo>
                <a:cubicBezTo>
                  <a:pt x="752" y="282"/>
                  <a:pt x="768" y="286"/>
                  <a:pt x="784" y="291"/>
                </a:cubicBezTo>
                <a:cubicBezTo>
                  <a:pt x="799" y="295"/>
                  <a:pt x="814" y="298"/>
                  <a:pt x="828" y="303"/>
                </a:cubicBezTo>
                <a:cubicBezTo>
                  <a:pt x="866" y="312"/>
                  <a:pt x="903" y="322"/>
                  <a:pt x="940" y="331"/>
                </a:cubicBezTo>
                <a:cubicBezTo>
                  <a:pt x="958" y="336"/>
                  <a:pt x="976" y="338"/>
                  <a:pt x="993" y="343"/>
                </a:cubicBezTo>
                <a:cubicBezTo>
                  <a:pt x="1029" y="351"/>
                  <a:pt x="1066" y="358"/>
                  <a:pt x="1102" y="367"/>
                </a:cubicBezTo>
                <a:cubicBezTo>
                  <a:pt x="1109" y="368"/>
                  <a:pt x="1117" y="368"/>
                  <a:pt x="1124" y="371"/>
                </a:cubicBezTo>
                <a:cubicBezTo>
                  <a:pt x="1152" y="376"/>
                  <a:pt x="1181" y="381"/>
                  <a:pt x="1209" y="387"/>
                </a:cubicBezTo>
                <a:cubicBezTo>
                  <a:pt x="1216" y="388"/>
                  <a:pt x="1223" y="388"/>
                  <a:pt x="1230" y="391"/>
                </a:cubicBezTo>
                <a:cubicBezTo>
                  <a:pt x="1238" y="392"/>
                  <a:pt x="1247" y="392"/>
                  <a:pt x="1254" y="395"/>
                </a:cubicBezTo>
                <a:cubicBezTo>
                  <a:pt x="1263" y="396"/>
                  <a:pt x="1272" y="396"/>
                  <a:pt x="1280" y="399"/>
                </a:cubicBezTo>
                <a:cubicBezTo>
                  <a:pt x="1297" y="401"/>
                  <a:pt x="1314" y="404"/>
                  <a:pt x="1331" y="407"/>
                </a:cubicBezTo>
                <a:cubicBezTo>
                  <a:pt x="1338" y="408"/>
                  <a:pt x="1345" y="408"/>
                  <a:pt x="1352" y="409"/>
                </a:cubicBezTo>
                <a:cubicBezTo>
                  <a:pt x="1361" y="413"/>
                  <a:pt x="1371" y="412"/>
                  <a:pt x="1380" y="413"/>
                </a:cubicBezTo>
                <a:cubicBezTo>
                  <a:pt x="1391" y="417"/>
                  <a:pt x="1403" y="415"/>
                  <a:pt x="1414" y="419"/>
                </a:cubicBezTo>
                <a:cubicBezTo>
                  <a:pt x="1425" y="421"/>
                  <a:pt x="1437" y="419"/>
                  <a:pt x="1448" y="423"/>
                </a:cubicBezTo>
                <a:cubicBezTo>
                  <a:pt x="1459" y="424"/>
                  <a:pt x="1470" y="424"/>
                  <a:pt x="1480" y="427"/>
                </a:cubicBezTo>
                <a:cubicBezTo>
                  <a:pt x="1492" y="428"/>
                  <a:pt x="1504" y="428"/>
                  <a:pt x="1516" y="431"/>
                </a:cubicBezTo>
                <a:cubicBezTo>
                  <a:pt x="1528" y="432"/>
                  <a:pt x="1541" y="431"/>
                  <a:pt x="1552" y="435"/>
                </a:cubicBezTo>
                <a:cubicBezTo>
                  <a:pt x="1565" y="436"/>
                  <a:pt x="1578" y="435"/>
                  <a:pt x="1590" y="438"/>
                </a:cubicBezTo>
                <a:cubicBezTo>
                  <a:pt x="1607" y="442"/>
                  <a:pt x="1624" y="438"/>
                  <a:pt x="1640" y="443"/>
                </a:cubicBezTo>
                <a:cubicBezTo>
                  <a:pt x="1656" y="444"/>
                  <a:pt x="1672" y="443"/>
                  <a:pt x="1688" y="446"/>
                </a:cubicBezTo>
                <a:cubicBezTo>
                  <a:pt x="1710" y="450"/>
                  <a:pt x="1734" y="445"/>
                  <a:pt x="1756" y="451"/>
                </a:cubicBezTo>
                <a:cubicBezTo>
                  <a:pt x="1785" y="454"/>
                  <a:pt x="1815" y="449"/>
                  <a:pt x="1843" y="456"/>
                </a:cubicBezTo>
                <a:cubicBezTo>
                  <a:pt x="1948" y="457"/>
                  <a:pt x="2052" y="457"/>
                  <a:pt x="2157" y="456"/>
                </a:cubicBezTo>
                <a:cubicBezTo>
                  <a:pt x="2187" y="450"/>
                  <a:pt x="2218" y="453"/>
                  <a:pt x="2248" y="451"/>
                </a:cubicBezTo>
                <a:cubicBezTo>
                  <a:pt x="2268" y="446"/>
                  <a:pt x="2288" y="449"/>
                  <a:pt x="2309" y="448"/>
                </a:cubicBezTo>
                <a:cubicBezTo>
                  <a:pt x="2325" y="442"/>
                  <a:pt x="2343" y="445"/>
                  <a:pt x="2361" y="443"/>
                </a:cubicBezTo>
                <a:cubicBezTo>
                  <a:pt x="2377" y="437"/>
                  <a:pt x="2395" y="443"/>
                  <a:pt x="2412" y="438"/>
                </a:cubicBezTo>
                <a:cubicBezTo>
                  <a:pt x="2423" y="436"/>
                  <a:pt x="2434" y="436"/>
                  <a:pt x="2445" y="435"/>
                </a:cubicBezTo>
                <a:cubicBezTo>
                  <a:pt x="2458" y="431"/>
                  <a:pt x="2471" y="432"/>
                  <a:pt x="2484" y="431"/>
                </a:cubicBezTo>
                <a:cubicBezTo>
                  <a:pt x="2495" y="427"/>
                  <a:pt x="2508" y="428"/>
                  <a:pt x="2520" y="427"/>
                </a:cubicBezTo>
                <a:cubicBezTo>
                  <a:pt x="2530" y="423"/>
                  <a:pt x="2541" y="424"/>
                  <a:pt x="2552" y="423"/>
                </a:cubicBezTo>
                <a:cubicBezTo>
                  <a:pt x="2561" y="420"/>
                  <a:pt x="2571" y="420"/>
                  <a:pt x="2580" y="419"/>
                </a:cubicBezTo>
                <a:cubicBezTo>
                  <a:pt x="2616" y="413"/>
                  <a:pt x="2653" y="408"/>
                  <a:pt x="2690" y="403"/>
                </a:cubicBezTo>
                <a:cubicBezTo>
                  <a:pt x="2697" y="400"/>
                  <a:pt x="2706" y="400"/>
                  <a:pt x="2714" y="399"/>
                </a:cubicBezTo>
                <a:cubicBezTo>
                  <a:pt x="2722" y="396"/>
                  <a:pt x="2730" y="396"/>
                  <a:pt x="2738" y="395"/>
                </a:cubicBezTo>
                <a:cubicBezTo>
                  <a:pt x="2752" y="391"/>
                  <a:pt x="2767" y="389"/>
                  <a:pt x="2781" y="387"/>
                </a:cubicBezTo>
                <a:cubicBezTo>
                  <a:pt x="2828" y="378"/>
                  <a:pt x="2874" y="368"/>
                  <a:pt x="2921" y="359"/>
                </a:cubicBezTo>
                <a:cubicBezTo>
                  <a:pt x="2932" y="355"/>
                  <a:pt x="2944" y="354"/>
                  <a:pt x="2956" y="351"/>
                </a:cubicBezTo>
                <a:cubicBezTo>
                  <a:pt x="2984" y="344"/>
                  <a:pt x="3012" y="338"/>
                  <a:pt x="3040" y="331"/>
                </a:cubicBezTo>
                <a:cubicBezTo>
                  <a:pt x="3050" y="327"/>
                  <a:pt x="3061" y="325"/>
                  <a:pt x="3072" y="323"/>
                </a:cubicBezTo>
                <a:cubicBezTo>
                  <a:pt x="3091" y="317"/>
                  <a:pt x="3112" y="312"/>
                  <a:pt x="3132" y="307"/>
                </a:cubicBezTo>
                <a:cubicBezTo>
                  <a:pt x="3160" y="299"/>
                  <a:pt x="3188" y="291"/>
                  <a:pt x="3216" y="283"/>
                </a:cubicBezTo>
                <a:cubicBezTo>
                  <a:pt x="3226" y="279"/>
                  <a:pt x="3237" y="277"/>
                  <a:pt x="3248" y="273"/>
                </a:cubicBezTo>
                <a:cubicBezTo>
                  <a:pt x="3250" y="272"/>
                  <a:pt x="3254" y="271"/>
                  <a:pt x="3256" y="271"/>
                </a:cubicBezTo>
                <a:cubicBezTo>
                  <a:pt x="3270" y="266"/>
                  <a:pt x="3285" y="262"/>
                  <a:pt x="3299" y="257"/>
                </a:cubicBezTo>
                <a:cubicBezTo>
                  <a:pt x="3301" y="256"/>
                  <a:pt x="3305" y="255"/>
                  <a:pt x="3307" y="255"/>
                </a:cubicBezTo>
                <a:cubicBezTo>
                  <a:pt x="3311" y="254"/>
                  <a:pt x="3315" y="252"/>
                  <a:pt x="3320" y="251"/>
                </a:cubicBezTo>
                <a:cubicBezTo>
                  <a:pt x="3325" y="249"/>
                  <a:pt x="3330" y="247"/>
                  <a:pt x="3335" y="245"/>
                </a:cubicBezTo>
                <a:cubicBezTo>
                  <a:pt x="3337" y="244"/>
                  <a:pt x="3342" y="244"/>
                  <a:pt x="3344" y="243"/>
                </a:cubicBezTo>
                <a:cubicBezTo>
                  <a:pt x="3348" y="242"/>
                  <a:pt x="3352" y="240"/>
                  <a:pt x="3356" y="239"/>
                </a:cubicBezTo>
                <a:cubicBezTo>
                  <a:pt x="3364" y="236"/>
                  <a:pt x="3372" y="233"/>
                  <a:pt x="3380" y="231"/>
                </a:cubicBezTo>
                <a:cubicBezTo>
                  <a:pt x="3389" y="227"/>
                  <a:pt x="3398" y="225"/>
                  <a:pt x="3407" y="221"/>
                </a:cubicBezTo>
                <a:cubicBezTo>
                  <a:pt x="3433" y="213"/>
                  <a:pt x="3458" y="203"/>
                  <a:pt x="3483" y="195"/>
                </a:cubicBezTo>
                <a:cubicBezTo>
                  <a:pt x="3491" y="192"/>
                  <a:pt x="3499" y="189"/>
                  <a:pt x="3507" y="185"/>
                </a:cubicBezTo>
                <a:cubicBezTo>
                  <a:pt x="3511" y="184"/>
                  <a:pt x="3515" y="183"/>
                  <a:pt x="3519" y="181"/>
                </a:cubicBezTo>
                <a:cubicBezTo>
                  <a:pt x="3525" y="179"/>
                  <a:pt x="3530" y="177"/>
                  <a:pt x="3536" y="175"/>
                </a:cubicBezTo>
                <a:cubicBezTo>
                  <a:pt x="3547" y="169"/>
                  <a:pt x="3560" y="166"/>
                  <a:pt x="3571" y="161"/>
                </a:cubicBezTo>
                <a:cubicBezTo>
                  <a:pt x="3578" y="159"/>
                  <a:pt x="3585" y="156"/>
                  <a:pt x="3591" y="153"/>
                </a:cubicBezTo>
                <a:cubicBezTo>
                  <a:pt x="3598" y="151"/>
                  <a:pt x="3605" y="148"/>
                  <a:pt x="3611" y="145"/>
                </a:cubicBezTo>
                <a:cubicBezTo>
                  <a:pt x="3618" y="143"/>
                  <a:pt x="3625" y="140"/>
                  <a:pt x="3631" y="137"/>
                </a:cubicBezTo>
                <a:cubicBezTo>
                  <a:pt x="3640" y="134"/>
                  <a:pt x="3649" y="129"/>
                  <a:pt x="3658" y="127"/>
                </a:cubicBezTo>
                <a:cubicBezTo>
                  <a:pt x="3658" y="125"/>
                  <a:pt x="3658" y="125"/>
                  <a:pt x="3658" y="125"/>
                </a:cubicBezTo>
                <a:cubicBezTo>
                  <a:pt x="3675" y="120"/>
                  <a:pt x="3691" y="112"/>
                  <a:pt x="3707" y="105"/>
                </a:cubicBezTo>
                <a:cubicBezTo>
                  <a:pt x="3720" y="100"/>
                  <a:pt x="3732" y="94"/>
                  <a:pt x="3745" y="89"/>
                </a:cubicBezTo>
                <a:cubicBezTo>
                  <a:pt x="3756" y="85"/>
                  <a:pt x="3766" y="78"/>
                  <a:pt x="3778" y="75"/>
                </a:cubicBezTo>
                <a:cubicBezTo>
                  <a:pt x="3778" y="73"/>
                  <a:pt x="3778" y="73"/>
                  <a:pt x="3778" y="73"/>
                </a:cubicBezTo>
                <a:cubicBezTo>
                  <a:pt x="3794" y="69"/>
                  <a:pt x="3807" y="59"/>
                  <a:pt x="3822" y="55"/>
                </a:cubicBezTo>
                <a:cubicBezTo>
                  <a:pt x="3822" y="53"/>
                  <a:pt x="3822" y="53"/>
                  <a:pt x="3822" y="53"/>
                </a:cubicBezTo>
                <a:cubicBezTo>
                  <a:pt x="3828" y="51"/>
                  <a:pt x="3834" y="49"/>
                  <a:pt x="3839" y="47"/>
                </a:cubicBezTo>
                <a:cubicBezTo>
                  <a:pt x="3840" y="41"/>
                  <a:pt x="3840" y="41"/>
                  <a:pt x="3840" y="41"/>
                </a:cubicBezTo>
                <a:cubicBezTo>
                  <a:pt x="3840" y="838"/>
                  <a:pt x="3840" y="838"/>
                  <a:pt x="3840" y="838"/>
                </a:cubicBezTo>
                <a:cubicBezTo>
                  <a:pt x="0" y="838"/>
                  <a:pt x="0" y="838"/>
                  <a:pt x="0" y="838"/>
                </a:cubicBezTo>
                <a:cubicBezTo>
                  <a:pt x="0" y="0"/>
                  <a:pt x="0" y="0"/>
                  <a:pt x="0" y="0"/>
                </a:cubicBez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486136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44EB8CE-74F8-4E7C-A84A-CB9D8D4DF82E}"/>
              </a:ext>
            </a:extLst>
          </p:cNvPr>
          <p:cNvPicPr>
            <a:picLocks noChangeAspect="1"/>
          </p:cNvPicPr>
          <p:nvPr/>
        </p:nvPicPr>
        <p:blipFill>
          <a:blip r:embed="rId3"/>
          <a:stretch>
            <a:fillRect/>
          </a:stretch>
        </p:blipFill>
        <p:spPr>
          <a:xfrm>
            <a:off x="1717448" y="447593"/>
            <a:ext cx="8757103" cy="5962813"/>
          </a:xfrm>
          <a:prstGeom prst="rect">
            <a:avLst/>
          </a:prstGeom>
        </p:spPr>
      </p:pic>
      <p:sp>
        <p:nvSpPr>
          <p:cNvPr id="6" name="右大括号 5">
            <a:extLst>
              <a:ext uri="{FF2B5EF4-FFF2-40B4-BE49-F238E27FC236}">
                <a16:creationId xmlns:a16="http://schemas.microsoft.com/office/drawing/2014/main" id="{B0C4B283-4215-461A-B4B3-BEDB45353E87}"/>
              </a:ext>
            </a:extLst>
          </p:cNvPr>
          <p:cNvSpPr/>
          <p:nvPr/>
        </p:nvSpPr>
        <p:spPr>
          <a:xfrm>
            <a:off x="3525625" y="4581427"/>
            <a:ext cx="179109" cy="172510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右大括号 12">
            <a:extLst>
              <a:ext uri="{FF2B5EF4-FFF2-40B4-BE49-F238E27FC236}">
                <a16:creationId xmlns:a16="http://schemas.microsoft.com/office/drawing/2014/main" id="{1C3E8773-A686-4AA6-AD90-61268B809E95}"/>
              </a:ext>
            </a:extLst>
          </p:cNvPr>
          <p:cNvSpPr/>
          <p:nvPr/>
        </p:nvSpPr>
        <p:spPr>
          <a:xfrm>
            <a:off x="3525625" y="1640264"/>
            <a:ext cx="241954" cy="1029876"/>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右大括号 13">
            <a:extLst>
              <a:ext uri="{FF2B5EF4-FFF2-40B4-BE49-F238E27FC236}">
                <a16:creationId xmlns:a16="http://schemas.microsoft.com/office/drawing/2014/main" id="{40A986EA-7C7E-4877-AE2C-BF885C91C62D}"/>
              </a:ext>
            </a:extLst>
          </p:cNvPr>
          <p:cNvSpPr/>
          <p:nvPr/>
        </p:nvSpPr>
        <p:spPr>
          <a:xfrm>
            <a:off x="3525625" y="2960016"/>
            <a:ext cx="179109" cy="133153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EDF22600-6990-4CAC-8550-1125BD46D26F}"/>
              </a:ext>
            </a:extLst>
          </p:cNvPr>
          <p:cNvSpPr/>
          <p:nvPr/>
        </p:nvSpPr>
        <p:spPr>
          <a:xfrm>
            <a:off x="6986833" y="1557777"/>
            <a:ext cx="1063658" cy="11123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EC5E16AE-0B70-4E18-B147-11B17AC0CFB8}"/>
              </a:ext>
            </a:extLst>
          </p:cNvPr>
          <p:cNvSpPr/>
          <p:nvPr/>
        </p:nvSpPr>
        <p:spPr>
          <a:xfrm>
            <a:off x="6986833" y="4432953"/>
            <a:ext cx="1063658" cy="18735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C1A82D8E-0364-4998-BCB5-558C34B87BF5}"/>
              </a:ext>
            </a:extLst>
          </p:cNvPr>
          <p:cNvSpPr/>
          <p:nvPr/>
        </p:nvSpPr>
        <p:spPr>
          <a:xfrm>
            <a:off x="7005687" y="2833235"/>
            <a:ext cx="1063658" cy="15690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62575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1244458" cy="123110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4.</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实证分析</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中国债券市场庞氏型融资公司占比的变化趋势、成因和影响机制探析</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pic>
        <p:nvPicPr>
          <p:cNvPr id="4" name="图片 3">
            <a:extLst>
              <a:ext uri="{FF2B5EF4-FFF2-40B4-BE49-F238E27FC236}">
                <a16:creationId xmlns:a16="http://schemas.microsoft.com/office/drawing/2014/main" id="{4BD46F69-7B26-41AE-86BF-C22C82A15281}"/>
              </a:ext>
            </a:extLst>
          </p:cNvPr>
          <p:cNvPicPr>
            <a:picLocks noChangeAspect="1"/>
          </p:cNvPicPr>
          <p:nvPr/>
        </p:nvPicPr>
        <p:blipFill>
          <a:blip r:embed="rId3"/>
          <a:stretch>
            <a:fillRect/>
          </a:stretch>
        </p:blipFill>
        <p:spPr>
          <a:xfrm>
            <a:off x="474483" y="1945268"/>
            <a:ext cx="4961697" cy="3782432"/>
          </a:xfrm>
          <a:prstGeom prst="rect">
            <a:avLst/>
          </a:prstGeom>
        </p:spPr>
      </p:pic>
      <p:sp>
        <p:nvSpPr>
          <p:cNvPr id="6" name="文本框 5">
            <a:extLst>
              <a:ext uri="{FF2B5EF4-FFF2-40B4-BE49-F238E27FC236}">
                <a16:creationId xmlns:a16="http://schemas.microsoft.com/office/drawing/2014/main" id="{C663803F-CD43-4218-8A1A-D3A73D90DF7F}"/>
              </a:ext>
            </a:extLst>
          </p:cNvPr>
          <p:cNvSpPr txBox="1"/>
          <p:nvPr/>
        </p:nvSpPr>
        <p:spPr>
          <a:xfrm>
            <a:off x="5590095" y="1945268"/>
            <a:ext cx="6278251" cy="4944752"/>
          </a:xfrm>
          <a:prstGeom prst="rect">
            <a:avLst/>
          </a:prstGeom>
          <a:noFill/>
        </p:spPr>
        <p:txBody>
          <a:bodyPr wrap="square" rtlCol="0">
            <a:spAutoFit/>
          </a:bodyPr>
          <a:lstStyle/>
          <a:p>
            <a:r>
              <a:rPr lang="zh-CN" altLang="en-US" dirty="0">
                <a:solidFill>
                  <a:srgbClr val="FF0000"/>
                </a:solidFill>
              </a:rPr>
              <a:t>为什么庞氏型融资的发债企业占比会呈现下降趋势呢？</a:t>
            </a:r>
            <a:endParaRPr lang="en-US" altLang="zh-CN" dirty="0">
              <a:solidFill>
                <a:srgbClr val="FF0000"/>
              </a:solidFill>
            </a:endParaRPr>
          </a:p>
          <a:p>
            <a:pPr>
              <a:lnSpc>
                <a:spcPts val="3000"/>
              </a:lnSpc>
            </a:pPr>
            <a:r>
              <a:rPr lang="zh-CN" altLang="en-US" dirty="0"/>
              <a:t>①从发债政策变化的角度看：</a:t>
            </a:r>
            <a:endParaRPr lang="en-US" altLang="zh-CN" dirty="0"/>
          </a:p>
          <a:p>
            <a:pPr>
              <a:lnSpc>
                <a:spcPts val="3000"/>
              </a:lnSpc>
            </a:pPr>
            <a:r>
              <a:rPr lang="zh-CN" altLang="en-US" dirty="0"/>
              <a:t> </a:t>
            </a:r>
            <a:r>
              <a:rPr lang="en-US" altLang="zh-CN" dirty="0"/>
              <a:t>2008 </a:t>
            </a:r>
            <a:r>
              <a:rPr lang="zh-CN" altLang="en-US" dirty="0"/>
              <a:t>年以前，债券市场主要以企业债为主，发行主体主要以中央企业为主，而当时这些企业多数是高负债企业，这就导致了 </a:t>
            </a:r>
            <a:r>
              <a:rPr lang="en-US" altLang="zh-CN" dirty="0"/>
              <a:t>2005—2009 </a:t>
            </a:r>
            <a:r>
              <a:rPr lang="zh-CN" altLang="en-US" dirty="0"/>
              <a:t>年庞氏型融资的企业占比较高。 </a:t>
            </a:r>
            <a:endParaRPr lang="en-US" altLang="zh-CN" dirty="0"/>
          </a:p>
          <a:p>
            <a:pPr>
              <a:lnSpc>
                <a:spcPts val="3000"/>
              </a:lnSpc>
            </a:pPr>
            <a:r>
              <a:rPr lang="en-US" altLang="zh-CN" dirty="0"/>
              <a:t>2007 </a:t>
            </a:r>
            <a:r>
              <a:rPr lang="zh-CN" altLang="en-US" dirty="0"/>
              <a:t>年证监会推出</a:t>
            </a:r>
            <a:r>
              <a:rPr lang="en-US" altLang="zh-CN" dirty="0"/>
              <a:t>《</a:t>
            </a:r>
            <a:r>
              <a:rPr lang="zh-CN" altLang="en-US" dirty="0"/>
              <a:t>公司债券发行试点办法</a:t>
            </a:r>
            <a:r>
              <a:rPr lang="en-US" altLang="zh-CN" dirty="0"/>
              <a:t>》</a:t>
            </a:r>
            <a:r>
              <a:rPr lang="zh-CN" altLang="en-US" dirty="0"/>
              <a:t>，允许满足评级标准的上市公司发行公司债券，由于其综合经营财务状况相对较好，导致庞氏型融资占比呈下降趋势。</a:t>
            </a:r>
            <a:endParaRPr lang="en-US" altLang="zh-CN" dirty="0"/>
          </a:p>
          <a:p>
            <a:pPr>
              <a:lnSpc>
                <a:spcPts val="3000"/>
              </a:lnSpc>
            </a:pPr>
            <a:r>
              <a:rPr lang="en-US" altLang="zh-CN" dirty="0"/>
              <a:t>2015 </a:t>
            </a:r>
            <a:r>
              <a:rPr lang="zh-CN" altLang="en-US" dirty="0"/>
              <a:t>年</a:t>
            </a:r>
            <a:r>
              <a:rPr lang="en-US" altLang="zh-CN" dirty="0"/>
              <a:t>1 </a:t>
            </a:r>
            <a:r>
              <a:rPr lang="zh-CN" altLang="en-US" dirty="0"/>
              <a:t>月证监会出台</a:t>
            </a:r>
            <a:r>
              <a:rPr lang="en-US" altLang="zh-CN" dirty="0"/>
              <a:t>《</a:t>
            </a:r>
            <a:r>
              <a:rPr lang="zh-CN" altLang="en-US" dirty="0"/>
              <a:t>公司债券发行与交易管理办法</a:t>
            </a:r>
            <a:r>
              <a:rPr lang="en-US" altLang="zh-CN" dirty="0"/>
              <a:t>》</a:t>
            </a:r>
            <a:r>
              <a:rPr lang="zh-CN" altLang="en-US" dirty="0"/>
              <a:t>，扩大了公司债发行主体的范围， 允许非上市公司发行公司债券， 但这些非上市公司的财务状况一般不及上市公司，从而又导致</a:t>
            </a:r>
            <a:r>
              <a:rPr lang="en-US" altLang="zh-CN" dirty="0"/>
              <a:t>2017—2019 </a:t>
            </a:r>
            <a:r>
              <a:rPr lang="zh-CN" altLang="en-US" dirty="0"/>
              <a:t>年发债企业中庞氏 型 融资的占比出现了一定程度的反弹。</a:t>
            </a:r>
          </a:p>
        </p:txBody>
      </p:sp>
      <p:sp>
        <p:nvSpPr>
          <p:cNvPr id="7" name="椭圆 6">
            <a:extLst>
              <a:ext uri="{FF2B5EF4-FFF2-40B4-BE49-F238E27FC236}">
                <a16:creationId xmlns:a16="http://schemas.microsoft.com/office/drawing/2014/main" id="{8E7E045B-8C11-4FF6-99EB-3E80FFC64F2F}"/>
              </a:ext>
            </a:extLst>
          </p:cNvPr>
          <p:cNvSpPr/>
          <p:nvPr/>
        </p:nvSpPr>
        <p:spPr>
          <a:xfrm>
            <a:off x="1178351" y="2361406"/>
            <a:ext cx="461913" cy="188065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0572D60B-2495-48D0-854A-88102A334D6A}"/>
              </a:ext>
            </a:extLst>
          </p:cNvPr>
          <p:cNvSpPr/>
          <p:nvPr/>
        </p:nvSpPr>
        <p:spPr>
          <a:xfrm>
            <a:off x="4820268" y="3110844"/>
            <a:ext cx="461913" cy="86883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50630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1244458" cy="123110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4.</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实证分析</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中国债券市场庞氏型融资公司占比的变化趋势、成因和影响机制探析</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sp>
        <p:nvSpPr>
          <p:cNvPr id="6" name="文本框 5">
            <a:extLst>
              <a:ext uri="{FF2B5EF4-FFF2-40B4-BE49-F238E27FC236}">
                <a16:creationId xmlns:a16="http://schemas.microsoft.com/office/drawing/2014/main" id="{C663803F-CD43-4218-8A1A-D3A73D90DF7F}"/>
              </a:ext>
            </a:extLst>
          </p:cNvPr>
          <p:cNvSpPr txBox="1"/>
          <p:nvPr/>
        </p:nvSpPr>
        <p:spPr>
          <a:xfrm>
            <a:off x="5590095" y="1945268"/>
            <a:ext cx="6278251" cy="2636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rPr>
              <a:t>为什么庞氏型融资的发债企业占比会呈现下降趋势呢？</a:t>
            </a:r>
            <a:endParaRPr kumimoji="0" lang="en-US" altLang="zh-CN" sz="1800" b="0" i="0" u="none" strike="noStrike" kern="1200" cap="none" spc="0" normalizeH="0" baseline="0" noProof="0" dirty="0">
              <a:ln>
                <a:noFill/>
              </a:ln>
              <a:solidFill>
                <a:srgbClr val="FF0000"/>
              </a:solidFill>
              <a:effectLst/>
              <a:uLnTx/>
              <a:uFillTx/>
              <a:latin typeface="微软雅黑" panose="020F0502020204030204"/>
              <a:ea typeface="微软雅黑"/>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r>
              <a:rPr lang="zh-CN" altLang="en-US" dirty="0">
                <a:solidFill>
                  <a:prstClr val="black"/>
                </a:solidFill>
                <a:latin typeface="微软雅黑" panose="020F0502020204030204"/>
                <a:ea typeface="微软雅黑"/>
              </a:rPr>
              <a:t>②</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庞氏型融资的发债企业信用评级角度看：</a:t>
            </a:r>
            <a:endPar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无论发行债券政策宽紧， 企业发行债券都需要接受信用评级。信用评级的基础指标是发债企业的盈利能力、 资产流动性、资产周转速度、 负债比例和偿债能力等。因此，发债企业信用等级与融资类型密切相关。信用评级越低，其信用风险越大，因而融资成本越高。</a:t>
            </a:r>
          </a:p>
        </p:txBody>
      </p:sp>
      <p:pic>
        <p:nvPicPr>
          <p:cNvPr id="3" name="图片 2">
            <a:extLst>
              <a:ext uri="{FF2B5EF4-FFF2-40B4-BE49-F238E27FC236}">
                <a16:creationId xmlns:a16="http://schemas.microsoft.com/office/drawing/2014/main" id="{701B07C7-97CD-4185-92FC-717DE3926BF8}"/>
              </a:ext>
            </a:extLst>
          </p:cNvPr>
          <p:cNvPicPr>
            <a:picLocks noChangeAspect="1"/>
          </p:cNvPicPr>
          <p:nvPr/>
        </p:nvPicPr>
        <p:blipFill>
          <a:blip r:embed="rId3"/>
          <a:stretch>
            <a:fillRect/>
          </a:stretch>
        </p:blipFill>
        <p:spPr>
          <a:xfrm>
            <a:off x="623888" y="1945268"/>
            <a:ext cx="4776247" cy="3664941"/>
          </a:xfrm>
          <a:prstGeom prst="rect">
            <a:avLst/>
          </a:prstGeom>
        </p:spPr>
      </p:pic>
      <p:cxnSp>
        <p:nvCxnSpPr>
          <p:cNvPr id="8" name="直接箭头连接符 7">
            <a:extLst>
              <a:ext uri="{FF2B5EF4-FFF2-40B4-BE49-F238E27FC236}">
                <a16:creationId xmlns:a16="http://schemas.microsoft.com/office/drawing/2014/main" id="{8BF71BE7-E9BA-448C-B67E-808E52CE94F8}"/>
              </a:ext>
            </a:extLst>
          </p:cNvPr>
          <p:cNvCxnSpPr/>
          <p:nvPr/>
        </p:nvCxnSpPr>
        <p:spPr>
          <a:xfrm>
            <a:off x="1659118" y="2705493"/>
            <a:ext cx="1046375" cy="8484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E3D4282E-3E68-46B1-90D3-CEA963705167}"/>
              </a:ext>
            </a:extLst>
          </p:cNvPr>
          <p:cNvCxnSpPr/>
          <p:nvPr/>
        </p:nvCxnSpPr>
        <p:spPr>
          <a:xfrm>
            <a:off x="2445544" y="2281287"/>
            <a:ext cx="1046375" cy="8484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851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1244458" cy="123110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4.</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实证分析</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中国 股票 市场 </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FSI </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与 债券 市场 </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FSI </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的趋势和突变</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pic>
        <p:nvPicPr>
          <p:cNvPr id="4" name="图片 3">
            <a:extLst>
              <a:ext uri="{FF2B5EF4-FFF2-40B4-BE49-F238E27FC236}">
                <a16:creationId xmlns:a16="http://schemas.microsoft.com/office/drawing/2014/main" id="{E3B74879-AB20-44D1-9686-DB1DA89F1377}"/>
              </a:ext>
            </a:extLst>
          </p:cNvPr>
          <p:cNvPicPr>
            <a:picLocks noChangeAspect="1"/>
          </p:cNvPicPr>
          <p:nvPr/>
        </p:nvPicPr>
        <p:blipFill>
          <a:blip r:embed="rId3"/>
          <a:stretch>
            <a:fillRect/>
          </a:stretch>
        </p:blipFill>
        <p:spPr>
          <a:xfrm>
            <a:off x="3344233" y="1987107"/>
            <a:ext cx="5503534" cy="3972317"/>
          </a:xfrm>
          <a:prstGeom prst="rect">
            <a:avLst/>
          </a:prstGeom>
        </p:spPr>
      </p:pic>
    </p:spTree>
    <p:extLst>
      <p:ext uri="{BB962C8B-B14F-4D97-AF65-F5344CB8AC3E}">
        <p14:creationId xmlns:p14="http://schemas.microsoft.com/office/powerpoint/2010/main" val="4131712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D449F35-7ECA-4069-A83B-EF04929C8156}"/>
              </a:ext>
            </a:extLst>
          </p:cNvPr>
          <p:cNvPicPr>
            <a:picLocks noChangeAspect="1"/>
          </p:cNvPicPr>
          <p:nvPr/>
        </p:nvPicPr>
        <p:blipFill>
          <a:blip r:embed="rId3"/>
          <a:stretch>
            <a:fillRect/>
          </a:stretch>
        </p:blipFill>
        <p:spPr>
          <a:xfrm>
            <a:off x="833934" y="621714"/>
            <a:ext cx="10524132" cy="1447925"/>
          </a:xfrm>
          <a:prstGeom prst="rect">
            <a:avLst/>
          </a:prstGeom>
        </p:spPr>
      </p:pic>
      <p:pic>
        <p:nvPicPr>
          <p:cNvPr id="6" name="图片 5">
            <a:extLst>
              <a:ext uri="{FF2B5EF4-FFF2-40B4-BE49-F238E27FC236}">
                <a16:creationId xmlns:a16="http://schemas.microsoft.com/office/drawing/2014/main" id="{9C8FCF0F-B8F8-4CFD-9D1B-217AFBBCAC4B}"/>
              </a:ext>
            </a:extLst>
          </p:cNvPr>
          <p:cNvPicPr>
            <a:picLocks noChangeAspect="1"/>
          </p:cNvPicPr>
          <p:nvPr/>
        </p:nvPicPr>
        <p:blipFill>
          <a:blip r:embed="rId4"/>
          <a:stretch>
            <a:fillRect/>
          </a:stretch>
        </p:blipFill>
        <p:spPr>
          <a:xfrm>
            <a:off x="833934" y="2229662"/>
            <a:ext cx="4661893" cy="4235584"/>
          </a:xfrm>
          <a:prstGeom prst="rect">
            <a:avLst/>
          </a:prstGeom>
        </p:spPr>
      </p:pic>
      <p:pic>
        <p:nvPicPr>
          <p:cNvPr id="8" name="图片 7">
            <a:extLst>
              <a:ext uri="{FF2B5EF4-FFF2-40B4-BE49-F238E27FC236}">
                <a16:creationId xmlns:a16="http://schemas.microsoft.com/office/drawing/2014/main" id="{8165968A-586A-4D8B-851C-1638B42663C1}"/>
              </a:ext>
            </a:extLst>
          </p:cNvPr>
          <p:cNvPicPr>
            <a:picLocks noChangeAspect="1"/>
          </p:cNvPicPr>
          <p:nvPr/>
        </p:nvPicPr>
        <p:blipFill>
          <a:blip r:embed="rId5"/>
          <a:stretch>
            <a:fillRect/>
          </a:stretch>
        </p:blipFill>
        <p:spPr>
          <a:xfrm>
            <a:off x="6216085" y="2229662"/>
            <a:ext cx="4521045" cy="4235584"/>
          </a:xfrm>
          <a:prstGeom prst="rect">
            <a:avLst/>
          </a:prstGeom>
        </p:spPr>
      </p:pic>
    </p:spTree>
    <p:extLst>
      <p:ext uri="{BB962C8B-B14F-4D97-AF65-F5344CB8AC3E}">
        <p14:creationId xmlns:p14="http://schemas.microsoft.com/office/powerpoint/2010/main" val="1049137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1E8B789-9948-49A4-AB6C-647A354C03BC}"/>
              </a:ext>
            </a:extLst>
          </p:cNvPr>
          <p:cNvGrpSpPr/>
          <p:nvPr/>
        </p:nvGrpSpPr>
        <p:grpSpPr>
          <a:xfrm>
            <a:off x="3130677" y="2216177"/>
            <a:ext cx="5930645" cy="1212823"/>
            <a:chOff x="3516125" y="2843920"/>
            <a:chExt cx="5930645" cy="1212823"/>
          </a:xfrm>
        </p:grpSpPr>
        <p:grpSp>
          <p:nvGrpSpPr>
            <p:cNvPr id="3" name="组合 2">
              <a:extLst>
                <a:ext uri="{FF2B5EF4-FFF2-40B4-BE49-F238E27FC236}">
                  <a16:creationId xmlns:a16="http://schemas.microsoft.com/office/drawing/2014/main" id="{3AC14B04-88BC-4D7F-932A-33A0E70A043B}"/>
                </a:ext>
              </a:extLst>
            </p:cNvPr>
            <p:cNvGrpSpPr/>
            <p:nvPr/>
          </p:nvGrpSpPr>
          <p:grpSpPr>
            <a:xfrm>
              <a:off x="3739745" y="2856414"/>
              <a:ext cx="5707025" cy="1200329"/>
              <a:chOff x="2298739" y="1833181"/>
              <a:chExt cx="5707025" cy="1200329"/>
            </a:xfrm>
          </p:grpSpPr>
          <p:sp>
            <p:nvSpPr>
              <p:cNvPr id="5" name="文本框 5">
                <a:extLst>
                  <a:ext uri="{FF2B5EF4-FFF2-40B4-BE49-F238E27FC236}">
                    <a16:creationId xmlns:a16="http://schemas.microsoft.com/office/drawing/2014/main" id="{C8D28ED6-41BF-4560-9841-4CC52ED6E33D}"/>
                  </a:ext>
                </a:extLst>
              </p:cNvPr>
              <p:cNvSpPr txBox="1"/>
              <p:nvPr/>
            </p:nvSpPr>
            <p:spPr>
              <a:xfrm>
                <a:off x="3694483" y="2017846"/>
                <a:ext cx="4311281" cy="830997"/>
              </a:xfrm>
              <a:prstGeom prst="rect">
                <a:avLst/>
              </a:prstGeom>
              <a:noFill/>
            </p:spPr>
            <p:txBody>
              <a:bodyPr wrap="square" rtlCol="0">
                <a:spAutoFit/>
              </a:bodyPr>
              <a:lstStyle/>
              <a:p>
                <a:pPr algn="dist">
                  <a:defRPr/>
                </a:pPr>
                <a:r>
                  <a:rPr lang="zh-CN" altLang="en-US" sz="4800" b="1" dirty="0">
                    <a:solidFill>
                      <a:srgbClr val="42556C"/>
                    </a:solidFill>
                    <a:cs typeface="+mn-ea"/>
                    <a:sym typeface="+mn-lt"/>
                  </a:rPr>
                  <a:t>进一步讨论</a:t>
                </a:r>
              </a:p>
            </p:txBody>
          </p:sp>
          <p:sp>
            <p:nvSpPr>
              <p:cNvPr id="7" name="文本框 1">
                <a:extLst>
                  <a:ext uri="{FF2B5EF4-FFF2-40B4-BE49-F238E27FC236}">
                    <a16:creationId xmlns:a16="http://schemas.microsoft.com/office/drawing/2014/main" id="{2E59291D-2F40-40B3-B2DE-4F0D9528A91D}"/>
                  </a:ext>
                </a:extLst>
              </p:cNvPr>
              <p:cNvSpPr txBox="1"/>
              <p:nvPr/>
            </p:nvSpPr>
            <p:spPr>
              <a:xfrm>
                <a:off x="2298739" y="1833181"/>
                <a:ext cx="933855" cy="1200329"/>
              </a:xfrm>
              <a:prstGeom prst="rect">
                <a:avLst/>
              </a:prstGeom>
              <a:noFill/>
            </p:spPr>
            <p:txBody>
              <a:bodyPr wrap="square" rtlCol="0">
                <a:spAutoFit/>
              </a:bodyPr>
              <a:lstStyle/>
              <a:p>
                <a:r>
                  <a:rPr lang="en-US" altLang="zh-TW" sz="7200" b="1" dirty="0">
                    <a:solidFill>
                      <a:srgbClr val="42556C"/>
                    </a:solidFill>
                    <a:cs typeface="+mn-ea"/>
                    <a:sym typeface="+mn-lt"/>
                  </a:rPr>
                  <a:t>5</a:t>
                </a:r>
                <a:endParaRPr lang="zh-TW" altLang="en-US" sz="7200" b="1" dirty="0">
                  <a:solidFill>
                    <a:srgbClr val="42556C"/>
                  </a:solidFill>
                  <a:cs typeface="+mn-ea"/>
                  <a:sym typeface="+mn-lt"/>
                </a:endParaRPr>
              </a:p>
            </p:txBody>
          </p:sp>
        </p:grpSp>
        <p:sp>
          <p:nvSpPr>
            <p:cNvPr id="4" name="矩形: 圆角 4">
              <a:extLst>
                <a:ext uri="{FF2B5EF4-FFF2-40B4-BE49-F238E27FC236}">
                  <a16:creationId xmlns:a16="http://schemas.microsoft.com/office/drawing/2014/main" id="{3EBEFE2B-4083-439E-98BE-38D48AB2E2F0}"/>
                </a:ext>
              </a:extLst>
            </p:cNvPr>
            <p:cNvSpPr/>
            <p:nvPr/>
          </p:nvSpPr>
          <p:spPr>
            <a:xfrm>
              <a:off x="3516125" y="2843920"/>
              <a:ext cx="1157475" cy="1169790"/>
            </a:xfrm>
            <a:prstGeom prst="roundRect">
              <a:avLst/>
            </a:prstGeom>
            <a:noFill/>
            <a:ln w="69850">
              <a:solidFill>
                <a:srgbClr val="42556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2556C"/>
                </a:solidFill>
                <a:cs typeface="+mn-ea"/>
                <a:sym typeface="+mn-lt"/>
              </a:endParaRPr>
            </a:p>
          </p:txBody>
        </p:sp>
      </p:grpSp>
      <p:sp>
        <p:nvSpPr>
          <p:cNvPr id="8" name="Freeform 5">
            <a:extLst>
              <a:ext uri="{FF2B5EF4-FFF2-40B4-BE49-F238E27FC236}">
                <a16:creationId xmlns:a16="http://schemas.microsoft.com/office/drawing/2014/main" id="{31C54D67-BCAC-4FAB-AA28-B5C535F45AD1}"/>
              </a:ext>
            </a:extLst>
          </p:cNvPr>
          <p:cNvSpPr>
            <a:spLocks/>
          </p:cNvSpPr>
          <p:nvPr/>
        </p:nvSpPr>
        <p:spPr bwMode="auto">
          <a:xfrm>
            <a:off x="0" y="4187825"/>
            <a:ext cx="12192000" cy="2670175"/>
          </a:xfrm>
          <a:custGeom>
            <a:avLst/>
            <a:gdLst>
              <a:gd name="T0" fmla="*/ 40 w 3840"/>
              <a:gd name="T1" fmla="*/ 17 h 838"/>
              <a:gd name="T2" fmla="*/ 201 w 3840"/>
              <a:gd name="T3" fmla="*/ 89 h 838"/>
              <a:gd name="T4" fmla="*/ 248 w 3840"/>
              <a:gd name="T5" fmla="*/ 108 h 838"/>
              <a:gd name="T6" fmla="*/ 289 w 3840"/>
              <a:gd name="T7" fmla="*/ 125 h 838"/>
              <a:gd name="T8" fmla="*/ 341 w 3840"/>
              <a:gd name="T9" fmla="*/ 145 h 838"/>
              <a:gd name="T10" fmla="*/ 404 w 3840"/>
              <a:gd name="T11" fmla="*/ 169 h 838"/>
              <a:gd name="T12" fmla="*/ 519 w 3840"/>
              <a:gd name="T13" fmla="*/ 209 h 838"/>
              <a:gd name="T14" fmla="*/ 534 w 3840"/>
              <a:gd name="T15" fmla="*/ 214 h 838"/>
              <a:gd name="T16" fmla="*/ 608 w 3840"/>
              <a:gd name="T17" fmla="*/ 239 h 838"/>
              <a:gd name="T18" fmla="*/ 700 w 3840"/>
              <a:gd name="T19" fmla="*/ 267 h 838"/>
              <a:gd name="T20" fmla="*/ 736 w 3840"/>
              <a:gd name="T21" fmla="*/ 277 h 838"/>
              <a:gd name="T22" fmla="*/ 828 w 3840"/>
              <a:gd name="T23" fmla="*/ 303 h 838"/>
              <a:gd name="T24" fmla="*/ 993 w 3840"/>
              <a:gd name="T25" fmla="*/ 343 h 838"/>
              <a:gd name="T26" fmla="*/ 1124 w 3840"/>
              <a:gd name="T27" fmla="*/ 371 h 838"/>
              <a:gd name="T28" fmla="*/ 1230 w 3840"/>
              <a:gd name="T29" fmla="*/ 391 h 838"/>
              <a:gd name="T30" fmla="*/ 1280 w 3840"/>
              <a:gd name="T31" fmla="*/ 399 h 838"/>
              <a:gd name="T32" fmla="*/ 1352 w 3840"/>
              <a:gd name="T33" fmla="*/ 409 h 838"/>
              <a:gd name="T34" fmla="*/ 1414 w 3840"/>
              <a:gd name="T35" fmla="*/ 419 h 838"/>
              <a:gd name="T36" fmla="*/ 1480 w 3840"/>
              <a:gd name="T37" fmla="*/ 427 h 838"/>
              <a:gd name="T38" fmla="*/ 1552 w 3840"/>
              <a:gd name="T39" fmla="*/ 435 h 838"/>
              <a:gd name="T40" fmla="*/ 1640 w 3840"/>
              <a:gd name="T41" fmla="*/ 443 h 838"/>
              <a:gd name="T42" fmla="*/ 1756 w 3840"/>
              <a:gd name="T43" fmla="*/ 451 h 838"/>
              <a:gd name="T44" fmla="*/ 2157 w 3840"/>
              <a:gd name="T45" fmla="*/ 456 h 838"/>
              <a:gd name="T46" fmla="*/ 2309 w 3840"/>
              <a:gd name="T47" fmla="*/ 448 h 838"/>
              <a:gd name="T48" fmla="*/ 2412 w 3840"/>
              <a:gd name="T49" fmla="*/ 438 h 838"/>
              <a:gd name="T50" fmla="*/ 2484 w 3840"/>
              <a:gd name="T51" fmla="*/ 431 h 838"/>
              <a:gd name="T52" fmla="*/ 2552 w 3840"/>
              <a:gd name="T53" fmla="*/ 423 h 838"/>
              <a:gd name="T54" fmla="*/ 2690 w 3840"/>
              <a:gd name="T55" fmla="*/ 403 h 838"/>
              <a:gd name="T56" fmla="*/ 2738 w 3840"/>
              <a:gd name="T57" fmla="*/ 395 h 838"/>
              <a:gd name="T58" fmla="*/ 2921 w 3840"/>
              <a:gd name="T59" fmla="*/ 359 h 838"/>
              <a:gd name="T60" fmla="*/ 3040 w 3840"/>
              <a:gd name="T61" fmla="*/ 331 h 838"/>
              <a:gd name="T62" fmla="*/ 3132 w 3840"/>
              <a:gd name="T63" fmla="*/ 307 h 838"/>
              <a:gd name="T64" fmla="*/ 3248 w 3840"/>
              <a:gd name="T65" fmla="*/ 273 h 838"/>
              <a:gd name="T66" fmla="*/ 3299 w 3840"/>
              <a:gd name="T67" fmla="*/ 257 h 838"/>
              <a:gd name="T68" fmla="*/ 3320 w 3840"/>
              <a:gd name="T69" fmla="*/ 251 h 838"/>
              <a:gd name="T70" fmla="*/ 3344 w 3840"/>
              <a:gd name="T71" fmla="*/ 243 h 838"/>
              <a:gd name="T72" fmla="*/ 3380 w 3840"/>
              <a:gd name="T73" fmla="*/ 231 h 838"/>
              <a:gd name="T74" fmla="*/ 3483 w 3840"/>
              <a:gd name="T75" fmla="*/ 195 h 838"/>
              <a:gd name="T76" fmla="*/ 3519 w 3840"/>
              <a:gd name="T77" fmla="*/ 181 h 838"/>
              <a:gd name="T78" fmla="*/ 3571 w 3840"/>
              <a:gd name="T79" fmla="*/ 161 h 838"/>
              <a:gd name="T80" fmla="*/ 3611 w 3840"/>
              <a:gd name="T81" fmla="*/ 145 h 838"/>
              <a:gd name="T82" fmla="*/ 3658 w 3840"/>
              <a:gd name="T83" fmla="*/ 127 h 838"/>
              <a:gd name="T84" fmla="*/ 3707 w 3840"/>
              <a:gd name="T85" fmla="*/ 105 h 838"/>
              <a:gd name="T86" fmla="*/ 3778 w 3840"/>
              <a:gd name="T87" fmla="*/ 75 h 838"/>
              <a:gd name="T88" fmla="*/ 3822 w 3840"/>
              <a:gd name="T89" fmla="*/ 55 h 838"/>
              <a:gd name="T90" fmla="*/ 3839 w 3840"/>
              <a:gd name="T91" fmla="*/ 47 h 838"/>
              <a:gd name="T92" fmla="*/ 3840 w 3840"/>
              <a:gd name="T93" fmla="*/ 838 h 838"/>
              <a:gd name="T94" fmla="*/ 0 w 3840"/>
              <a:gd name="T9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0" h="838">
                <a:moveTo>
                  <a:pt x="0" y="0"/>
                </a:moveTo>
                <a:cubicBezTo>
                  <a:pt x="15" y="2"/>
                  <a:pt x="27" y="12"/>
                  <a:pt x="40" y="17"/>
                </a:cubicBezTo>
                <a:cubicBezTo>
                  <a:pt x="72" y="32"/>
                  <a:pt x="104" y="47"/>
                  <a:pt x="137" y="61"/>
                </a:cubicBezTo>
                <a:cubicBezTo>
                  <a:pt x="158" y="71"/>
                  <a:pt x="179" y="80"/>
                  <a:pt x="201" y="89"/>
                </a:cubicBezTo>
                <a:cubicBezTo>
                  <a:pt x="215" y="96"/>
                  <a:pt x="230" y="100"/>
                  <a:pt x="244" y="108"/>
                </a:cubicBezTo>
                <a:cubicBezTo>
                  <a:pt x="245" y="108"/>
                  <a:pt x="247" y="108"/>
                  <a:pt x="248" y="108"/>
                </a:cubicBezTo>
                <a:cubicBezTo>
                  <a:pt x="255" y="112"/>
                  <a:pt x="262" y="115"/>
                  <a:pt x="269" y="117"/>
                </a:cubicBezTo>
                <a:cubicBezTo>
                  <a:pt x="275" y="120"/>
                  <a:pt x="282" y="123"/>
                  <a:pt x="289" y="125"/>
                </a:cubicBezTo>
                <a:cubicBezTo>
                  <a:pt x="295" y="128"/>
                  <a:pt x="302" y="131"/>
                  <a:pt x="309" y="133"/>
                </a:cubicBezTo>
                <a:cubicBezTo>
                  <a:pt x="319" y="137"/>
                  <a:pt x="330" y="142"/>
                  <a:pt x="341" y="145"/>
                </a:cubicBezTo>
                <a:cubicBezTo>
                  <a:pt x="352" y="150"/>
                  <a:pt x="364" y="154"/>
                  <a:pt x="376" y="159"/>
                </a:cubicBezTo>
                <a:cubicBezTo>
                  <a:pt x="385" y="162"/>
                  <a:pt x="395" y="166"/>
                  <a:pt x="404" y="169"/>
                </a:cubicBezTo>
                <a:cubicBezTo>
                  <a:pt x="415" y="173"/>
                  <a:pt x="426" y="177"/>
                  <a:pt x="437" y="181"/>
                </a:cubicBezTo>
                <a:cubicBezTo>
                  <a:pt x="464" y="190"/>
                  <a:pt x="491" y="201"/>
                  <a:pt x="519" y="209"/>
                </a:cubicBezTo>
                <a:cubicBezTo>
                  <a:pt x="522" y="211"/>
                  <a:pt x="522" y="211"/>
                  <a:pt x="522" y="211"/>
                </a:cubicBezTo>
                <a:cubicBezTo>
                  <a:pt x="526" y="212"/>
                  <a:pt x="530" y="213"/>
                  <a:pt x="534" y="214"/>
                </a:cubicBezTo>
                <a:cubicBezTo>
                  <a:pt x="538" y="216"/>
                  <a:pt x="542" y="217"/>
                  <a:pt x="546" y="219"/>
                </a:cubicBezTo>
                <a:cubicBezTo>
                  <a:pt x="567" y="226"/>
                  <a:pt x="588" y="232"/>
                  <a:pt x="608" y="239"/>
                </a:cubicBezTo>
                <a:cubicBezTo>
                  <a:pt x="610" y="240"/>
                  <a:pt x="614" y="240"/>
                  <a:pt x="616" y="241"/>
                </a:cubicBezTo>
                <a:cubicBezTo>
                  <a:pt x="644" y="251"/>
                  <a:pt x="673" y="257"/>
                  <a:pt x="700" y="267"/>
                </a:cubicBezTo>
                <a:cubicBezTo>
                  <a:pt x="702" y="268"/>
                  <a:pt x="707" y="268"/>
                  <a:pt x="709" y="269"/>
                </a:cubicBezTo>
                <a:cubicBezTo>
                  <a:pt x="717" y="272"/>
                  <a:pt x="727" y="275"/>
                  <a:pt x="736" y="277"/>
                </a:cubicBezTo>
                <a:cubicBezTo>
                  <a:pt x="752" y="282"/>
                  <a:pt x="768" y="286"/>
                  <a:pt x="784" y="291"/>
                </a:cubicBezTo>
                <a:cubicBezTo>
                  <a:pt x="799" y="295"/>
                  <a:pt x="814" y="298"/>
                  <a:pt x="828" y="303"/>
                </a:cubicBezTo>
                <a:cubicBezTo>
                  <a:pt x="866" y="312"/>
                  <a:pt x="903" y="322"/>
                  <a:pt x="940" y="331"/>
                </a:cubicBezTo>
                <a:cubicBezTo>
                  <a:pt x="958" y="336"/>
                  <a:pt x="976" y="338"/>
                  <a:pt x="993" y="343"/>
                </a:cubicBezTo>
                <a:cubicBezTo>
                  <a:pt x="1029" y="351"/>
                  <a:pt x="1066" y="358"/>
                  <a:pt x="1102" y="367"/>
                </a:cubicBezTo>
                <a:cubicBezTo>
                  <a:pt x="1109" y="368"/>
                  <a:pt x="1117" y="368"/>
                  <a:pt x="1124" y="371"/>
                </a:cubicBezTo>
                <a:cubicBezTo>
                  <a:pt x="1152" y="376"/>
                  <a:pt x="1181" y="381"/>
                  <a:pt x="1209" y="387"/>
                </a:cubicBezTo>
                <a:cubicBezTo>
                  <a:pt x="1216" y="388"/>
                  <a:pt x="1223" y="388"/>
                  <a:pt x="1230" y="391"/>
                </a:cubicBezTo>
                <a:cubicBezTo>
                  <a:pt x="1238" y="392"/>
                  <a:pt x="1247" y="392"/>
                  <a:pt x="1254" y="395"/>
                </a:cubicBezTo>
                <a:cubicBezTo>
                  <a:pt x="1263" y="396"/>
                  <a:pt x="1272" y="396"/>
                  <a:pt x="1280" y="399"/>
                </a:cubicBezTo>
                <a:cubicBezTo>
                  <a:pt x="1297" y="401"/>
                  <a:pt x="1314" y="404"/>
                  <a:pt x="1331" y="407"/>
                </a:cubicBezTo>
                <a:cubicBezTo>
                  <a:pt x="1338" y="408"/>
                  <a:pt x="1345" y="408"/>
                  <a:pt x="1352" y="409"/>
                </a:cubicBezTo>
                <a:cubicBezTo>
                  <a:pt x="1361" y="413"/>
                  <a:pt x="1371" y="412"/>
                  <a:pt x="1380" y="413"/>
                </a:cubicBezTo>
                <a:cubicBezTo>
                  <a:pt x="1391" y="417"/>
                  <a:pt x="1403" y="415"/>
                  <a:pt x="1414" y="419"/>
                </a:cubicBezTo>
                <a:cubicBezTo>
                  <a:pt x="1425" y="421"/>
                  <a:pt x="1437" y="419"/>
                  <a:pt x="1448" y="423"/>
                </a:cubicBezTo>
                <a:cubicBezTo>
                  <a:pt x="1459" y="424"/>
                  <a:pt x="1470" y="424"/>
                  <a:pt x="1480" y="427"/>
                </a:cubicBezTo>
                <a:cubicBezTo>
                  <a:pt x="1492" y="428"/>
                  <a:pt x="1504" y="428"/>
                  <a:pt x="1516" y="431"/>
                </a:cubicBezTo>
                <a:cubicBezTo>
                  <a:pt x="1528" y="432"/>
                  <a:pt x="1541" y="431"/>
                  <a:pt x="1552" y="435"/>
                </a:cubicBezTo>
                <a:cubicBezTo>
                  <a:pt x="1565" y="436"/>
                  <a:pt x="1578" y="435"/>
                  <a:pt x="1590" y="438"/>
                </a:cubicBezTo>
                <a:cubicBezTo>
                  <a:pt x="1607" y="442"/>
                  <a:pt x="1624" y="438"/>
                  <a:pt x="1640" y="443"/>
                </a:cubicBezTo>
                <a:cubicBezTo>
                  <a:pt x="1656" y="444"/>
                  <a:pt x="1672" y="443"/>
                  <a:pt x="1688" y="446"/>
                </a:cubicBezTo>
                <a:cubicBezTo>
                  <a:pt x="1710" y="450"/>
                  <a:pt x="1734" y="445"/>
                  <a:pt x="1756" y="451"/>
                </a:cubicBezTo>
                <a:cubicBezTo>
                  <a:pt x="1785" y="454"/>
                  <a:pt x="1815" y="449"/>
                  <a:pt x="1843" y="456"/>
                </a:cubicBezTo>
                <a:cubicBezTo>
                  <a:pt x="1948" y="457"/>
                  <a:pt x="2052" y="457"/>
                  <a:pt x="2157" y="456"/>
                </a:cubicBezTo>
                <a:cubicBezTo>
                  <a:pt x="2187" y="450"/>
                  <a:pt x="2218" y="453"/>
                  <a:pt x="2248" y="451"/>
                </a:cubicBezTo>
                <a:cubicBezTo>
                  <a:pt x="2268" y="446"/>
                  <a:pt x="2288" y="449"/>
                  <a:pt x="2309" y="448"/>
                </a:cubicBezTo>
                <a:cubicBezTo>
                  <a:pt x="2325" y="442"/>
                  <a:pt x="2343" y="445"/>
                  <a:pt x="2361" y="443"/>
                </a:cubicBezTo>
                <a:cubicBezTo>
                  <a:pt x="2377" y="437"/>
                  <a:pt x="2395" y="443"/>
                  <a:pt x="2412" y="438"/>
                </a:cubicBezTo>
                <a:cubicBezTo>
                  <a:pt x="2423" y="436"/>
                  <a:pt x="2434" y="436"/>
                  <a:pt x="2445" y="435"/>
                </a:cubicBezTo>
                <a:cubicBezTo>
                  <a:pt x="2458" y="431"/>
                  <a:pt x="2471" y="432"/>
                  <a:pt x="2484" y="431"/>
                </a:cubicBezTo>
                <a:cubicBezTo>
                  <a:pt x="2495" y="427"/>
                  <a:pt x="2508" y="428"/>
                  <a:pt x="2520" y="427"/>
                </a:cubicBezTo>
                <a:cubicBezTo>
                  <a:pt x="2530" y="423"/>
                  <a:pt x="2541" y="424"/>
                  <a:pt x="2552" y="423"/>
                </a:cubicBezTo>
                <a:cubicBezTo>
                  <a:pt x="2561" y="420"/>
                  <a:pt x="2571" y="420"/>
                  <a:pt x="2580" y="419"/>
                </a:cubicBezTo>
                <a:cubicBezTo>
                  <a:pt x="2616" y="413"/>
                  <a:pt x="2653" y="408"/>
                  <a:pt x="2690" y="403"/>
                </a:cubicBezTo>
                <a:cubicBezTo>
                  <a:pt x="2697" y="400"/>
                  <a:pt x="2706" y="400"/>
                  <a:pt x="2714" y="399"/>
                </a:cubicBezTo>
                <a:cubicBezTo>
                  <a:pt x="2722" y="396"/>
                  <a:pt x="2730" y="396"/>
                  <a:pt x="2738" y="395"/>
                </a:cubicBezTo>
                <a:cubicBezTo>
                  <a:pt x="2752" y="391"/>
                  <a:pt x="2767" y="389"/>
                  <a:pt x="2781" y="387"/>
                </a:cubicBezTo>
                <a:cubicBezTo>
                  <a:pt x="2828" y="378"/>
                  <a:pt x="2874" y="368"/>
                  <a:pt x="2921" y="359"/>
                </a:cubicBezTo>
                <a:cubicBezTo>
                  <a:pt x="2932" y="355"/>
                  <a:pt x="2944" y="354"/>
                  <a:pt x="2956" y="351"/>
                </a:cubicBezTo>
                <a:cubicBezTo>
                  <a:pt x="2984" y="344"/>
                  <a:pt x="3012" y="338"/>
                  <a:pt x="3040" y="331"/>
                </a:cubicBezTo>
                <a:cubicBezTo>
                  <a:pt x="3050" y="327"/>
                  <a:pt x="3061" y="325"/>
                  <a:pt x="3072" y="323"/>
                </a:cubicBezTo>
                <a:cubicBezTo>
                  <a:pt x="3091" y="317"/>
                  <a:pt x="3112" y="312"/>
                  <a:pt x="3132" y="307"/>
                </a:cubicBezTo>
                <a:cubicBezTo>
                  <a:pt x="3160" y="299"/>
                  <a:pt x="3188" y="291"/>
                  <a:pt x="3216" y="283"/>
                </a:cubicBezTo>
                <a:cubicBezTo>
                  <a:pt x="3226" y="279"/>
                  <a:pt x="3237" y="277"/>
                  <a:pt x="3248" y="273"/>
                </a:cubicBezTo>
                <a:cubicBezTo>
                  <a:pt x="3250" y="272"/>
                  <a:pt x="3254" y="271"/>
                  <a:pt x="3256" y="271"/>
                </a:cubicBezTo>
                <a:cubicBezTo>
                  <a:pt x="3270" y="266"/>
                  <a:pt x="3285" y="262"/>
                  <a:pt x="3299" y="257"/>
                </a:cubicBezTo>
                <a:cubicBezTo>
                  <a:pt x="3301" y="256"/>
                  <a:pt x="3305" y="255"/>
                  <a:pt x="3307" y="255"/>
                </a:cubicBezTo>
                <a:cubicBezTo>
                  <a:pt x="3311" y="254"/>
                  <a:pt x="3315" y="252"/>
                  <a:pt x="3320" y="251"/>
                </a:cubicBezTo>
                <a:cubicBezTo>
                  <a:pt x="3325" y="249"/>
                  <a:pt x="3330" y="247"/>
                  <a:pt x="3335" y="245"/>
                </a:cubicBezTo>
                <a:cubicBezTo>
                  <a:pt x="3337" y="244"/>
                  <a:pt x="3342" y="244"/>
                  <a:pt x="3344" y="243"/>
                </a:cubicBezTo>
                <a:cubicBezTo>
                  <a:pt x="3348" y="242"/>
                  <a:pt x="3352" y="240"/>
                  <a:pt x="3356" y="239"/>
                </a:cubicBezTo>
                <a:cubicBezTo>
                  <a:pt x="3364" y="236"/>
                  <a:pt x="3372" y="233"/>
                  <a:pt x="3380" y="231"/>
                </a:cubicBezTo>
                <a:cubicBezTo>
                  <a:pt x="3389" y="227"/>
                  <a:pt x="3398" y="225"/>
                  <a:pt x="3407" y="221"/>
                </a:cubicBezTo>
                <a:cubicBezTo>
                  <a:pt x="3433" y="213"/>
                  <a:pt x="3458" y="203"/>
                  <a:pt x="3483" y="195"/>
                </a:cubicBezTo>
                <a:cubicBezTo>
                  <a:pt x="3491" y="192"/>
                  <a:pt x="3499" y="189"/>
                  <a:pt x="3507" y="185"/>
                </a:cubicBezTo>
                <a:cubicBezTo>
                  <a:pt x="3511" y="184"/>
                  <a:pt x="3515" y="183"/>
                  <a:pt x="3519" y="181"/>
                </a:cubicBezTo>
                <a:cubicBezTo>
                  <a:pt x="3525" y="179"/>
                  <a:pt x="3530" y="177"/>
                  <a:pt x="3536" y="175"/>
                </a:cubicBezTo>
                <a:cubicBezTo>
                  <a:pt x="3547" y="169"/>
                  <a:pt x="3560" y="166"/>
                  <a:pt x="3571" y="161"/>
                </a:cubicBezTo>
                <a:cubicBezTo>
                  <a:pt x="3578" y="159"/>
                  <a:pt x="3585" y="156"/>
                  <a:pt x="3591" y="153"/>
                </a:cubicBezTo>
                <a:cubicBezTo>
                  <a:pt x="3598" y="151"/>
                  <a:pt x="3605" y="148"/>
                  <a:pt x="3611" y="145"/>
                </a:cubicBezTo>
                <a:cubicBezTo>
                  <a:pt x="3618" y="143"/>
                  <a:pt x="3625" y="140"/>
                  <a:pt x="3631" y="137"/>
                </a:cubicBezTo>
                <a:cubicBezTo>
                  <a:pt x="3640" y="134"/>
                  <a:pt x="3649" y="129"/>
                  <a:pt x="3658" y="127"/>
                </a:cubicBezTo>
                <a:cubicBezTo>
                  <a:pt x="3658" y="125"/>
                  <a:pt x="3658" y="125"/>
                  <a:pt x="3658" y="125"/>
                </a:cubicBezTo>
                <a:cubicBezTo>
                  <a:pt x="3675" y="120"/>
                  <a:pt x="3691" y="112"/>
                  <a:pt x="3707" y="105"/>
                </a:cubicBezTo>
                <a:cubicBezTo>
                  <a:pt x="3720" y="100"/>
                  <a:pt x="3732" y="94"/>
                  <a:pt x="3745" y="89"/>
                </a:cubicBezTo>
                <a:cubicBezTo>
                  <a:pt x="3756" y="85"/>
                  <a:pt x="3766" y="78"/>
                  <a:pt x="3778" y="75"/>
                </a:cubicBezTo>
                <a:cubicBezTo>
                  <a:pt x="3778" y="73"/>
                  <a:pt x="3778" y="73"/>
                  <a:pt x="3778" y="73"/>
                </a:cubicBezTo>
                <a:cubicBezTo>
                  <a:pt x="3794" y="69"/>
                  <a:pt x="3807" y="59"/>
                  <a:pt x="3822" y="55"/>
                </a:cubicBezTo>
                <a:cubicBezTo>
                  <a:pt x="3822" y="53"/>
                  <a:pt x="3822" y="53"/>
                  <a:pt x="3822" y="53"/>
                </a:cubicBezTo>
                <a:cubicBezTo>
                  <a:pt x="3828" y="51"/>
                  <a:pt x="3834" y="49"/>
                  <a:pt x="3839" y="47"/>
                </a:cubicBezTo>
                <a:cubicBezTo>
                  <a:pt x="3840" y="41"/>
                  <a:pt x="3840" y="41"/>
                  <a:pt x="3840" y="41"/>
                </a:cubicBezTo>
                <a:cubicBezTo>
                  <a:pt x="3840" y="838"/>
                  <a:pt x="3840" y="838"/>
                  <a:pt x="3840" y="838"/>
                </a:cubicBezTo>
                <a:cubicBezTo>
                  <a:pt x="0" y="838"/>
                  <a:pt x="0" y="838"/>
                  <a:pt x="0" y="838"/>
                </a:cubicBezTo>
                <a:cubicBezTo>
                  <a:pt x="0" y="0"/>
                  <a:pt x="0" y="0"/>
                  <a:pt x="0" y="0"/>
                </a:cubicBez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3137632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653705"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5.</a:t>
            </a:r>
            <a:r>
              <a:rPr lang="zh-CN" altLang="en-US" sz="4000" b="1" dirty="0">
                <a:solidFill>
                  <a:srgbClr val="42556C"/>
                </a:solidFill>
                <a:cs typeface="+mn-ea"/>
                <a:sym typeface="+mn-lt"/>
              </a:rPr>
              <a:t>进一步讨论</a:t>
            </a:r>
            <a:r>
              <a:rPr lang="en-US" altLang="zh-CN" sz="4000" b="1" dirty="0">
                <a:solidFill>
                  <a:srgbClr val="42556C"/>
                </a:solidFill>
                <a:cs typeface="+mn-ea"/>
                <a:sym typeface="+mn-lt"/>
              </a:rPr>
              <a:t>——</a:t>
            </a:r>
            <a:r>
              <a:rPr lang="zh-CN" altLang="en-US" sz="4000" b="1" dirty="0">
                <a:solidFill>
                  <a:srgbClr val="42556C"/>
                </a:solidFill>
                <a:cs typeface="+mn-ea"/>
                <a:sym typeface="+mn-lt"/>
              </a:rPr>
              <a:t>庞氏型融资潜在的影响因素</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sp>
        <p:nvSpPr>
          <p:cNvPr id="23" name="矩形 22">
            <a:extLst>
              <a:ext uri="{FF2B5EF4-FFF2-40B4-BE49-F238E27FC236}">
                <a16:creationId xmlns:a16="http://schemas.microsoft.com/office/drawing/2014/main" id="{F9DED921-2C04-47AD-9921-7EAD282EBA1A}"/>
              </a:ext>
            </a:extLst>
          </p:cNvPr>
          <p:cNvSpPr/>
          <p:nvPr/>
        </p:nvSpPr>
        <p:spPr>
          <a:xfrm>
            <a:off x="843614" y="1718217"/>
            <a:ext cx="10214251" cy="45367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文本框 1">
            <a:extLst>
              <a:ext uri="{FF2B5EF4-FFF2-40B4-BE49-F238E27FC236}">
                <a16:creationId xmlns:a16="http://schemas.microsoft.com/office/drawing/2014/main" id="{E7EDBDEF-617A-4E12-9315-CA807220ADFE}"/>
              </a:ext>
            </a:extLst>
          </p:cNvPr>
          <p:cNvSpPr txBox="1"/>
          <p:nvPr/>
        </p:nvSpPr>
        <p:spPr>
          <a:xfrm>
            <a:off x="899973" y="1897272"/>
            <a:ext cx="10101531" cy="4283032"/>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①随着（</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M2/GDP</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）逐年上升，中国上市公司和发债公司的庞氏型融资占比不仅未下降，反而上升。 从货币政策的角度看，增加市场流动性能否从根本上抑制金融市场风险呢？童中文等（</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2017</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）认为，货币政策可以熨平金融资产价格波动以防止金融系统性风险。 </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Minsky</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2008</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2015</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）则认为，采取宽松的货币政策和通过投资拉动经济增长可以熨平经济危机或衰退带来的负面影响，但不能从根本上降低金融市场脆弱性和不稳定性风险。从 </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2005—2019 </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年中国上市公司和发债企业的融资类型占比变化看，庞氏型融资企业占比和投机型融资企业占比一直在股票市场和债券市场中居高不下。因此，</a:t>
            </a:r>
            <a:r>
              <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rPr>
              <a:t>增发货币和宽松的流动性是否能以及如何缓解或抑制庞氏融资</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，亟待进一步深入研究。</a:t>
            </a:r>
            <a:endPar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r>
              <a:rPr lang="zh-CN" altLang="en-US" dirty="0">
                <a:solidFill>
                  <a:prstClr val="black"/>
                </a:solidFill>
                <a:latin typeface="微软雅黑" panose="020F0502020204030204"/>
                <a:ea typeface="微软雅黑"/>
              </a:rPr>
              <a:t>②公司财务与文化之间的关系成为当前财务研究的一个新热点（吴世农，</a:t>
            </a:r>
            <a:r>
              <a:rPr lang="en-US" altLang="zh-CN" dirty="0">
                <a:solidFill>
                  <a:prstClr val="black"/>
                </a:solidFill>
                <a:latin typeface="微软雅黑" panose="020F0502020204030204"/>
                <a:ea typeface="微软雅黑"/>
              </a:rPr>
              <a:t>2018</a:t>
            </a:r>
            <a:r>
              <a:rPr lang="zh-CN" altLang="en-US" dirty="0">
                <a:solidFill>
                  <a:prstClr val="black"/>
                </a:solidFill>
                <a:latin typeface="微软雅黑" panose="020F0502020204030204"/>
                <a:ea typeface="微软雅黑"/>
              </a:rPr>
              <a:t>）。 从社会文化的角度看，</a:t>
            </a:r>
            <a:r>
              <a:rPr lang="zh-CN" altLang="en-US" dirty="0">
                <a:solidFill>
                  <a:srgbClr val="FF0000"/>
                </a:solidFill>
                <a:latin typeface="微软雅黑" panose="020F0502020204030204"/>
                <a:ea typeface="微软雅黑"/>
              </a:rPr>
              <a:t>社会文化中的公序良知、商德伦理、信任声誉等因素是否可抑制或促进公司庞氏融资的动机或氛围</a:t>
            </a:r>
            <a:r>
              <a:rPr lang="zh-CN" altLang="en-US" dirty="0">
                <a:solidFill>
                  <a:prstClr val="black"/>
                </a:solidFill>
                <a:latin typeface="微软雅黑" panose="020F0502020204030204"/>
                <a:ea typeface="微软雅黑"/>
              </a:rPr>
              <a:t>，目前仍是空白。 此外，</a:t>
            </a:r>
            <a:r>
              <a:rPr lang="zh-CN" altLang="en-US" dirty="0">
                <a:solidFill>
                  <a:srgbClr val="FF0000"/>
                </a:solidFill>
                <a:latin typeface="微软雅黑" panose="020F0502020204030204"/>
                <a:ea typeface="微软雅黑"/>
              </a:rPr>
              <a:t>地区的营商环境和投资者法律保护是否以及如何影响庞氏融资的行为</a:t>
            </a:r>
            <a:r>
              <a:rPr lang="zh-CN" altLang="en-US" dirty="0">
                <a:solidFill>
                  <a:prstClr val="black"/>
                </a:solidFill>
                <a:latin typeface="微软雅黑" panose="020F0502020204030204"/>
                <a:ea typeface="微软雅黑"/>
              </a:rPr>
              <a:t>，学术界并未深究之。</a:t>
            </a:r>
            <a:endPar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endParaRPr>
          </a:p>
        </p:txBody>
      </p:sp>
      <p:sp>
        <p:nvSpPr>
          <p:cNvPr id="33" name="矩形 93">
            <a:extLst>
              <a:ext uri="{FF2B5EF4-FFF2-40B4-BE49-F238E27FC236}">
                <a16:creationId xmlns:a16="http://schemas.microsoft.com/office/drawing/2014/main" id="{C2E7EFA7-E0E6-4AD3-94F2-9727C9332B44}"/>
              </a:ext>
            </a:extLst>
          </p:cNvPr>
          <p:cNvSpPr/>
          <p:nvPr/>
        </p:nvSpPr>
        <p:spPr>
          <a:xfrm>
            <a:off x="772679" y="1659178"/>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34" name="矩形 93">
            <a:extLst>
              <a:ext uri="{FF2B5EF4-FFF2-40B4-BE49-F238E27FC236}">
                <a16:creationId xmlns:a16="http://schemas.microsoft.com/office/drawing/2014/main" id="{268D03C4-994C-4F4B-A294-53A25B8E6014}"/>
              </a:ext>
            </a:extLst>
          </p:cNvPr>
          <p:cNvSpPr/>
          <p:nvPr/>
        </p:nvSpPr>
        <p:spPr>
          <a:xfrm rot="10800000">
            <a:off x="10743868" y="5971897"/>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Tree>
    <p:extLst>
      <p:ext uri="{BB962C8B-B14F-4D97-AF65-F5344CB8AC3E}">
        <p14:creationId xmlns:p14="http://schemas.microsoft.com/office/powerpoint/2010/main" val="1461970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653705"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5.</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进一步讨论</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庞氏型融资潜在的影响因素</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sp>
        <p:nvSpPr>
          <p:cNvPr id="23" name="矩形 22">
            <a:extLst>
              <a:ext uri="{FF2B5EF4-FFF2-40B4-BE49-F238E27FC236}">
                <a16:creationId xmlns:a16="http://schemas.microsoft.com/office/drawing/2014/main" id="{F9DED921-2C04-47AD-9921-7EAD282EBA1A}"/>
              </a:ext>
            </a:extLst>
          </p:cNvPr>
          <p:cNvSpPr/>
          <p:nvPr/>
        </p:nvSpPr>
        <p:spPr>
          <a:xfrm>
            <a:off x="843614" y="1718217"/>
            <a:ext cx="10214251" cy="45367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文本框 1">
            <a:extLst>
              <a:ext uri="{FF2B5EF4-FFF2-40B4-BE49-F238E27FC236}">
                <a16:creationId xmlns:a16="http://schemas.microsoft.com/office/drawing/2014/main" id="{E7EDBDEF-617A-4E12-9315-CA807220ADFE}"/>
              </a:ext>
            </a:extLst>
          </p:cNvPr>
          <p:cNvSpPr txBox="1"/>
          <p:nvPr/>
        </p:nvSpPr>
        <p:spPr>
          <a:xfrm>
            <a:off x="1045234" y="2194708"/>
            <a:ext cx="10101531" cy="312887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zh-CN" altLang="en-US" dirty="0">
                <a:solidFill>
                  <a:prstClr val="black"/>
                </a:solidFill>
                <a:latin typeface="微软雅黑" panose="020F0502020204030204"/>
                <a:ea typeface="微软雅黑"/>
              </a:rPr>
              <a:t>③</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公司治理和社会责任是学术界近十几年来的研究热点，成果颇多。 一般认为，改善公司治理和提升社会责任水平可提高公司价值， 但近年来的一些研究 （权小峰等，</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2015</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 屈依娜和陈汉文，</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2018</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）则发现社会责任报告流于“形式”， 内控制度失效等问题。 因此，亟待深入探讨的问题是：企业陷入庞氏融资是企业经营管理不善的结果，那么，</a:t>
            </a:r>
            <a:r>
              <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rPr>
              <a:t>提升企业社会责任水平和完善公司治理结构可否以及如何缓解或抑制公司庞氏融资的动机？</a:t>
            </a:r>
            <a:endParaRPr kumimoji="0" lang="en-US" altLang="zh-CN" sz="1800" b="0" i="0" u="none" strike="noStrike" kern="1200" cap="none" spc="0" normalizeH="0" baseline="0" noProof="0" dirty="0">
              <a:ln>
                <a:noFill/>
              </a:ln>
              <a:solidFill>
                <a:srgbClr val="FF0000"/>
              </a:solidFill>
              <a:effectLst/>
              <a:uLnTx/>
              <a:uFillTx/>
              <a:latin typeface="微软雅黑" panose="020F0502020204030204"/>
              <a:ea typeface="微软雅黑"/>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r>
              <a:rPr lang="zh-CN" altLang="en-US" dirty="0">
                <a:solidFill>
                  <a:prstClr val="black"/>
                </a:solidFill>
                <a:latin typeface="微软雅黑" panose="020F0502020204030204"/>
                <a:ea typeface="微软雅黑"/>
              </a:rPr>
              <a:t>④</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庞氏融资表面上是财务问题，通俗地说，企业举新债还旧债，一方面债务越来越重，另一方面经营活动净现金越来越少。 但实际上财务问题源自企业的经营活动，而经营活动受制于企业的发展战略。</a:t>
            </a:r>
            <a:r>
              <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rPr>
              <a:t>企业经营与发展战略是否以及如何影响其庞氏型融资也是未来研究的关键问题之一。</a:t>
            </a:r>
          </a:p>
        </p:txBody>
      </p:sp>
      <p:sp>
        <p:nvSpPr>
          <p:cNvPr id="33" name="矩形 93">
            <a:extLst>
              <a:ext uri="{FF2B5EF4-FFF2-40B4-BE49-F238E27FC236}">
                <a16:creationId xmlns:a16="http://schemas.microsoft.com/office/drawing/2014/main" id="{C2E7EFA7-E0E6-4AD3-94F2-9727C9332B44}"/>
              </a:ext>
            </a:extLst>
          </p:cNvPr>
          <p:cNvSpPr/>
          <p:nvPr/>
        </p:nvSpPr>
        <p:spPr>
          <a:xfrm>
            <a:off x="772679" y="1659178"/>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34" name="矩形 93">
            <a:extLst>
              <a:ext uri="{FF2B5EF4-FFF2-40B4-BE49-F238E27FC236}">
                <a16:creationId xmlns:a16="http://schemas.microsoft.com/office/drawing/2014/main" id="{268D03C4-994C-4F4B-A294-53A25B8E6014}"/>
              </a:ext>
            </a:extLst>
          </p:cNvPr>
          <p:cNvSpPr/>
          <p:nvPr/>
        </p:nvSpPr>
        <p:spPr>
          <a:xfrm rot="10800000">
            <a:off x="10743868" y="5971897"/>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Tree>
    <p:extLst>
      <p:ext uri="{BB962C8B-B14F-4D97-AF65-F5344CB8AC3E}">
        <p14:creationId xmlns:p14="http://schemas.microsoft.com/office/powerpoint/2010/main" val="2509050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1E8B789-9948-49A4-AB6C-647A354C03BC}"/>
              </a:ext>
            </a:extLst>
          </p:cNvPr>
          <p:cNvGrpSpPr/>
          <p:nvPr/>
        </p:nvGrpSpPr>
        <p:grpSpPr>
          <a:xfrm>
            <a:off x="3186557" y="2216177"/>
            <a:ext cx="5818885" cy="1212823"/>
            <a:chOff x="3516125" y="2843920"/>
            <a:chExt cx="5818885" cy="1212823"/>
          </a:xfrm>
        </p:grpSpPr>
        <p:grpSp>
          <p:nvGrpSpPr>
            <p:cNvPr id="3" name="组合 2">
              <a:extLst>
                <a:ext uri="{FF2B5EF4-FFF2-40B4-BE49-F238E27FC236}">
                  <a16:creationId xmlns:a16="http://schemas.microsoft.com/office/drawing/2014/main" id="{3AC14B04-88BC-4D7F-932A-33A0E70A043B}"/>
                </a:ext>
              </a:extLst>
            </p:cNvPr>
            <p:cNvGrpSpPr/>
            <p:nvPr/>
          </p:nvGrpSpPr>
          <p:grpSpPr>
            <a:xfrm>
              <a:off x="3739745" y="2856414"/>
              <a:ext cx="5595265" cy="1200329"/>
              <a:chOff x="2298739" y="1833181"/>
              <a:chExt cx="5595265" cy="1200329"/>
            </a:xfrm>
          </p:grpSpPr>
          <p:sp>
            <p:nvSpPr>
              <p:cNvPr id="5" name="文本框 5">
                <a:extLst>
                  <a:ext uri="{FF2B5EF4-FFF2-40B4-BE49-F238E27FC236}">
                    <a16:creationId xmlns:a16="http://schemas.microsoft.com/office/drawing/2014/main" id="{C8D28ED6-41BF-4560-9841-4CC52ED6E33D}"/>
                  </a:ext>
                </a:extLst>
              </p:cNvPr>
              <p:cNvSpPr txBox="1"/>
              <p:nvPr/>
            </p:nvSpPr>
            <p:spPr>
              <a:xfrm>
                <a:off x="3694483" y="2017846"/>
                <a:ext cx="4199521" cy="830997"/>
              </a:xfrm>
              <a:prstGeom prst="rect">
                <a:avLst/>
              </a:prstGeom>
              <a:noFill/>
            </p:spPr>
            <p:txBody>
              <a:bodyPr wrap="square" rtlCol="0">
                <a:spAutoFit/>
              </a:bodyPr>
              <a:lstStyle/>
              <a:p>
                <a:pPr algn="dist">
                  <a:defRPr/>
                </a:pPr>
                <a:r>
                  <a:rPr lang="zh-CN" altLang="en-US" sz="4800" b="1" dirty="0">
                    <a:solidFill>
                      <a:srgbClr val="42556C"/>
                    </a:solidFill>
                    <a:cs typeface="+mn-ea"/>
                    <a:sym typeface="+mn-lt"/>
                  </a:rPr>
                  <a:t>结语和建议</a:t>
                </a:r>
              </a:p>
            </p:txBody>
          </p:sp>
          <p:sp>
            <p:nvSpPr>
              <p:cNvPr id="7" name="文本框 1">
                <a:extLst>
                  <a:ext uri="{FF2B5EF4-FFF2-40B4-BE49-F238E27FC236}">
                    <a16:creationId xmlns:a16="http://schemas.microsoft.com/office/drawing/2014/main" id="{2E59291D-2F40-40B3-B2DE-4F0D9528A91D}"/>
                  </a:ext>
                </a:extLst>
              </p:cNvPr>
              <p:cNvSpPr txBox="1"/>
              <p:nvPr/>
            </p:nvSpPr>
            <p:spPr>
              <a:xfrm>
                <a:off x="2298739" y="1833181"/>
                <a:ext cx="933855" cy="1200329"/>
              </a:xfrm>
              <a:prstGeom prst="rect">
                <a:avLst/>
              </a:prstGeom>
              <a:noFill/>
            </p:spPr>
            <p:txBody>
              <a:bodyPr wrap="square" rtlCol="0">
                <a:spAutoFit/>
              </a:bodyPr>
              <a:lstStyle/>
              <a:p>
                <a:r>
                  <a:rPr lang="en-US" altLang="zh-TW" sz="7200" b="1" dirty="0">
                    <a:solidFill>
                      <a:srgbClr val="42556C"/>
                    </a:solidFill>
                    <a:cs typeface="+mn-ea"/>
                    <a:sym typeface="+mn-lt"/>
                  </a:rPr>
                  <a:t>6</a:t>
                </a:r>
                <a:endParaRPr lang="zh-TW" altLang="en-US" sz="7200" b="1" dirty="0">
                  <a:solidFill>
                    <a:srgbClr val="42556C"/>
                  </a:solidFill>
                  <a:cs typeface="+mn-ea"/>
                  <a:sym typeface="+mn-lt"/>
                </a:endParaRPr>
              </a:p>
            </p:txBody>
          </p:sp>
        </p:grpSp>
        <p:sp>
          <p:nvSpPr>
            <p:cNvPr id="4" name="矩形: 圆角 4">
              <a:extLst>
                <a:ext uri="{FF2B5EF4-FFF2-40B4-BE49-F238E27FC236}">
                  <a16:creationId xmlns:a16="http://schemas.microsoft.com/office/drawing/2014/main" id="{3EBEFE2B-4083-439E-98BE-38D48AB2E2F0}"/>
                </a:ext>
              </a:extLst>
            </p:cNvPr>
            <p:cNvSpPr/>
            <p:nvPr/>
          </p:nvSpPr>
          <p:spPr>
            <a:xfrm>
              <a:off x="3516125" y="2843920"/>
              <a:ext cx="1157475" cy="1169790"/>
            </a:xfrm>
            <a:prstGeom prst="roundRect">
              <a:avLst/>
            </a:prstGeom>
            <a:noFill/>
            <a:ln w="69850">
              <a:solidFill>
                <a:srgbClr val="42556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2556C"/>
                </a:solidFill>
                <a:cs typeface="+mn-ea"/>
                <a:sym typeface="+mn-lt"/>
              </a:endParaRPr>
            </a:p>
          </p:txBody>
        </p:sp>
      </p:grpSp>
      <p:sp>
        <p:nvSpPr>
          <p:cNvPr id="8" name="Freeform 5">
            <a:extLst>
              <a:ext uri="{FF2B5EF4-FFF2-40B4-BE49-F238E27FC236}">
                <a16:creationId xmlns:a16="http://schemas.microsoft.com/office/drawing/2014/main" id="{31C54D67-BCAC-4FAB-AA28-B5C535F45AD1}"/>
              </a:ext>
            </a:extLst>
          </p:cNvPr>
          <p:cNvSpPr>
            <a:spLocks/>
          </p:cNvSpPr>
          <p:nvPr/>
        </p:nvSpPr>
        <p:spPr bwMode="auto">
          <a:xfrm>
            <a:off x="0" y="4187825"/>
            <a:ext cx="12192000" cy="2670175"/>
          </a:xfrm>
          <a:custGeom>
            <a:avLst/>
            <a:gdLst>
              <a:gd name="T0" fmla="*/ 40 w 3840"/>
              <a:gd name="T1" fmla="*/ 17 h 838"/>
              <a:gd name="T2" fmla="*/ 201 w 3840"/>
              <a:gd name="T3" fmla="*/ 89 h 838"/>
              <a:gd name="T4" fmla="*/ 248 w 3840"/>
              <a:gd name="T5" fmla="*/ 108 h 838"/>
              <a:gd name="T6" fmla="*/ 289 w 3840"/>
              <a:gd name="T7" fmla="*/ 125 h 838"/>
              <a:gd name="T8" fmla="*/ 341 w 3840"/>
              <a:gd name="T9" fmla="*/ 145 h 838"/>
              <a:gd name="T10" fmla="*/ 404 w 3840"/>
              <a:gd name="T11" fmla="*/ 169 h 838"/>
              <a:gd name="T12" fmla="*/ 519 w 3840"/>
              <a:gd name="T13" fmla="*/ 209 h 838"/>
              <a:gd name="T14" fmla="*/ 534 w 3840"/>
              <a:gd name="T15" fmla="*/ 214 h 838"/>
              <a:gd name="T16" fmla="*/ 608 w 3840"/>
              <a:gd name="T17" fmla="*/ 239 h 838"/>
              <a:gd name="T18" fmla="*/ 700 w 3840"/>
              <a:gd name="T19" fmla="*/ 267 h 838"/>
              <a:gd name="T20" fmla="*/ 736 w 3840"/>
              <a:gd name="T21" fmla="*/ 277 h 838"/>
              <a:gd name="T22" fmla="*/ 828 w 3840"/>
              <a:gd name="T23" fmla="*/ 303 h 838"/>
              <a:gd name="T24" fmla="*/ 993 w 3840"/>
              <a:gd name="T25" fmla="*/ 343 h 838"/>
              <a:gd name="T26" fmla="*/ 1124 w 3840"/>
              <a:gd name="T27" fmla="*/ 371 h 838"/>
              <a:gd name="T28" fmla="*/ 1230 w 3840"/>
              <a:gd name="T29" fmla="*/ 391 h 838"/>
              <a:gd name="T30" fmla="*/ 1280 w 3840"/>
              <a:gd name="T31" fmla="*/ 399 h 838"/>
              <a:gd name="T32" fmla="*/ 1352 w 3840"/>
              <a:gd name="T33" fmla="*/ 409 h 838"/>
              <a:gd name="T34" fmla="*/ 1414 w 3840"/>
              <a:gd name="T35" fmla="*/ 419 h 838"/>
              <a:gd name="T36" fmla="*/ 1480 w 3840"/>
              <a:gd name="T37" fmla="*/ 427 h 838"/>
              <a:gd name="T38" fmla="*/ 1552 w 3840"/>
              <a:gd name="T39" fmla="*/ 435 h 838"/>
              <a:gd name="T40" fmla="*/ 1640 w 3840"/>
              <a:gd name="T41" fmla="*/ 443 h 838"/>
              <a:gd name="T42" fmla="*/ 1756 w 3840"/>
              <a:gd name="T43" fmla="*/ 451 h 838"/>
              <a:gd name="T44" fmla="*/ 2157 w 3840"/>
              <a:gd name="T45" fmla="*/ 456 h 838"/>
              <a:gd name="T46" fmla="*/ 2309 w 3840"/>
              <a:gd name="T47" fmla="*/ 448 h 838"/>
              <a:gd name="T48" fmla="*/ 2412 w 3840"/>
              <a:gd name="T49" fmla="*/ 438 h 838"/>
              <a:gd name="T50" fmla="*/ 2484 w 3840"/>
              <a:gd name="T51" fmla="*/ 431 h 838"/>
              <a:gd name="T52" fmla="*/ 2552 w 3840"/>
              <a:gd name="T53" fmla="*/ 423 h 838"/>
              <a:gd name="T54" fmla="*/ 2690 w 3840"/>
              <a:gd name="T55" fmla="*/ 403 h 838"/>
              <a:gd name="T56" fmla="*/ 2738 w 3840"/>
              <a:gd name="T57" fmla="*/ 395 h 838"/>
              <a:gd name="T58" fmla="*/ 2921 w 3840"/>
              <a:gd name="T59" fmla="*/ 359 h 838"/>
              <a:gd name="T60" fmla="*/ 3040 w 3840"/>
              <a:gd name="T61" fmla="*/ 331 h 838"/>
              <a:gd name="T62" fmla="*/ 3132 w 3840"/>
              <a:gd name="T63" fmla="*/ 307 h 838"/>
              <a:gd name="T64" fmla="*/ 3248 w 3840"/>
              <a:gd name="T65" fmla="*/ 273 h 838"/>
              <a:gd name="T66" fmla="*/ 3299 w 3840"/>
              <a:gd name="T67" fmla="*/ 257 h 838"/>
              <a:gd name="T68" fmla="*/ 3320 w 3840"/>
              <a:gd name="T69" fmla="*/ 251 h 838"/>
              <a:gd name="T70" fmla="*/ 3344 w 3840"/>
              <a:gd name="T71" fmla="*/ 243 h 838"/>
              <a:gd name="T72" fmla="*/ 3380 w 3840"/>
              <a:gd name="T73" fmla="*/ 231 h 838"/>
              <a:gd name="T74" fmla="*/ 3483 w 3840"/>
              <a:gd name="T75" fmla="*/ 195 h 838"/>
              <a:gd name="T76" fmla="*/ 3519 w 3840"/>
              <a:gd name="T77" fmla="*/ 181 h 838"/>
              <a:gd name="T78" fmla="*/ 3571 w 3840"/>
              <a:gd name="T79" fmla="*/ 161 h 838"/>
              <a:gd name="T80" fmla="*/ 3611 w 3840"/>
              <a:gd name="T81" fmla="*/ 145 h 838"/>
              <a:gd name="T82" fmla="*/ 3658 w 3840"/>
              <a:gd name="T83" fmla="*/ 127 h 838"/>
              <a:gd name="T84" fmla="*/ 3707 w 3840"/>
              <a:gd name="T85" fmla="*/ 105 h 838"/>
              <a:gd name="T86" fmla="*/ 3778 w 3840"/>
              <a:gd name="T87" fmla="*/ 75 h 838"/>
              <a:gd name="T88" fmla="*/ 3822 w 3840"/>
              <a:gd name="T89" fmla="*/ 55 h 838"/>
              <a:gd name="T90" fmla="*/ 3839 w 3840"/>
              <a:gd name="T91" fmla="*/ 47 h 838"/>
              <a:gd name="T92" fmla="*/ 3840 w 3840"/>
              <a:gd name="T93" fmla="*/ 838 h 838"/>
              <a:gd name="T94" fmla="*/ 0 w 3840"/>
              <a:gd name="T9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0" h="838">
                <a:moveTo>
                  <a:pt x="0" y="0"/>
                </a:moveTo>
                <a:cubicBezTo>
                  <a:pt x="15" y="2"/>
                  <a:pt x="27" y="12"/>
                  <a:pt x="40" y="17"/>
                </a:cubicBezTo>
                <a:cubicBezTo>
                  <a:pt x="72" y="32"/>
                  <a:pt x="104" y="47"/>
                  <a:pt x="137" y="61"/>
                </a:cubicBezTo>
                <a:cubicBezTo>
                  <a:pt x="158" y="71"/>
                  <a:pt x="179" y="80"/>
                  <a:pt x="201" y="89"/>
                </a:cubicBezTo>
                <a:cubicBezTo>
                  <a:pt x="215" y="96"/>
                  <a:pt x="230" y="100"/>
                  <a:pt x="244" y="108"/>
                </a:cubicBezTo>
                <a:cubicBezTo>
                  <a:pt x="245" y="108"/>
                  <a:pt x="247" y="108"/>
                  <a:pt x="248" y="108"/>
                </a:cubicBezTo>
                <a:cubicBezTo>
                  <a:pt x="255" y="112"/>
                  <a:pt x="262" y="115"/>
                  <a:pt x="269" y="117"/>
                </a:cubicBezTo>
                <a:cubicBezTo>
                  <a:pt x="275" y="120"/>
                  <a:pt x="282" y="123"/>
                  <a:pt x="289" y="125"/>
                </a:cubicBezTo>
                <a:cubicBezTo>
                  <a:pt x="295" y="128"/>
                  <a:pt x="302" y="131"/>
                  <a:pt x="309" y="133"/>
                </a:cubicBezTo>
                <a:cubicBezTo>
                  <a:pt x="319" y="137"/>
                  <a:pt x="330" y="142"/>
                  <a:pt x="341" y="145"/>
                </a:cubicBezTo>
                <a:cubicBezTo>
                  <a:pt x="352" y="150"/>
                  <a:pt x="364" y="154"/>
                  <a:pt x="376" y="159"/>
                </a:cubicBezTo>
                <a:cubicBezTo>
                  <a:pt x="385" y="162"/>
                  <a:pt x="395" y="166"/>
                  <a:pt x="404" y="169"/>
                </a:cubicBezTo>
                <a:cubicBezTo>
                  <a:pt x="415" y="173"/>
                  <a:pt x="426" y="177"/>
                  <a:pt x="437" y="181"/>
                </a:cubicBezTo>
                <a:cubicBezTo>
                  <a:pt x="464" y="190"/>
                  <a:pt x="491" y="201"/>
                  <a:pt x="519" y="209"/>
                </a:cubicBezTo>
                <a:cubicBezTo>
                  <a:pt x="522" y="211"/>
                  <a:pt x="522" y="211"/>
                  <a:pt x="522" y="211"/>
                </a:cubicBezTo>
                <a:cubicBezTo>
                  <a:pt x="526" y="212"/>
                  <a:pt x="530" y="213"/>
                  <a:pt x="534" y="214"/>
                </a:cubicBezTo>
                <a:cubicBezTo>
                  <a:pt x="538" y="216"/>
                  <a:pt x="542" y="217"/>
                  <a:pt x="546" y="219"/>
                </a:cubicBezTo>
                <a:cubicBezTo>
                  <a:pt x="567" y="226"/>
                  <a:pt x="588" y="232"/>
                  <a:pt x="608" y="239"/>
                </a:cubicBezTo>
                <a:cubicBezTo>
                  <a:pt x="610" y="240"/>
                  <a:pt x="614" y="240"/>
                  <a:pt x="616" y="241"/>
                </a:cubicBezTo>
                <a:cubicBezTo>
                  <a:pt x="644" y="251"/>
                  <a:pt x="673" y="257"/>
                  <a:pt x="700" y="267"/>
                </a:cubicBezTo>
                <a:cubicBezTo>
                  <a:pt x="702" y="268"/>
                  <a:pt x="707" y="268"/>
                  <a:pt x="709" y="269"/>
                </a:cubicBezTo>
                <a:cubicBezTo>
                  <a:pt x="717" y="272"/>
                  <a:pt x="727" y="275"/>
                  <a:pt x="736" y="277"/>
                </a:cubicBezTo>
                <a:cubicBezTo>
                  <a:pt x="752" y="282"/>
                  <a:pt x="768" y="286"/>
                  <a:pt x="784" y="291"/>
                </a:cubicBezTo>
                <a:cubicBezTo>
                  <a:pt x="799" y="295"/>
                  <a:pt x="814" y="298"/>
                  <a:pt x="828" y="303"/>
                </a:cubicBezTo>
                <a:cubicBezTo>
                  <a:pt x="866" y="312"/>
                  <a:pt x="903" y="322"/>
                  <a:pt x="940" y="331"/>
                </a:cubicBezTo>
                <a:cubicBezTo>
                  <a:pt x="958" y="336"/>
                  <a:pt x="976" y="338"/>
                  <a:pt x="993" y="343"/>
                </a:cubicBezTo>
                <a:cubicBezTo>
                  <a:pt x="1029" y="351"/>
                  <a:pt x="1066" y="358"/>
                  <a:pt x="1102" y="367"/>
                </a:cubicBezTo>
                <a:cubicBezTo>
                  <a:pt x="1109" y="368"/>
                  <a:pt x="1117" y="368"/>
                  <a:pt x="1124" y="371"/>
                </a:cubicBezTo>
                <a:cubicBezTo>
                  <a:pt x="1152" y="376"/>
                  <a:pt x="1181" y="381"/>
                  <a:pt x="1209" y="387"/>
                </a:cubicBezTo>
                <a:cubicBezTo>
                  <a:pt x="1216" y="388"/>
                  <a:pt x="1223" y="388"/>
                  <a:pt x="1230" y="391"/>
                </a:cubicBezTo>
                <a:cubicBezTo>
                  <a:pt x="1238" y="392"/>
                  <a:pt x="1247" y="392"/>
                  <a:pt x="1254" y="395"/>
                </a:cubicBezTo>
                <a:cubicBezTo>
                  <a:pt x="1263" y="396"/>
                  <a:pt x="1272" y="396"/>
                  <a:pt x="1280" y="399"/>
                </a:cubicBezTo>
                <a:cubicBezTo>
                  <a:pt x="1297" y="401"/>
                  <a:pt x="1314" y="404"/>
                  <a:pt x="1331" y="407"/>
                </a:cubicBezTo>
                <a:cubicBezTo>
                  <a:pt x="1338" y="408"/>
                  <a:pt x="1345" y="408"/>
                  <a:pt x="1352" y="409"/>
                </a:cubicBezTo>
                <a:cubicBezTo>
                  <a:pt x="1361" y="413"/>
                  <a:pt x="1371" y="412"/>
                  <a:pt x="1380" y="413"/>
                </a:cubicBezTo>
                <a:cubicBezTo>
                  <a:pt x="1391" y="417"/>
                  <a:pt x="1403" y="415"/>
                  <a:pt x="1414" y="419"/>
                </a:cubicBezTo>
                <a:cubicBezTo>
                  <a:pt x="1425" y="421"/>
                  <a:pt x="1437" y="419"/>
                  <a:pt x="1448" y="423"/>
                </a:cubicBezTo>
                <a:cubicBezTo>
                  <a:pt x="1459" y="424"/>
                  <a:pt x="1470" y="424"/>
                  <a:pt x="1480" y="427"/>
                </a:cubicBezTo>
                <a:cubicBezTo>
                  <a:pt x="1492" y="428"/>
                  <a:pt x="1504" y="428"/>
                  <a:pt x="1516" y="431"/>
                </a:cubicBezTo>
                <a:cubicBezTo>
                  <a:pt x="1528" y="432"/>
                  <a:pt x="1541" y="431"/>
                  <a:pt x="1552" y="435"/>
                </a:cubicBezTo>
                <a:cubicBezTo>
                  <a:pt x="1565" y="436"/>
                  <a:pt x="1578" y="435"/>
                  <a:pt x="1590" y="438"/>
                </a:cubicBezTo>
                <a:cubicBezTo>
                  <a:pt x="1607" y="442"/>
                  <a:pt x="1624" y="438"/>
                  <a:pt x="1640" y="443"/>
                </a:cubicBezTo>
                <a:cubicBezTo>
                  <a:pt x="1656" y="444"/>
                  <a:pt x="1672" y="443"/>
                  <a:pt x="1688" y="446"/>
                </a:cubicBezTo>
                <a:cubicBezTo>
                  <a:pt x="1710" y="450"/>
                  <a:pt x="1734" y="445"/>
                  <a:pt x="1756" y="451"/>
                </a:cubicBezTo>
                <a:cubicBezTo>
                  <a:pt x="1785" y="454"/>
                  <a:pt x="1815" y="449"/>
                  <a:pt x="1843" y="456"/>
                </a:cubicBezTo>
                <a:cubicBezTo>
                  <a:pt x="1948" y="457"/>
                  <a:pt x="2052" y="457"/>
                  <a:pt x="2157" y="456"/>
                </a:cubicBezTo>
                <a:cubicBezTo>
                  <a:pt x="2187" y="450"/>
                  <a:pt x="2218" y="453"/>
                  <a:pt x="2248" y="451"/>
                </a:cubicBezTo>
                <a:cubicBezTo>
                  <a:pt x="2268" y="446"/>
                  <a:pt x="2288" y="449"/>
                  <a:pt x="2309" y="448"/>
                </a:cubicBezTo>
                <a:cubicBezTo>
                  <a:pt x="2325" y="442"/>
                  <a:pt x="2343" y="445"/>
                  <a:pt x="2361" y="443"/>
                </a:cubicBezTo>
                <a:cubicBezTo>
                  <a:pt x="2377" y="437"/>
                  <a:pt x="2395" y="443"/>
                  <a:pt x="2412" y="438"/>
                </a:cubicBezTo>
                <a:cubicBezTo>
                  <a:pt x="2423" y="436"/>
                  <a:pt x="2434" y="436"/>
                  <a:pt x="2445" y="435"/>
                </a:cubicBezTo>
                <a:cubicBezTo>
                  <a:pt x="2458" y="431"/>
                  <a:pt x="2471" y="432"/>
                  <a:pt x="2484" y="431"/>
                </a:cubicBezTo>
                <a:cubicBezTo>
                  <a:pt x="2495" y="427"/>
                  <a:pt x="2508" y="428"/>
                  <a:pt x="2520" y="427"/>
                </a:cubicBezTo>
                <a:cubicBezTo>
                  <a:pt x="2530" y="423"/>
                  <a:pt x="2541" y="424"/>
                  <a:pt x="2552" y="423"/>
                </a:cubicBezTo>
                <a:cubicBezTo>
                  <a:pt x="2561" y="420"/>
                  <a:pt x="2571" y="420"/>
                  <a:pt x="2580" y="419"/>
                </a:cubicBezTo>
                <a:cubicBezTo>
                  <a:pt x="2616" y="413"/>
                  <a:pt x="2653" y="408"/>
                  <a:pt x="2690" y="403"/>
                </a:cubicBezTo>
                <a:cubicBezTo>
                  <a:pt x="2697" y="400"/>
                  <a:pt x="2706" y="400"/>
                  <a:pt x="2714" y="399"/>
                </a:cubicBezTo>
                <a:cubicBezTo>
                  <a:pt x="2722" y="396"/>
                  <a:pt x="2730" y="396"/>
                  <a:pt x="2738" y="395"/>
                </a:cubicBezTo>
                <a:cubicBezTo>
                  <a:pt x="2752" y="391"/>
                  <a:pt x="2767" y="389"/>
                  <a:pt x="2781" y="387"/>
                </a:cubicBezTo>
                <a:cubicBezTo>
                  <a:pt x="2828" y="378"/>
                  <a:pt x="2874" y="368"/>
                  <a:pt x="2921" y="359"/>
                </a:cubicBezTo>
                <a:cubicBezTo>
                  <a:pt x="2932" y="355"/>
                  <a:pt x="2944" y="354"/>
                  <a:pt x="2956" y="351"/>
                </a:cubicBezTo>
                <a:cubicBezTo>
                  <a:pt x="2984" y="344"/>
                  <a:pt x="3012" y="338"/>
                  <a:pt x="3040" y="331"/>
                </a:cubicBezTo>
                <a:cubicBezTo>
                  <a:pt x="3050" y="327"/>
                  <a:pt x="3061" y="325"/>
                  <a:pt x="3072" y="323"/>
                </a:cubicBezTo>
                <a:cubicBezTo>
                  <a:pt x="3091" y="317"/>
                  <a:pt x="3112" y="312"/>
                  <a:pt x="3132" y="307"/>
                </a:cubicBezTo>
                <a:cubicBezTo>
                  <a:pt x="3160" y="299"/>
                  <a:pt x="3188" y="291"/>
                  <a:pt x="3216" y="283"/>
                </a:cubicBezTo>
                <a:cubicBezTo>
                  <a:pt x="3226" y="279"/>
                  <a:pt x="3237" y="277"/>
                  <a:pt x="3248" y="273"/>
                </a:cubicBezTo>
                <a:cubicBezTo>
                  <a:pt x="3250" y="272"/>
                  <a:pt x="3254" y="271"/>
                  <a:pt x="3256" y="271"/>
                </a:cubicBezTo>
                <a:cubicBezTo>
                  <a:pt x="3270" y="266"/>
                  <a:pt x="3285" y="262"/>
                  <a:pt x="3299" y="257"/>
                </a:cubicBezTo>
                <a:cubicBezTo>
                  <a:pt x="3301" y="256"/>
                  <a:pt x="3305" y="255"/>
                  <a:pt x="3307" y="255"/>
                </a:cubicBezTo>
                <a:cubicBezTo>
                  <a:pt x="3311" y="254"/>
                  <a:pt x="3315" y="252"/>
                  <a:pt x="3320" y="251"/>
                </a:cubicBezTo>
                <a:cubicBezTo>
                  <a:pt x="3325" y="249"/>
                  <a:pt x="3330" y="247"/>
                  <a:pt x="3335" y="245"/>
                </a:cubicBezTo>
                <a:cubicBezTo>
                  <a:pt x="3337" y="244"/>
                  <a:pt x="3342" y="244"/>
                  <a:pt x="3344" y="243"/>
                </a:cubicBezTo>
                <a:cubicBezTo>
                  <a:pt x="3348" y="242"/>
                  <a:pt x="3352" y="240"/>
                  <a:pt x="3356" y="239"/>
                </a:cubicBezTo>
                <a:cubicBezTo>
                  <a:pt x="3364" y="236"/>
                  <a:pt x="3372" y="233"/>
                  <a:pt x="3380" y="231"/>
                </a:cubicBezTo>
                <a:cubicBezTo>
                  <a:pt x="3389" y="227"/>
                  <a:pt x="3398" y="225"/>
                  <a:pt x="3407" y="221"/>
                </a:cubicBezTo>
                <a:cubicBezTo>
                  <a:pt x="3433" y="213"/>
                  <a:pt x="3458" y="203"/>
                  <a:pt x="3483" y="195"/>
                </a:cubicBezTo>
                <a:cubicBezTo>
                  <a:pt x="3491" y="192"/>
                  <a:pt x="3499" y="189"/>
                  <a:pt x="3507" y="185"/>
                </a:cubicBezTo>
                <a:cubicBezTo>
                  <a:pt x="3511" y="184"/>
                  <a:pt x="3515" y="183"/>
                  <a:pt x="3519" y="181"/>
                </a:cubicBezTo>
                <a:cubicBezTo>
                  <a:pt x="3525" y="179"/>
                  <a:pt x="3530" y="177"/>
                  <a:pt x="3536" y="175"/>
                </a:cubicBezTo>
                <a:cubicBezTo>
                  <a:pt x="3547" y="169"/>
                  <a:pt x="3560" y="166"/>
                  <a:pt x="3571" y="161"/>
                </a:cubicBezTo>
                <a:cubicBezTo>
                  <a:pt x="3578" y="159"/>
                  <a:pt x="3585" y="156"/>
                  <a:pt x="3591" y="153"/>
                </a:cubicBezTo>
                <a:cubicBezTo>
                  <a:pt x="3598" y="151"/>
                  <a:pt x="3605" y="148"/>
                  <a:pt x="3611" y="145"/>
                </a:cubicBezTo>
                <a:cubicBezTo>
                  <a:pt x="3618" y="143"/>
                  <a:pt x="3625" y="140"/>
                  <a:pt x="3631" y="137"/>
                </a:cubicBezTo>
                <a:cubicBezTo>
                  <a:pt x="3640" y="134"/>
                  <a:pt x="3649" y="129"/>
                  <a:pt x="3658" y="127"/>
                </a:cubicBezTo>
                <a:cubicBezTo>
                  <a:pt x="3658" y="125"/>
                  <a:pt x="3658" y="125"/>
                  <a:pt x="3658" y="125"/>
                </a:cubicBezTo>
                <a:cubicBezTo>
                  <a:pt x="3675" y="120"/>
                  <a:pt x="3691" y="112"/>
                  <a:pt x="3707" y="105"/>
                </a:cubicBezTo>
                <a:cubicBezTo>
                  <a:pt x="3720" y="100"/>
                  <a:pt x="3732" y="94"/>
                  <a:pt x="3745" y="89"/>
                </a:cubicBezTo>
                <a:cubicBezTo>
                  <a:pt x="3756" y="85"/>
                  <a:pt x="3766" y="78"/>
                  <a:pt x="3778" y="75"/>
                </a:cubicBezTo>
                <a:cubicBezTo>
                  <a:pt x="3778" y="73"/>
                  <a:pt x="3778" y="73"/>
                  <a:pt x="3778" y="73"/>
                </a:cubicBezTo>
                <a:cubicBezTo>
                  <a:pt x="3794" y="69"/>
                  <a:pt x="3807" y="59"/>
                  <a:pt x="3822" y="55"/>
                </a:cubicBezTo>
                <a:cubicBezTo>
                  <a:pt x="3822" y="53"/>
                  <a:pt x="3822" y="53"/>
                  <a:pt x="3822" y="53"/>
                </a:cubicBezTo>
                <a:cubicBezTo>
                  <a:pt x="3828" y="51"/>
                  <a:pt x="3834" y="49"/>
                  <a:pt x="3839" y="47"/>
                </a:cubicBezTo>
                <a:cubicBezTo>
                  <a:pt x="3840" y="41"/>
                  <a:pt x="3840" y="41"/>
                  <a:pt x="3840" y="41"/>
                </a:cubicBezTo>
                <a:cubicBezTo>
                  <a:pt x="3840" y="838"/>
                  <a:pt x="3840" y="838"/>
                  <a:pt x="3840" y="838"/>
                </a:cubicBezTo>
                <a:cubicBezTo>
                  <a:pt x="0" y="838"/>
                  <a:pt x="0" y="838"/>
                  <a:pt x="0" y="838"/>
                </a:cubicBezTo>
                <a:cubicBezTo>
                  <a:pt x="0" y="0"/>
                  <a:pt x="0" y="0"/>
                  <a:pt x="0" y="0"/>
                </a:cubicBez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1264390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6.</a:t>
            </a:r>
            <a:r>
              <a:rPr lang="zh-CN" altLang="en-US" sz="4000" b="1" dirty="0">
                <a:solidFill>
                  <a:srgbClr val="42556C"/>
                </a:solidFill>
                <a:cs typeface="+mn-ea"/>
                <a:sym typeface="+mn-lt"/>
              </a:rPr>
              <a:t>结语和建议</a:t>
            </a:r>
            <a:r>
              <a:rPr lang="en-US" altLang="zh-CN" sz="4000" b="1" dirty="0">
                <a:solidFill>
                  <a:srgbClr val="42556C"/>
                </a:solidFill>
                <a:cs typeface="+mn-ea"/>
                <a:sym typeface="+mn-lt"/>
              </a:rPr>
              <a:t>——</a:t>
            </a:r>
            <a:r>
              <a:rPr lang="zh-CN" altLang="en-US" sz="4000" b="1" dirty="0">
                <a:solidFill>
                  <a:srgbClr val="42556C"/>
                </a:solidFill>
                <a:cs typeface="+mn-ea"/>
                <a:sym typeface="+mn-lt"/>
              </a:rPr>
              <a:t>结语</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2" name="文本框 1">
            <a:extLst>
              <a:ext uri="{FF2B5EF4-FFF2-40B4-BE49-F238E27FC236}">
                <a16:creationId xmlns:a16="http://schemas.microsoft.com/office/drawing/2014/main" id="{456B1DA7-1F83-4928-8D8A-B1246E218130}"/>
              </a:ext>
            </a:extLst>
          </p:cNvPr>
          <p:cNvSpPr txBox="1"/>
          <p:nvPr/>
        </p:nvSpPr>
        <p:spPr>
          <a:xfrm>
            <a:off x="623888" y="1374265"/>
            <a:ext cx="11074776" cy="5321778"/>
          </a:xfrm>
          <a:prstGeom prst="rect">
            <a:avLst/>
          </a:prstGeom>
          <a:noFill/>
        </p:spPr>
        <p:txBody>
          <a:bodyPr wrap="square" rtlCol="0">
            <a:spAutoFit/>
          </a:bodyPr>
          <a:lstStyle/>
          <a:p>
            <a:pPr>
              <a:lnSpc>
                <a:spcPct val="150000"/>
              </a:lnSpc>
            </a:pPr>
            <a:r>
              <a:rPr lang="zh-CN" altLang="en-US" dirty="0"/>
              <a:t>①从股票市场看，</a:t>
            </a:r>
            <a:r>
              <a:rPr lang="en-US" altLang="zh-CN" dirty="0"/>
              <a:t>2005—2019 </a:t>
            </a:r>
            <a:r>
              <a:rPr lang="zh-CN" altLang="en-US" dirty="0"/>
              <a:t>年，股票市场安全性指数仅为 </a:t>
            </a:r>
            <a:r>
              <a:rPr lang="en-US" altLang="zh-CN" dirty="0"/>
              <a:t>32.72%</a:t>
            </a:r>
            <a:r>
              <a:rPr lang="zh-CN" altLang="en-US" dirty="0"/>
              <a:t>，债券市场安全性指数仅为 </a:t>
            </a:r>
            <a:r>
              <a:rPr lang="en-US" altLang="zh-CN" dirty="0"/>
              <a:t>34.86%</a:t>
            </a:r>
            <a:r>
              <a:rPr lang="zh-CN" altLang="en-US" dirty="0"/>
              <a:t>。</a:t>
            </a:r>
            <a:endParaRPr lang="en-US" altLang="zh-CN" dirty="0"/>
          </a:p>
          <a:p>
            <a:pPr>
              <a:lnSpc>
                <a:spcPct val="150000"/>
              </a:lnSpc>
            </a:pPr>
            <a:r>
              <a:rPr lang="zh-CN" altLang="en-US" dirty="0"/>
              <a:t>②</a:t>
            </a:r>
            <a:r>
              <a:rPr lang="en-US" altLang="zh-CN" dirty="0"/>
              <a:t>2019 </a:t>
            </a:r>
            <a:r>
              <a:rPr lang="zh-CN" altLang="en-US" dirty="0"/>
              <a:t>年债券市场中庞氏型融资企业的占比高达 </a:t>
            </a:r>
            <a:r>
              <a:rPr lang="en-US" altLang="zh-CN" dirty="0"/>
              <a:t>53.85%</a:t>
            </a:r>
            <a:r>
              <a:rPr lang="zh-CN" altLang="en-US" dirty="0"/>
              <a:t>，显著地高于股票市场的 </a:t>
            </a:r>
            <a:r>
              <a:rPr lang="en-US" altLang="zh-CN" dirty="0"/>
              <a:t>38.58%</a:t>
            </a:r>
            <a:r>
              <a:rPr lang="zh-CN" altLang="en-US" dirty="0"/>
              <a:t>，因此，</a:t>
            </a:r>
            <a:r>
              <a:rPr lang="en-US" altLang="zh-CN" dirty="0"/>
              <a:t>2019 </a:t>
            </a:r>
            <a:r>
              <a:rPr lang="zh-CN" altLang="en-US" dirty="0"/>
              <a:t>年债券市场安全性指数显著低于股票市场，需要特别关注庞氏型融资债券对金融市场安全性的影响。</a:t>
            </a:r>
            <a:endParaRPr lang="en-US" altLang="zh-CN" dirty="0"/>
          </a:p>
          <a:p>
            <a:pPr>
              <a:lnSpc>
                <a:spcPts val="3000"/>
              </a:lnSpc>
            </a:pPr>
            <a:r>
              <a:rPr lang="zh-CN" altLang="en-US" dirty="0"/>
              <a:t>③通过 </a:t>
            </a:r>
            <a:r>
              <a:rPr lang="en-US" altLang="zh-CN" dirty="0"/>
              <a:t>M-K </a:t>
            </a:r>
            <a:r>
              <a:rPr lang="zh-CN" altLang="en-US" dirty="0"/>
              <a:t>检验发现，</a:t>
            </a:r>
            <a:r>
              <a:rPr lang="en-US" altLang="zh-CN" dirty="0"/>
              <a:t>2005—2019 </a:t>
            </a:r>
            <a:r>
              <a:rPr lang="zh-CN" altLang="en-US" dirty="0"/>
              <a:t>年，中国股票市场和债券市场的安全性指数均呈现显著上升趋势，表明总体上中国金融市场安全性在上升，但</a:t>
            </a:r>
            <a:r>
              <a:rPr lang="en-US" altLang="zh-CN" dirty="0"/>
              <a:t>2019 </a:t>
            </a:r>
            <a:r>
              <a:rPr lang="zh-CN" altLang="en-US" dirty="0"/>
              <a:t>年的安全性指数均未超过 </a:t>
            </a:r>
            <a:r>
              <a:rPr lang="en-US" altLang="zh-CN" dirty="0"/>
              <a:t>36%</a:t>
            </a:r>
            <a:r>
              <a:rPr lang="zh-CN" altLang="en-US" dirty="0"/>
              <a:t>，这意味着虽然两大金融市场的安全程度在不断上升，但仍有较高的不稳定性风险，因此，要防范庞氏型融资企业对金融市场安全性的影响。</a:t>
            </a:r>
            <a:endParaRPr lang="en-US" altLang="zh-CN" dirty="0"/>
          </a:p>
          <a:p>
            <a:pPr>
              <a:lnSpc>
                <a:spcPct val="150000"/>
              </a:lnSpc>
            </a:pPr>
            <a:r>
              <a:rPr lang="zh-CN" altLang="en-US" dirty="0"/>
              <a:t>④中国股票市场安全性呈现上升趋势的主要原因是，庞氏型融资企业占比下降，而新增上市公司的数量和投资者的估值逐步趋于理性，在其中发挥了重要作用。 债券市场安全性呈现上升的主要原因也是庞氏型融资发债企业占比下降， 而发行债券政策的变化以及庞氏型融资的发债企业信用评级的下降在其中发挥了重要作用。</a:t>
            </a:r>
            <a:endParaRPr lang="en-US" altLang="zh-CN" dirty="0"/>
          </a:p>
          <a:p>
            <a:pPr>
              <a:lnSpc>
                <a:spcPct val="150000"/>
              </a:lnSpc>
            </a:pPr>
            <a:r>
              <a:rPr lang="zh-CN" altLang="en-US" dirty="0"/>
              <a:t>⑤中国股票市场的金融安全性指数在 </a:t>
            </a:r>
            <a:r>
              <a:rPr lang="en-US" altLang="zh-CN" dirty="0"/>
              <a:t>2014—2015 </a:t>
            </a:r>
            <a:r>
              <a:rPr lang="zh-CN" altLang="en-US" dirty="0"/>
              <a:t>年发生突变， 债券市场的金融安全性指数在</a:t>
            </a:r>
            <a:r>
              <a:rPr lang="en-US" altLang="zh-CN" dirty="0"/>
              <a:t>2012—2013 </a:t>
            </a:r>
            <a:r>
              <a:rPr lang="zh-CN" altLang="en-US" dirty="0"/>
              <a:t>年发生突变。本文认为，</a:t>
            </a:r>
            <a:r>
              <a:rPr lang="en-US" altLang="zh-CN" dirty="0"/>
              <a:t>2005—2019 </a:t>
            </a:r>
            <a:r>
              <a:rPr lang="zh-CN" altLang="en-US" dirty="0"/>
              <a:t>年，中国持续地推动企业技术创新政策、实施“三去一降一补政策”和相对宽松的货币政策是导致股票市场和债券市场 </a:t>
            </a:r>
            <a:r>
              <a:rPr lang="en-US" altLang="zh-CN" dirty="0"/>
              <a:t>FSI</a:t>
            </a:r>
            <a:r>
              <a:rPr lang="zh-CN" altLang="en-US" dirty="0"/>
              <a:t>突变的潜在因素。</a:t>
            </a:r>
            <a:endParaRPr lang="en-US" altLang="zh-CN" dirty="0"/>
          </a:p>
        </p:txBody>
      </p:sp>
    </p:spTree>
    <p:extLst>
      <p:ext uri="{BB962C8B-B14F-4D97-AF65-F5344CB8AC3E}">
        <p14:creationId xmlns:p14="http://schemas.microsoft.com/office/powerpoint/2010/main" val="3273695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23">
            <a:extLst>
              <a:ext uri="{FF2B5EF4-FFF2-40B4-BE49-F238E27FC236}">
                <a16:creationId xmlns:a16="http://schemas.microsoft.com/office/drawing/2014/main" id="{93695872-C8E3-48B1-BD13-FC3F8B6DEABD}"/>
              </a:ext>
            </a:extLst>
          </p:cNvPr>
          <p:cNvSpPr txBox="1"/>
          <p:nvPr/>
        </p:nvSpPr>
        <p:spPr>
          <a:xfrm>
            <a:off x="623888" y="454345"/>
            <a:ext cx="10653705"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cs typeface="+mn-ea"/>
                <a:sym typeface="+mn-lt"/>
              </a:rPr>
              <a:t>1.</a:t>
            </a:r>
            <a:r>
              <a:rPr lang="zh-CN" altLang="en-US" sz="4000" b="1" dirty="0">
                <a:solidFill>
                  <a:srgbClr val="42556C"/>
                </a:solidFill>
                <a:cs typeface="+mn-ea"/>
                <a:sym typeface="+mn-lt"/>
              </a:rPr>
              <a:t>引言</a:t>
            </a:r>
            <a:r>
              <a:rPr kumimoji="0" lang="en-US" altLang="zh-CN" sz="4000" b="1" i="0" u="none" strike="noStrike" kern="1200" cap="none" spc="0" normalizeH="0" baseline="0" noProof="0" dirty="0">
                <a:ln>
                  <a:noFill/>
                </a:ln>
                <a:solidFill>
                  <a:srgbClr val="42556C"/>
                </a:solidFill>
                <a:effectLst/>
                <a:uLnTx/>
                <a:uFillTx/>
                <a:cs typeface="+mn-ea"/>
                <a:sym typeface="+mn-lt"/>
              </a:rPr>
              <a:t>——</a:t>
            </a:r>
            <a:r>
              <a:rPr lang="zh-CN" altLang="en-US" sz="4000" b="1" dirty="0">
                <a:solidFill>
                  <a:srgbClr val="42556C"/>
                </a:solidFill>
                <a:cs typeface="+mn-ea"/>
                <a:sym typeface="+mn-lt"/>
              </a:rPr>
              <a:t>研究背景</a:t>
            </a:r>
            <a:endParaRPr kumimoji="0" lang="zh-CN" altLang="en-US" sz="4000" b="1" i="0" u="none" strike="noStrike" kern="1200" cap="none" spc="0" normalizeH="0" baseline="0" noProof="0" dirty="0">
              <a:ln>
                <a:noFill/>
              </a:ln>
              <a:solidFill>
                <a:srgbClr val="42556C"/>
              </a:solidFill>
              <a:effectLst/>
              <a:uLnTx/>
              <a:uFillTx/>
              <a:cs typeface="+mn-ea"/>
              <a:sym typeface="+mn-lt"/>
            </a:endParaRPr>
          </a:p>
        </p:txBody>
      </p:sp>
      <p:grpSp>
        <p:nvGrpSpPr>
          <p:cNvPr id="50" name="Group 55">
            <a:extLst>
              <a:ext uri="{FF2B5EF4-FFF2-40B4-BE49-F238E27FC236}">
                <a16:creationId xmlns:a16="http://schemas.microsoft.com/office/drawing/2014/main" id="{584E04E1-0DA9-41DE-9049-09DAB78F1014}"/>
              </a:ext>
            </a:extLst>
          </p:cNvPr>
          <p:cNvGrpSpPr/>
          <p:nvPr/>
        </p:nvGrpSpPr>
        <p:grpSpPr>
          <a:xfrm>
            <a:off x="675898" y="1130300"/>
            <a:ext cx="362272" cy="73025"/>
            <a:chOff x="7340600" y="4686300"/>
            <a:chExt cx="504030" cy="101600"/>
          </a:xfrm>
          <a:solidFill>
            <a:srgbClr val="42556C"/>
          </a:solidFill>
        </p:grpSpPr>
        <p:sp>
          <p:nvSpPr>
            <p:cNvPr id="52" name="Oval 52">
              <a:extLst>
                <a:ext uri="{FF2B5EF4-FFF2-40B4-BE49-F238E27FC236}">
                  <a16:creationId xmlns:a16="http://schemas.microsoft.com/office/drawing/2014/main" id="{87D0C997-1546-4533-B77B-A6CE118FCC56}"/>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53" name="Oval 53">
              <a:extLst>
                <a:ext uri="{FF2B5EF4-FFF2-40B4-BE49-F238E27FC236}">
                  <a16:creationId xmlns:a16="http://schemas.microsoft.com/office/drawing/2014/main" id="{6D305F0E-47CA-46E9-82B3-51B96DB24928}"/>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55" name="Oval 54">
              <a:extLst>
                <a:ext uri="{FF2B5EF4-FFF2-40B4-BE49-F238E27FC236}">
                  <a16:creationId xmlns:a16="http://schemas.microsoft.com/office/drawing/2014/main" id="{08667E19-FF9A-4F80-BAAC-7844D0F57A7F}"/>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pic>
        <p:nvPicPr>
          <p:cNvPr id="3" name="图片 2">
            <a:extLst>
              <a:ext uri="{FF2B5EF4-FFF2-40B4-BE49-F238E27FC236}">
                <a16:creationId xmlns:a16="http://schemas.microsoft.com/office/drawing/2014/main" id="{3AD7084D-E511-4C35-AFB1-36C1206A9EE8}"/>
              </a:ext>
            </a:extLst>
          </p:cNvPr>
          <p:cNvPicPr>
            <a:picLocks noChangeAspect="1"/>
          </p:cNvPicPr>
          <p:nvPr/>
        </p:nvPicPr>
        <p:blipFill>
          <a:blip r:embed="rId3"/>
          <a:stretch>
            <a:fillRect/>
          </a:stretch>
        </p:blipFill>
        <p:spPr>
          <a:xfrm>
            <a:off x="1465912" y="1702153"/>
            <a:ext cx="9260175" cy="4349856"/>
          </a:xfrm>
          <a:prstGeom prst="rect">
            <a:avLst/>
          </a:prstGeom>
        </p:spPr>
      </p:pic>
    </p:spTree>
    <p:extLst>
      <p:ext uri="{BB962C8B-B14F-4D97-AF65-F5344CB8AC3E}">
        <p14:creationId xmlns:p14="http://schemas.microsoft.com/office/powerpoint/2010/main" val="449883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6.</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结语和建议</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lang="zh-CN" altLang="en-US" sz="4000" b="1" dirty="0">
                <a:solidFill>
                  <a:srgbClr val="42556C"/>
                </a:solidFill>
                <a:latin typeface="微软雅黑" panose="020F0502020204030204"/>
                <a:ea typeface="微软雅黑"/>
                <a:cs typeface="+mn-ea"/>
                <a:sym typeface="+mn-lt"/>
              </a:rPr>
              <a:t>建议</a:t>
            </a:r>
            <a:endPar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endParaRP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pic>
        <p:nvPicPr>
          <p:cNvPr id="4" name="图片 3">
            <a:extLst>
              <a:ext uri="{FF2B5EF4-FFF2-40B4-BE49-F238E27FC236}">
                <a16:creationId xmlns:a16="http://schemas.microsoft.com/office/drawing/2014/main" id="{2163389F-CAA4-4D03-AFFA-6A47731719D7}"/>
              </a:ext>
            </a:extLst>
          </p:cNvPr>
          <p:cNvPicPr>
            <a:picLocks noChangeAspect="1"/>
          </p:cNvPicPr>
          <p:nvPr/>
        </p:nvPicPr>
        <p:blipFill>
          <a:blip r:embed="rId3"/>
          <a:stretch>
            <a:fillRect/>
          </a:stretch>
        </p:blipFill>
        <p:spPr>
          <a:xfrm>
            <a:off x="1873297" y="1876905"/>
            <a:ext cx="8445405" cy="3104189"/>
          </a:xfrm>
          <a:prstGeom prst="rect">
            <a:avLst/>
          </a:prstGeom>
        </p:spPr>
      </p:pic>
    </p:spTree>
    <p:extLst>
      <p:ext uri="{BB962C8B-B14F-4D97-AF65-F5344CB8AC3E}">
        <p14:creationId xmlns:p14="http://schemas.microsoft.com/office/powerpoint/2010/main" val="3513359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C8D28ED6-41BF-4560-9841-4CC52ED6E33D}"/>
              </a:ext>
            </a:extLst>
          </p:cNvPr>
          <p:cNvSpPr txBox="1"/>
          <p:nvPr/>
        </p:nvSpPr>
        <p:spPr>
          <a:xfrm>
            <a:off x="3828599" y="2254676"/>
            <a:ext cx="4534801" cy="830997"/>
          </a:xfrm>
          <a:prstGeom prst="rect">
            <a:avLst/>
          </a:prstGeom>
          <a:noFill/>
        </p:spPr>
        <p:txBody>
          <a:bodyPr wrap="square" rtlCol="0">
            <a:spAutoFit/>
          </a:bodyPr>
          <a:lstStyle/>
          <a:p>
            <a:pPr algn="dist">
              <a:defRPr/>
            </a:pPr>
            <a:r>
              <a:rPr lang="zh-CN" altLang="en-US" sz="4800" b="1" dirty="0">
                <a:solidFill>
                  <a:srgbClr val="42556C"/>
                </a:solidFill>
                <a:cs typeface="+mn-ea"/>
                <a:sym typeface="+mn-lt"/>
              </a:rPr>
              <a:t>感谢观看</a:t>
            </a:r>
          </a:p>
        </p:txBody>
      </p:sp>
      <p:sp>
        <p:nvSpPr>
          <p:cNvPr id="8" name="Freeform 5">
            <a:extLst>
              <a:ext uri="{FF2B5EF4-FFF2-40B4-BE49-F238E27FC236}">
                <a16:creationId xmlns:a16="http://schemas.microsoft.com/office/drawing/2014/main" id="{31C54D67-BCAC-4FAB-AA28-B5C535F45AD1}"/>
              </a:ext>
            </a:extLst>
          </p:cNvPr>
          <p:cNvSpPr>
            <a:spLocks/>
          </p:cNvSpPr>
          <p:nvPr/>
        </p:nvSpPr>
        <p:spPr bwMode="auto">
          <a:xfrm>
            <a:off x="0" y="4187825"/>
            <a:ext cx="12192000" cy="2670175"/>
          </a:xfrm>
          <a:custGeom>
            <a:avLst/>
            <a:gdLst>
              <a:gd name="T0" fmla="*/ 40 w 3840"/>
              <a:gd name="T1" fmla="*/ 17 h 838"/>
              <a:gd name="T2" fmla="*/ 201 w 3840"/>
              <a:gd name="T3" fmla="*/ 89 h 838"/>
              <a:gd name="T4" fmla="*/ 248 w 3840"/>
              <a:gd name="T5" fmla="*/ 108 h 838"/>
              <a:gd name="T6" fmla="*/ 289 w 3840"/>
              <a:gd name="T7" fmla="*/ 125 h 838"/>
              <a:gd name="T8" fmla="*/ 341 w 3840"/>
              <a:gd name="T9" fmla="*/ 145 h 838"/>
              <a:gd name="T10" fmla="*/ 404 w 3840"/>
              <a:gd name="T11" fmla="*/ 169 h 838"/>
              <a:gd name="T12" fmla="*/ 519 w 3840"/>
              <a:gd name="T13" fmla="*/ 209 h 838"/>
              <a:gd name="T14" fmla="*/ 534 w 3840"/>
              <a:gd name="T15" fmla="*/ 214 h 838"/>
              <a:gd name="T16" fmla="*/ 608 w 3840"/>
              <a:gd name="T17" fmla="*/ 239 h 838"/>
              <a:gd name="T18" fmla="*/ 700 w 3840"/>
              <a:gd name="T19" fmla="*/ 267 h 838"/>
              <a:gd name="T20" fmla="*/ 736 w 3840"/>
              <a:gd name="T21" fmla="*/ 277 h 838"/>
              <a:gd name="T22" fmla="*/ 828 w 3840"/>
              <a:gd name="T23" fmla="*/ 303 h 838"/>
              <a:gd name="T24" fmla="*/ 993 w 3840"/>
              <a:gd name="T25" fmla="*/ 343 h 838"/>
              <a:gd name="T26" fmla="*/ 1124 w 3840"/>
              <a:gd name="T27" fmla="*/ 371 h 838"/>
              <a:gd name="T28" fmla="*/ 1230 w 3840"/>
              <a:gd name="T29" fmla="*/ 391 h 838"/>
              <a:gd name="T30" fmla="*/ 1280 w 3840"/>
              <a:gd name="T31" fmla="*/ 399 h 838"/>
              <a:gd name="T32" fmla="*/ 1352 w 3840"/>
              <a:gd name="T33" fmla="*/ 409 h 838"/>
              <a:gd name="T34" fmla="*/ 1414 w 3840"/>
              <a:gd name="T35" fmla="*/ 419 h 838"/>
              <a:gd name="T36" fmla="*/ 1480 w 3840"/>
              <a:gd name="T37" fmla="*/ 427 h 838"/>
              <a:gd name="T38" fmla="*/ 1552 w 3840"/>
              <a:gd name="T39" fmla="*/ 435 h 838"/>
              <a:gd name="T40" fmla="*/ 1640 w 3840"/>
              <a:gd name="T41" fmla="*/ 443 h 838"/>
              <a:gd name="T42" fmla="*/ 1756 w 3840"/>
              <a:gd name="T43" fmla="*/ 451 h 838"/>
              <a:gd name="T44" fmla="*/ 2157 w 3840"/>
              <a:gd name="T45" fmla="*/ 456 h 838"/>
              <a:gd name="T46" fmla="*/ 2309 w 3840"/>
              <a:gd name="T47" fmla="*/ 448 h 838"/>
              <a:gd name="T48" fmla="*/ 2412 w 3840"/>
              <a:gd name="T49" fmla="*/ 438 h 838"/>
              <a:gd name="T50" fmla="*/ 2484 w 3840"/>
              <a:gd name="T51" fmla="*/ 431 h 838"/>
              <a:gd name="T52" fmla="*/ 2552 w 3840"/>
              <a:gd name="T53" fmla="*/ 423 h 838"/>
              <a:gd name="T54" fmla="*/ 2690 w 3840"/>
              <a:gd name="T55" fmla="*/ 403 h 838"/>
              <a:gd name="T56" fmla="*/ 2738 w 3840"/>
              <a:gd name="T57" fmla="*/ 395 h 838"/>
              <a:gd name="T58" fmla="*/ 2921 w 3840"/>
              <a:gd name="T59" fmla="*/ 359 h 838"/>
              <a:gd name="T60" fmla="*/ 3040 w 3840"/>
              <a:gd name="T61" fmla="*/ 331 h 838"/>
              <a:gd name="T62" fmla="*/ 3132 w 3840"/>
              <a:gd name="T63" fmla="*/ 307 h 838"/>
              <a:gd name="T64" fmla="*/ 3248 w 3840"/>
              <a:gd name="T65" fmla="*/ 273 h 838"/>
              <a:gd name="T66" fmla="*/ 3299 w 3840"/>
              <a:gd name="T67" fmla="*/ 257 h 838"/>
              <a:gd name="T68" fmla="*/ 3320 w 3840"/>
              <a:gd name="T69" fmla="*/ 251 h 838"/>
              <a:gd name="T70" fmla="*/ 3344 w 3840"/>
              <a:gd name="T71" fmla="*/ 243 h 838"/>
              <a:gd name="T72" fmla="*/ 3380 w 3840"/>
              <a:gd name="T73" fmla="*/ 231 h 838"/>
              <a:gd name="T74" fmla="*/ 3483 w 3840"/>
              <a:gd name="T75" fmla="*/ 195 h 838"/>
              <a:gd name="T76" fmla="*/ 3519 w 3840"/>
              <a:gd name="T77" fmla="*/ 181 h 838"/>
              <a:gd name="T78" fmla="*/ 3571 w 3840"/>
              <a:gd name="T79" fmla="*/ 161 h 838"/>
              <a:gd name="T80" fmla="*/ 3611 w 3840"/>
              <a:gd name="T81" fmla="*/ 145 h 838"/>
              <a:gd name="T82" fmla="*/ 3658 w 3840"/>
              <a:gd name="T83" fmla="*/ 127 h 838"/>
              <a:gd name="T84" fmla="*/ 3707 w 3840"/>
              <a:gd name="T85" fmla="*/ 105 h 838"/>
              <a:gd name="T86" fmla="*/ 3778 w 3840"/>
              <a:gd name="T87" fmla="*/ 75 h 838"/>
              <a:gd name="T88" fmla="*/ 3822 w 3840"/>
              <a:gd name="T89" fmla="*/ 55 h 838"/>
              <a:gd name="T90" fmla="*/ 3839 w 3840"/>
              <a:gd name="T91" fmla="*/ 47 h 838"/>
              <a:gd name="T92" fmla="*/ 3840 w 3840"/>
              <a:gd name="T93" fmla="*/ 838 h 838"/>
              <a:gd name="T94" fmla="*/ 0 w 3840"/>
              <a:gd name="T9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0" h="838">
                <a:moveTo>
                  <a:pt x="0" y="0"/>
                </a:moveTo>
                <a:cubicBezTo>
                  <a:pt x="15" y="2"/>
                  <a:pt x="27" y="12"/>
                  <a:pt x="40" y="17"/>
                </a:cubicBezTo>
                <a:cubicBezTo>
                  <a:pt x="72" y="32"/>
                  <a:pt x="104" y="47"/>
                  <a:pt x="137" y="61"/>
                </a:cubicBezTo>
                <a:cubicBezTo>
                  <a:pt x="158" y="71"/>
                  <a:pt x="179" y="80"/>
                  <a:pt x="201" y="89"/>
                </a:cubicBezTo>
                <a:cubicBezTo>
                  <a:pt x="215" y="96"/>
                  <a:pt x="230" y="100"/>
                  <a:pt x="244" y="108"/>
                </a:cubicBezTo>
                <a:cubicBezTo>
                  <a:pt x="245" y="108"/>
                  <a:pt x="247" y="108"/>
                  <a:pt x="248" y="108"/>
                </a:cubicBezTo>
                <a:cubicBezTo>
                  <a:pt x="255" y="112"/>
                  <a:pt x="262" y="115"/>
                  <a:pt x="269" y="117"/>
                </a:cubicBezTo>
                <a:cubicBezTo>
                  <a:pt x="275" y="120"/>
                  <a:pt x="282" y="123"/>
                  <a:pt x="289" y="125"/>
                </a:cubicBezTo>
                <a:cubicBezTo>
                  <a:pt x="295" y="128"/>
                  <a:pt x="302" y="131"/>
                  <a:pt x="309" y="133"/>
                </a:cubicBezTo>
                <a:cubicBezTo>
                  <a:pt x="319" y="137"/>
                  <a:pt x="330" y="142"/>
                  <a:pt x="341" y="145"/>
                </a:cubicBezTo>
                <a:cubicBezTo>
                  <a:pt x="352" y="150"/>
                  <a:pt x="364" y="154"/>
                  <a:pt x="376" y="159"/>
                </a:cubicBezTo>
                <a:cubicBezTo>
                  <a:pt x="385" y="162"/>
                  <a:pt x="395" y="166"/>
                  <a:pt x="404" y="169"/>
                </a:cubicBezTo>
                <a:cubicBezTo>
                  <a:pt x="415" y="173"/>
                  <a:pt x="426" y="177"/>
                  <a:pt x="437" y="181"/>
                </a:cubicBezTo>
                <a:cubicBezTo>
                  <a:pt x="464" y="190"/>
                  <a:pt x="491" y="201"/>
                  <a:pt x="519" y="209"/>
                </a:cubicBezTo>
                <a:cubicBezTo>
                  <a:pt x="522" y="211"/>
                  <a:pt x="522" y="211"/>
                  <a:pt x="522" y="211"/>
                </a:cubicBezTo>
                <a:cubicBezTo>
                  <a:pt x="526" y="212"/>
                  <a:pt x="530" y="213"/>
                  <a:pt x="534" y="214"/>
                </a:cubicBezTo>
                <a:cubicBezTo>
                  <a:pt x="538" y="216"/>
                  <a:pt x="542" y="217"/>
                  <a:pt x="546" y="219"/>
                </a:cubicBezTo>
                <a:cubicBezTo>
                  <a:pt x="567" y="226"/>
                  <a:pt x="588" y="232"/>
                  <a:pt x="608" y="239"/>
                </a:cubicBezTo>
                <a:cubicBezTo>
                  <a:pt x="610" y="240"/>
                  <a:pt x="614" y="240"/>
                  <a:pt x="616" y="241"/>
                </a:cubicBezTo>
                <a:cubicBezTo>
                  <a:pt x="644" y="251"/>
                  <a:pt x="673" y="257"/>
                  <a:pt x="700" y="267"/>
                </a:cubicBezTo>
                <a:cubicBezTo>
                  <a:pt x="702" y="268"/>
                  <a:pt x="707" y="268"/>
                  <a:pt x="709" y="269"/>
                </a:cubicBezTo>
                <a:cubicBezTo>
                  <a:pt x="717" y="272"/>
                  <a:pt x="727" y="275"/>
                  <a:pt x="736" y="277"/>
                </a:cubicBezTo>
                <a:cubicBezTo>
                  <a:pt x="752" y="282"/>
                  <a:pt x="768" y="286"/>
                  <a:pt x="784" y="291"/>
                </a:cubicBezTo>
                <a:cubicBezTo>
                  <a:pt x="799" y="295"/>
                  <a:pt x="814" y="298"/>
                  <a:pt x="828" y="303"/>
                </a:cubicBezTo>
                <a:cubicBezTo>
                  <a:pt x="866" y="312"/>
                  <a:pt x="903" y="322"/>
                  <a:pt x="940" y="331"/>
                </a:cubicBezTo>
                <a:cubicBezTo>
                  <a:pt x="958" y="336"/>
                  <a:pt x="976" y="338"/>
                  <a:pt x="993" y="343"/>
                </a:cubicBezTo>
                <a:cubicBezTo>
                  <a:pt x="1029" y="351"/>
                  <a:pt x="1066" y="358"/>
                  <a:pt x="1102" y="367"/>
                </a:cubicBezTo>
                <a:cubicBezTo>
                  <a:pt x="1109" y="368"/>
                  <a:pt x="1117" y="368"/>
                  <a:pt x="1124" y="371"/>
                </a:cubicBezTo>
                <a:cubicBezTo>
                  <a:pt x="1152" y="376"/>
                  <a:pt x="1181" y="381"/>
                  <a:pt x="1209" y="387"/>
                </a:cubicBezTo>
                <a:cubicBezTo>
                  <a:pt x="1216" y="388"/>
                  <a:pt x="1223" y="388"/>
                  <a:pt x="1230" y="391"/>
                </a:cubicBezTo>
                <a:cubicBezTo>
                  <a:pt x="1238" y="392"/>
                  <a:pt x="1247" y="392"/>
                  <a:pt x="1254" y="395"/>
                </a:cubicBezTo>
                <a:cubicBezTo>
                  <a:pt x="1263" y="396"/>
                  <a:pt x="1272" y="396"/>
                  <a:pt x="1280" y="399"/>
                </a:cubicBezTo>
                <a:cubicBezTo>
                  <a:pt x="1297" y="401"/>
                  <a:pt x="1314" y="404"/>
                  <a:pt x="1331" y="407"/>
                </a:cubicBezTo>
                <a:cubicBezTo>
                  <a:pt x="1338" y="408"/>
                  <a:pt x="1345" y="408"/>
                  <a:pt x="1352" y="409"/>
                </a:cubicBezTo>
                <a:cubicBezTo>
                  <a:pt x="1361" y="413"/>
                  <a:pt x="1371" y="412"/>
                  <a:pt x="1380" y="413"/>
                </a:cubicBezTo>
                <a:cubicBezTo>
                  <a:pt x="1391" y="417"/>
                  <a:pt x="1403" y="415"/>
                  <a:pt x="1414" y="419"/>
                </a:cubicBezTo>
                <a:cubicBezTo>
                  <a:pt x="1425" y="421"/>
                  <a:pt x="1437" y="419"/>
                  <a:pt x="1448" y="423"/>
                </a:cubicBezTo>
                <a:cubicBezTo>
                  <a:pt x="1459" y="424"/>
                  <a:pt x="1470" y="424"/>
                  <a:pt x="1480" y="427"/>
                </a:cubicBezTo>
                <a:cubicBezTo>
                  <a:pt x="1492" y="428"/>
                  <a:pt x="1504" y="428"/>
                  <a:pt x="1516" y="431"/>
                </a:cubicBezTo>
                <a:cubicBezTo>
                  <a:pt x="1528" y="432"/>
                  <a:pt x="1541" y="431"/>
                  <a:pt x="1552" y="435"/>
                </a:cubicBezTo>
                <a:cubicBezTo>
                  <a:pt x="1565" y="436"/>
                  <a:pt x="1578" y="435"/>
                  <a:pt x="1590" y="438"/>
                </a:cubicBezTo>
                <a:cubicBezTo>
                  <a:pt x="1607" y="442"/>
                  <a:pt x="1624" y="438"/>
                  <a:pt x="1640" y="443"/>
                </a:cubicBezTo>
                <a:cubicBezTo>
                  <a:pt x="1656" y="444"/>
                  <a:pt x="1672" y="443"/>
                  <a:pt x="1688" y="446"/>
                </a:cubicBezTo>
                <a:cubicBezTo>
                  <a:pt x="1710" y="450"/>
                  <a:pt x="1734" y="445"/>
                  <a:pt x="1756" y="451"/>
                </a:cubicBezTo>
                <a:cubicBezTo>
                  <a:pt x="1785" y="454"/>
                  <a:pt x="1815" y="449"/>
                  <a:pt x="1843" y="456"/>
                </a:cubicBezTo>
                <a:cubicBezTo>
                  <a:pt x="1948" y="457"/>
                  <a:pt x="2052" y="457"/>
                  <a:pt x="2157" y="456"/>
                </a:cubicBezTo>
                <a:cubicBezTo>
                  <a:pt x="2187" y="450"/>
                  <a:pt x="2218" y="453"/>
                  <a:pt x="2248" y="451"/>
                </a:cubicBezTo>
                <a:cubicBezTo>
                  <a:pt x="2268" y="446"/>
                  <a:pt x="2288" y="449"/>
                  <a:pt x="2309" y="448"/>
                </a:cubicBezTo>
                <a:cubicBezTo>
                  <a:pt x="2325" y="442"/>
                  <a:pt x="2343" y="445"/>
                  <a:pt x="2361" y="443"/>
                </a:cubicBezTo>
                <a:cubicBezTo>
                  <a:pt x="2377" y="437"/>
                  <a:pt x="2395" y="443"/>
                  <a:pt x="2412" y="438"/>
                </a:cubicBezTo>
                <a:cubicBezTo>
                  <a:pt x="2423" y="436"/>
                  <a:pt x="2434" y="436"/>
                  <a:pt x="2445" y="435"/>
                </a:cubicBezTo>
                <a:cubicBezTo>
                  <a:pt x="2458" y="431"/>
                  <a:pt x="2471" y="432"/>
                  <a:pt x="2484" y="431"/>
                </a:cubicBezTo>
                <a:cubicBezTo>
                  <a:pt x="2495" y="427"/>
                  <a:pt x="2508" y="428"/>
                  <a:pt x="2520" y="427"/>
                </a:cubicBezTo>
                <a:cubicBezTo>
                  <a:pt x="2530" y="423"/>
                  <a:pt x="2541" y="424"/>
                  <a:pt x="2552" y="423"/>
                </a:cubicBezTo>
                <a:cubicBezTo>
                  <a:pt x="2561" y="420"/>
                  <a:pt x="2571" y="420"/>
                  <a:pt x="2580" y="419"/>
                </a:cubicBezTo>
                <a:cubicBezTo>
                  <a:pt x="2616" y="413"/>
                  <a:pt x="2653" y="408"/>
                  <a:pt x="2690" y="403"/>
                </a:cubicBezTo>
                <a:cubicBezTo>
                  <a:pt x="2697" y="400"/>
                  <a:pt x="2706" y="400"/>
                  <a:pt x="2714" y="399"/>
                </a:cubicBezTo>
                <a:cubicBezTo>
                  <a:pt x="2722" y="396"/>
                  <a:pt x="2730" y="396"/>
                  <a:pt x="2738" y="395"/>
                </a:cubicBezTo>
                <a:cubicBezTo>
                  <a:pt x="2752" y="391"/>
                  <a:pt x="2767" y="389"/>
                  <a:pt x="2781" y="387"/>
                </a:cubicBezTo>
                <a:cubicBezTo>
                  <a:pt x="2828" y="378"/>
                  <a:pt x="2874" y="368"/>
                  <a:pt x="2921" y="359"/>
                </a:cubicBezTo>
                <a:cubicBezTo>
                  <a:pt x="2932" y="355"/>
                  <a:pt x="2944" y="354"/>
                  <a:pt x="2956" y="351"/>
                </a:cubicBezTo>
                <a:cubicBezTo>
                  <a:pt x="2984" y="344"/>
                  <a:pt x="3012" y="338"/>
                  <a:pt x="3040" y="331"/>
                </a:cubicBezTo>
                <a:cubicBezTo>
                  <a:pt x="3050" y="327"/>
                  <a:pt x="3061" y="325"/>
                  <a:pt x="3072" y="323"/>
                </a:cubicBezTo>
                <a:cubicBezTo>
                  <a:pt x="3091" y="317"/>
                  <a:pt x="3112" y="312"/>
                  <a:pt x="3132" y="307"/>
                </a:cubicBezTo>
                <a:cubicBezTo>
                  <a:pt x="3160" y="299"/>
                  <a:pt x="3188" y="291"/>
                  <a:pt x="3216" y="283"/>
                </a:cubicBezTo>
                <a:cubicBezTo>
                  <a:pt x="3226" y="279"/>
                  <a:pt x="3237" y="277"/>
                  <a:pt x="3248" y="273"/>
                </a:cubicBezTo>
                <a:cubicBezTo>
                  <a:pt x="3250" y="272"/>
                  <a:pt x="3254" y="271"/>
                  <a:pt x="3256" y="271"/>
                </a:cubicBezTo>
                <a:cubicBezTo>
                  <a:pt x="3270" y="266"/>
                  <a:pt x="3285" y="262"/>
                  <a:pt x="3299" y="257"/>
                </a:cubicBezTo>
                <a:cubicBezTo>
                  <a:pt x="3301" y="256"/>
                  <a:pt x="3305" y="255"/>
                  <a:pt x="3307" y="255"/>
                </a:cubicBezTo>
                <a:cubicBezTo>
                  <a:pt x="3311" y="254"/>
                  <a:pt x="3315" y="252"/>
                  <a:pt x="3320" y="251"/>
                </a:cubicBezTo>
                <a:cubicBezTo>
                  <a:pt x="3325" y="249"/>
                  <a:pt x="3330" y="247"/>
                  <a:pt x="3335" y="245"/>
                </a:cubicBezTo>
                <a:cubicBezTo>
                  <a:pt x="3337" y="244"/>
                  <a:pt x="3342" y="244"/>
                  <a:pt x="3344" y="243"/>
                </a:cubicBezTo>
                <a:cubicBezTo>
                  <a:pt x="3348" y="242"/>
                  <a:pt x="3352" y="240"/>
                  <a:pt x="3356" y="239"/>
                </a:cubicBezTo>
                <a:cubicBezTo>
                  <a:pt x="3364" y="236"/>
                  <a:pt x="3372" y="233"/>
                  <a:pt x="3380" y="231"/>
                </a:cubicBezTo>
                <a:cubicBezTo>
                  <a:pt x="3389" y="227"/>
                  <a:pt x="3398" y="225"/>
                  <a:pt x="3407" y="221"/>
                </a:cubicBezTo>
                <a:cubicBezTo>
                  <a:pt x="3433" y="213"/>
                  <a:pt x="3458" y="203"/>
                  <a:pt x="3483" y="195"/>
                </a:cubicBezTo>
                <a:cubicBezTo>
                  <a:pt x="3491" y="192"/>
                  <a:pt x="3499" y="189"/>
                  <a:pt x="3507" y="185"/>
                </a:cubicBezTo>
                <a:cubicBezTo>
                  <a:pt x="3511" y="184"/>
                  <a:pt x="3515" y="183"/>
                  <a:pt x="3519" y="181"/>
                </a:cubicBezTo>
                <a:cubicBezTo>
                  <a:pt x="3525" y="179"/>
                  <a:pt x="3530" y="177"/>
                  <a:pt x="3536" y="175"/>
                </a:cubicBezTo>
                <a:cubicBezTo>
                  <a:pt x="3547" y="169"/>
                  <a:pt x="3560" y="166"/>
                  <a:pt x="3571" y="161"/>
                </a:cubicBezTo>
                <a:cubicBezTo>
                  <a:pt x="3578" y="159"/>
                  <a:pt x="3585" y="156"/>
                  <a:pt x="3591" y="153"/>
                </a:cubicBezTo>
                <a:cubicBezTo>
                  <a:pt x="3598" y="151"/>
                  <a:pt x="3605" y="148"/>
                  <a:pt x="3611" y="145"/>
                </a:cubicBezTo>
                <a:cubicBezTo>
                  <a:pt x="3618" y="143"/>
                  <a:pt x="3625" y="140"/>
                  <a:pt x="3631" y="137"/>
                </a:cubicBezTo>
                <a:cubicBezTo>
                  <a:pt x="3640" y="134"/>
                  <a:pt x="3649" y="129"/>
                  <a:pt x="3658" y="127"/>
                </a:cubicBezTo>
                <a:cubicBezTo>
                  <a:pt x="3658" y="125"/>
                  <a:pt x="3658" y="125"/>
                  <a:pt x="3658" y="125"/>
                </a:cubicBezTo>
                <a:cubicBezTo>
                  <a:pt x="3675" y="120"/>
                  <a:pt x="3691" y="112"/>
                  <a:pt x="3707" y="105"/>
                </a:cubicBezTo>
                <a:cubicBezTo>
                  <a:pt x="3720" y="100"/>
                  <a:pt x="3732" y="94"/>
                  <a:pt x="3745" y="89"/>
                </a:cubicBezTo>
                <a:cubicBezTo>
                  <a:pt x="3756" y="85"/>
                  <a:pt x="3766" y="78"/>
                  <a:pt x="3778" y="75"/>
                </a:cubicBezTo>
                <a:cubicBezTo>
                  <a:pt x="3778" y="73"/>
                  <a:pt x="3778" y="73"/>
                  <a:pt x="3778" y="73"/>
                </a:cubicBezTo>
                <a:cubicBezTo>
                  <a:pt x="3794" y="69"/>
                  <a:pt x="3807" y="59"/>
                  <a:pt x="3822" y="55"/>
                </a:cubicBezTo>
                <a:cubicBezTo>
                  <a:pt x="3822" y="53"/>
                  <a:pt x="3822" y="53"/>
                  <a:pt x="3822" y="53"/>
                </a:cubicBezTo>
                <a:cubicBezTo>
                  <a:pt x="3828" y="51"/>
                  <a:pt x="3834" y="49"/>
                  <a:pt x="3839" y="47"/>
                </a:cubicBezTo>
                <a:cubicBezTo>
                  <a:pt x="3840" y="41"/>
                  <a:pt x="3840" y="41"/>
                  <a:pt x="3840" y="41"/>
                </a:cubicBezTo>
                <a:cubicBezTo>
                  <a:pt x="3840" y="838"/>
                  <a:pt x="3840" y="838"/>
                  <a:pt x="3840" y="838"/>
                </a:cubicBezTo>
                <a:cubicBezTo>
                  <a:pt x="0" y="838"/>
                  <a:pt x="0" y="838"/>
                  <a:pt x="0" y="838"/>
                </a:cubicBezTo>
                <a:cubicBezTo>
                  <a:pt x="0" y="0"/>
                  <a:pt x="0" y="0"/>
                  <a:pt x="0" y="0"/>
                </a:cubicBez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1057029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23">
            <a:extLst>
              <a:ext uri="{FF2B5EF4-FFF2-40B4-BE49-F238E27FC236}">
                <a16:creationId xmlns:a16="http://schemas.microsoft.com/office/drawing/2014/main" id="{93695872-C8E3-48B1-BD13-FC3F8B6DEABD}"/>
              </a:ext>
            </a:extLst>
          </p:cNvPr>
          <p:cNvSpPr txBox="1"/>
          <p:nvPr/>
        </p:nvSpPr>
        <p:spPr>
          <a:xfrm>
            <a:off x="623888" y="454345"/>
            <a:ext cx="10653705"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1.</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引言</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lang="zh-CN" altLang="en-US" sz="4000" b="1" dirty="0">
                <a:solidFill>
                  <a:srgbClr val="42556C"/>
                </a:solidFill>
                <a:latin typeface="微软雅黑" panose="020F0502020204030204"/>
                <a:ea typeface="微软雅黑"/>
                <a:cs typeface="+mn-ea"/>
                <a:sym typeface="+mn-lt"/>
              </a:rPr>
              <a:t>金融风险度量</a:t>
            </a:r>
            <a:endPar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endParaRPr>
          </a:p>
        </p:txBody>
      </p:sp>
      <p:grpSp>
        <p:nvGrpSpPr>
          <p:cNvPr id="50" name="Group 55">
            <a:extLst>
              <a:ext uri="{FF2B5EF4-FFF2-40B4-BE49-F238E27FC236}">
                <a16:creationId xmlns:a16="http://schemas.microsoft.com/office/drawing/2014/main" id="{584E04E1-0DA9-41DE-9049-09DAB78F1014}"/>
              </a:ext>
            </a:extLst>
          </p:cNvPr>
          <p:cNvGrpSpPr/>
          <p:nvPr/>
        </p:nvGrpSpPr>
        <p:grpSpPr>
          <a:xfrm>
            <a:off x="675898" y="1130300"/>
            <a:ext cx="362272" cy="73025"/>
            <a:chOff x="7340600" y="4686300"/>
            <a:chExt cx="504030" cy="101600"/>
          </a:xfrm>
          <a:solidFill>
            <a:srgbClr val="42556C"/>
          </a:solidFill>
        </p:grpSpPr>
        <p:sp>
          <p:nvSpPr>
            <p:cNvPr id="52" name="Oval 52">
              <a:extLst>
                <a:ext uri="{FF2B5EF4-FFF2-40B4-BE49-F238E27FC236}">
                  <a16:creationId xmlns:a16="http://schemas.microsoft.com/office/drawing/2014/main" id="{87D0C997-1546-4533-B77B-A6CE118FCC56}"/>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3" name="Oval 53">
              <a:extLst>
                <a:ext uri="{FF2B5EF4-FFF2-40B4-BE49-F238E27FC236}">
                  <a16:creationId xmlns:a16="http://schemas.microsoft.com/office/drawing/2014/main" id="{6D305F0E-47CA-46E9-82B3-51B96DB24928}"/>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55" name="Oval 54">
              <a:extLst>
                <a:ext uri="{FF2B5EF4-FFF2-40B4-BE49-F238E27FC236}">
                  <a16:creationId xmlns:a16="http://schemas.microsoft.com/office/drawing/2014/main" id="{08667E19-FF9A-4F80-BAAC-7844D0F57A7F}"/>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pic>
        <p:nvPicPr>
          <p:cNvPr id="4" name="图片 3">
            <a:extLst>
              <a:ext uri="{FF2B5EF4-FFF2-40B4-BE49-F238E27FC236}">
                <a16:creationId xmlns:a16="http://schemas.microsoft.com/office/drawing/2014/main" id="{7E0BCAF3-28FE-4EAE-B738-684704F7D9E4}"/>
              </a:ext>
            </a:extLst>
          </p:cNvPr>
          <p:cNvPicPr>
            <a:picLocks noChangeAspect="1"/>
          </p:cNvPicPr>
          <p:nvPr/>
        </p:nvPicPr>
        <p:blipFill>
          <a:blip r:embed="rId3"/>
          <a:stretch>
            <a:fillRect/>
          </a:stretch>
        </p:blipFill>
        <p:spPr>
          <a:xfrm>
            <a:off x="882714" y="1814932"/>
            <a:ext cx="10426571" cy="1984069"/>
          </a:xfrm>
          <a:prstGeom prst="rect">
            <a:avLst/>
          </a:prstGeom>
        </p:spPr>
      </p:pic>
      <p:pic>
        <p:nvPicPr>
          <p:cNvPr id="6" name="图片 5">
            <a:extLst>
              <a:ext uri="{FF2B5EF4-FFF2-40B4-BE49-F238E27FC236}">
                <a16:creationId xmlns:a16="http://schemas.microsoft.com/office/drawing/2014/main" id="{E0E3323D-B45D-4337-B54F-CB886E4D6F36}"/>
              </a:ext>
            </a:extLst>
          </p:cNvPr>
          <p:cNvPicPr>
            <a:picLocks noChangeAspect="1"/>
          </p:cNvPicPr>
          <p:nvPr/>
        </p:nvPicPr>
        <p:blipFill>
          <a:blip r:embed="rId4"/>
          <a:stretch>
            <a:fillRect/>
          </a:stretch>
        </p:blipFill>
        <p:spPr>
          <a:xfrm>
            <a:off x="3275888" y="3961891"/>
            <a:ext cx="5349704" cy="2667231"/>
          </a:xfrm>
          <a:prstGeom prst="rect">
            <a:avLst/>
          </a:prstGeom>
        </p:spPr>
      </p:pic>
    </p:spTree>
    <p:extLst>
      <p:ext uri="{BB962C8B-B14F-4D97-AF65-F5344CB8AC3E}">
        <p14:creationId xmlns:p14="http://schemas.microsoft.com/office/powerpoint/2010/main" val="3436434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4471" y="1537103"/>
            <a:ext cx="2595995" cy="4684588"/>
            <a:chOff x="0" y="0"/>
            <a:chExt cx="6395063" cy="9321133"/>
          </a:xfrm>
        </p:grpSpPr>
        <p:sp>
          <p:nvSpPr>
            <p:cNvPr id="3" name="Freeform 3"/>
            <p:cNvSpPr/>
            <p:nvPr/>
          </p:nvSpPr>
          <p:spPr>
            <a:xfrm>
              <a:off x="0" y="0"/>
              <a:ext cx="6395063" cy="9321133"/>
            </a:xfrm>
            <a:custGeom>
              <a:avLst/>
              <a:gdLst/>
              <a:ahLst/>
              <a:cxnLst/>
              <a:rect l="l" t="t" r="r" b="b"/>
              <a:pathLst>
                <a:path w="6395063" h="9321133">
                  <a:moveTo>
                    <a:pt x="0" y="0"/>
                  </a:moveTo>
                  <a:lnTo>
                    <a:pt x="0" y="9321133"/>
                  </a:lnTo>
                  <a:lnTo>
                    <a:pt x="6395063" y="9321133"/>
                  </a:lnTo>
                  <a:lnTo>
                    <a:pt x="6395063" y="0"/>
                  </a:lnTo>
                  <a:lnTo>
                    <a:pt x="0" y="0"/>
                  </a:lnTo>
                  <a:close/>
                  <a:moveTo>
                    <a:pt x="6334103" y="9260173"/>
                  </a:moveTo>
                  <a:lnTo>
                    <a:pt x="59690" y="9260173"/>
                  </a:lnTo>
                  <a:lnTo>
                    <a:pt x="59690" y="59690"/>
                  </a:lnTo>
                  <a:lnTo>
                    <a:pt x="6334103" y="59690"/>
                  </a:lnTo>
                  <a:lnTo>
                    <a:pt x="6334103" y="9260173"/>
                  </a:lnTo>
                  <a:close/>
                </a:path>
              </a:pathLst>
            </a:custGeom>
            <a:solidFill>
              <a:srgbClr val="125B7B"/>
            </a:solidFill>
          </p:spPr>
        </p:sp>
      </p:grpSp>
      <p:grpSp>
        <p:nvGrpSpPr>
          <p:cNvPr id="4" name="Group 4"/>
          <p:cNvGrpSpPr/>
          <p:nvPr/>
        </p:nvGrpSpPr>
        <p:grpSpPr>
          <a:xfrm>
            <a:off x="4903335" y="1537103"/>
            <a:ext cx="2595995" cy="4684588"/>
            <a:chOff x="0" y="0"/>
            <a:chExt cx="6395063" cy="9321133"/>
          </a:xfrm>
        </p:grpSpPr>
        <p:sp>
          <p:nvSpPr>
            <p:cNvPr id="5" name="Freeform 5"/>
            <p:cNvSpPr/>
            <p:nvPr/>
          </p:nvSpPr>
          <p:spPr>
            <a:xfrm>
              <a:off x="0" y="0"/>
              <a:ext cx="6395063" cy="9321133"/>
            </a:xfrm>
            <a:custGeom>
              <a:avLst/>
              <a:gdLst/>
              <a:ahLst/>
              <a:cxnLst/>
              <a:rect l="l" t="t" r="r" b="b"/>
              <a:pathLst>
                <a:path w="6395063" h="9321133">
                  <a:moveTo>
                    <a:pt x="0" y="0"/>
                  </a:moveTo>
                  <a:lnTo>
                    <a:pt x="0" y="9321133"/>
                  </a:lnTo>
                  <a:lnTo>
                    <a:pt x="6395063" y="9321133"/>
                  </a:lnTo>
                  <a:lnTo>
                    <a:pt x="6395063" y="0"/>
                  </a:lnTo>
                  <a:lnTo>
                    <a:pt x="0" y="0"/>
                  </a:lnTo>
                  <a:close/>
                  <a:moveTo>
                    <a:pt x="6334103" y="9260173"/>
                  </a:moveTo>
                  <a:lnTo>
                    <a:pt x="59690" y="9260173"/>
                  </a:lnTo>
                  <a:lnTo>
                    <a:pt x="59690" y="59690"/>
                  </a:lnTo>
                  <a:lnTo>
                    <a:pt x="6334103" y="59690"/>
                  </a:lnTo>
                  <a:lnTo>
                    <a:pt x="6334103" y="9260173"/>
                  </a:lnTo>
                  <a:close/>
                </a:path>
              </a:pathLst>
            </a:custGeom>
            <a:solidFill>
              <a:srgbClr val="125B7B"/>
            </a:solidFill>
          </p:spPr>
        </p:sp>
      </p:grpSp>
      <p:sp>
        <p:nvSpPr>
          <p:cNvPr id="6" name="TextBox 6"/>
          <p:cNvSpPr txBox="1"/>
          <p:nvPr/>
        </p:nvSpPr>
        <p:spPr>
          <a:xfrm>
            <a:off x="1441780" y="1778477"/>
            <a:ext cx="2341375" cy="1034066"/>
          </a:xfrm>
          <a:prstGeom prst="rect">
            <a:avLst/>
          </a:prstGeom>
        </p:spPr>
        <p:txBody>
          <a:bodyPr wrap="square" lIns="0" tIns="0" rIns="0" bIns="0" rtlCol="0" anchor="t">
            <a:spAutoFit/>
          </a:bodyPr>
          <a:lstStyle/>
          <a:p>
            <a:pPr algn="ctr">
              <a:lnSpc>
                <a:spcPts val="4200"/>
              </a:lnSpc>
            </a:pPr>
            <a:r>
              <a:rPr lang="zh-CN" altLang="en-US" sz="3000" dirty="0">
                <a:solidFill>
                  <a:srgbClr val="125B7B"/>
                </a:solidFill>
                <a:latin typeface="+mj-ea"/>
                <a:ea typeface="+mj-ea"/>
              </a:rPr>
              <a:t>改进企业融资分类的方法</a:t>
            </a:r>
            <a:endParaRPr lang="en-US" sz="3000" dirty="0">
              <a:solidFill>
                <a:srgbClr val="125B7B"/>
              </a:solidFill>
              <a:latin typeface="+mj-ea"/>
              <a:ea typeface="+mj-ea"/>
            </a:endParaRPr>
          </a:p>
        </p:txBody>
      </p:sp>
      <p:grpSp>
        <p:nvGrpSpPr>
          <p:cNvPr id="7" name="Group 7"/>
          <p:cNvGrpSpPr/>
          <p:nvPr/>
        </p:nvGrpSpPr>
        <p:grpSpPr>
          <a:xfrm>
            <a:off x="8281535" y="1537103"/>
            <a:ext cx="2595995" cy="4684588"/>
            <a:chOff x="0" y="0"/>
            <a:chExt cx="6395063" cy="9321133"/>
          </a:xfrm>
        </p:grpSpPr>
        <p:sp>
          <p:nvSpPr>
            <p:cNvPr id="8" name="Freeform 8"/>
            <p:cNvSpPr/>
            <p:nvPr/>
          </p:nvSpPr>
          <p:spPr>
            <a:xfrm>
              <a:off x="0" y="0"/>
              <a:ext cx="6395063" cy="9321133"/>
            </a:xfrm>
            <a:custGeom>
              <a:avLst/>
              <a:gdLst/>
              <a:ahLst/>
              <a:cxnLst/>
              <a:rect l="l" t="t" r="r" b="b"/>
              <a:pathLst>
                <a:path w="6395063" h="9321133">
                  <a:moveTo>
                    <a:pt x="0" y="0"/>
                  </a:moveTo>
                  <a:lnTo>
                    <a:pt x="0" y="9321133"/>
                  </a:lnTo>
                  <a:lnTo>
                    <a:pt x="6395063" y="9321133"/>
                  </a:lnTo>
                  <a:lnTo>
                    <a:pt x="6395063" y="0"/>
                  </a:lnTo>
                  <a:lnTo>
                    <a:pt x="0" y="0"/>
                  </a:lnTo>
                  <a:close/>
                  <a:moveTo>
                    <a:pt x="6334103" y="9260173"/>
                  </a:moveTo>
                  <a:lnTo>
                    <a:pt x="59690" y="9260173"/>
                  </a:lnTo>
                  <a:lnTo>
                    <a:pt x="59690" y="59690"/>
                  </a:lnTo>
                  <a:lnTo>
                    <a:pt x="6334103" y="59690"/>
                  </a:lnTo>
                  <a:lnTo>
                    <a:pt x="6334103" y="9260173"/>
                  </a:lnTo>
                  <a:close/>
                </a:path>
              </a:pathLst>
            </a:custGeom>
            <a:solidFill>
              <a:srgbClr val="125B7B"/>
            </a:solidFill>
          </p:spPr>
        </p:sp>
      </p:grpSp>
      <p:sp>
        <p:nvSpPr>
          <p:cNvPr id="9" name="TextBox 9"/>
          <p:cNvSpPr txBox="1"/>
          <p:nvPr/>
        </p:nvSpPr>
        <p:spPr>
          <a:xfrm>
            <a:off x="8257990" y="1778477"/>
            <a:ext cx="2595994" cy="1034066"/>
          </a:xfrm>
          <a:prstGeom prst="rect">
            <a:avLst/>
          </a:prstGeom>
        </p:spPr>
        <p:txBody>
          <a:bodyPr wrap="square" lIns="0" tIns="0" rIns="0" bIns="0" rtlCol="0" anchor="t">
            <a:spAutoFit/>
          </a:bodyPr>
          <a:lstStyle/>
          <a:p>
            <a:pPr algn="ctr">
              <a:lnSpc>
                <a:spcPts val="4200"/>
              </a:lnSpc>
            </a:pPr>
            <a:r>
              <a:rPr lang="zh-CN" altLang="en-US" sz="3000" dirty="0">
                <a:solidFill>
                  <a:srgbClr val="125B7B"/>
                </a:solidFill>
                <a:ea typeface="思源黑体"/>
              </a:rPr>
              <a:t>丰富了该领域的研究内容</a:t>
            </a:r>
            <a:endParaRPr lang="en-US" sz="3000" dirty="0">
              <a:solidFill>
                <a:srgbClr val="125B7B"/>
              </a:solidFill>
              <a:ea typeface="思源黑体"/>
            </a:endParaRPr>
          </a:p>
        </p:txBody>
      </p:sp>
      <p:sp>
        <p:nvSpPr>
          <p:cNvPr id="10" name="TextBox 10"/>
          <p:cNvSpPr txBox="1"/>
          <p:nvPr/>
        </p:nvSpPr>
        <p:spPr>
          <a:xfrm>
            <a:off x="4977679" y="1778477"/>
            <a:ext cx="2498106" cy="1034066"/>
          </a:xfrm>
          <a:prstGeom prst="rect">
            <a:avLst/>
          </a:prstGeom>
        </p:spPr>
        <p:txBody>
          <a:bodyPr wrap="square" lIns="0" tIns="0" rIns="0" bIns="0" rtlCol="0" anchor="t">
            <a:spAutoFit/>
          </a:bodyPr>
          <a:lstStyle/>
          <a:p>
            <a:pPr algn="ctr">
              <a:lnSpc>
                <a:spcPts val="4200"/>
              </a:lnSpc>
            </a:pPr>
            <a:r>
              <a:rPr lang="zh-CN" altLang="en-US" sz="3000" dirty="0">
                <a:solidFill>
                  <a:srgbClr val="125B7B"/>
                </a:solidFill>
                <a:latin typeface="+mj-ea"/>
                <a:ea typeface="+mj-ea"/>
              </a:rPr>
              <a:t>构建金融安全性指数</a:t>
            </a:r>
            <a:endParaRPr lang="en-US" sz="3000" dirty="0">
              <a:solidFill>
                <a:srgbClr val="125B7B"/>
              </a:solidFill>
              <a:latin typeface="+mj-ea"/>
              <a:ea typeface="+mj-ea"/>
            </a:endParaRPr>
          </a:p>
        </p:txBody>
      </p:sp>
      <p:sp>
        <p:nvSpPr>
          <p:cNvPr id="11" name="TextBox 11"/>
          <p:cNvSpPr txBox="1"/>
          <p:nvPr/>
        </p:nvSpPr>
        <p:spPr>
          <a:xfrm>
            <a:off x="5130390" y="3097528"/>
            <a:ext cx="2197017" cy="2645724"/>
          </a:xfrm>
          <a:prstGeom prst="rect">
            <a:avLst/>
          </a:prstGeom>
        </p:spPr>
        <p:txBody>
          <a:bodyPr lIns="0" tIns="0" rIns="0" bIns="0" rtlCol="0" anchor="t">
            <a:spAutoFit/>
          </a:bodyPr>
          <a:lstStyle/>
          <a:p>
            <a:pPr>
              <a:lnSpc>
                <a:spcPts val="3000"/>
              </a:lnSpc>
            </a:pPr>
            <a:r>
              <a:rPr lang="zh-CN" altLang="en-US" dirty="0">
                <a:solidFill>
                  <a:srgbClr val="125B7B"/>
                </a:solidFill>
                <a:latin typeface="+mn-ea"/>
              </a:rPr>
              <a:t>基于企业融资分类，构建了股票市场和债券市场的金融安全性指数，使得股票市场风险和债券市场风险的度量标准具有一致性，结果具有可比性。 </a:t>
            </a:r>
            <a:endParaRPr lang="en-US" dirty="0">
              <a:solidFill>
                <a:srgbClr val="125B7B"/>
              </a:solidFill>
              <a:latin typeface="+mn-ea"/>
            </a:endParaRPr>
          </a:p>
        </p:txBody>
      </p:sp>
      <p:sp>
        <p:nvSpPr>
          <p:cNvPr id="12" name="TextBox 12"/>
          <p:cNvSpPr txBox="1"/>
          <p:nvPr/>
        </p:nvSpPr>
        <p:spPr>
          <a:xfrm>
            <a:off x="8492199" y="3097160"/>
            <a:ext cx="2361785" cy="3036537"/>
          </a:xfrm>
          <a:prstGeom prst="rect">
            <a:avLst/>
          </a:prstGeom>
        </p:spPr>
        <p:txBody>
          <a:bodyPr wrap="square" lIns="0" tIns="0" rIns="0" bIns="0" rtlCol="0" anchor="t">
            <a:spAutoFit/>
          </a:bodyPr>
          <a:lstStyle/>
          <a:p>
            <a:pPr>
              <a:lnSpc>
                <a:spcPts val="3000"/>
              </a:lnSpc>
            </a:pPr>
            <a:r>
              <a:rPr lang="zh-CN" altLang="en-US" dirty="0">
                <a:solidFill>
                  <a:srgbClr val="125B7B"/>
                </a:solidFill>
                <a:latin typeface="+mn-ea"/>
              </a:rPr>
              <a:t>提出了从货币政策、社会资本、公司治理和企业经营与发展战略四个维度探讨企业庞氏型融资的影响因素、成因、形成机理和后果等问题，丰富了该领域未来的研究内容。</a:t>
            </a:r>
            <a:endParaRPr lang="en-US" dirty="0">
              <a:solidFill>
                <a:srgbClr val="125B7B"/>
              </a:solidFill>
              <a:latin typeface="+mn-ea"/>
            </a:endParaRPr>
          </a:p>
        </p:txBody>
      </p:sp>
      <p:sp>
        <p:nvSpPr>
          <p:cNvPr id="13" name="TextBox 13"/>
          <p:cNvSpPr txBox="1"/>
          <p:nvPr/>
        </p:nvSpPr>
        <p:spPr>
          <a:xfrm>
            <a:off x="1558830" y="3097528"/>
            <a:ext cx="2158917" cy="2267095"/>
          </a:xfrm>
          <a:prstGeom prst="rect">
            <a:avLst/>
          </a:prstGeom>
        </p:spPr>
        <p:txBody>
          <a:bodyPr lIns="0" tIns="0" rIns="0" bIns="0" rtlCol="0" anchor="t">
            <a:spAutoFit/>
          </a:bodyPr>
          <a:lstStyle/>
          <a:p>
            <a:pPr>
              <a:lnSpc>
                <a:spcPts val="3000"/>
              </a:lnSpc>
            </a:pPr>
            <a:r>
              <a:rPr lang="zh-CN" altLang="en-US" dirty="0">
                <a:solidFill>
                  <a:srgbClr val="125B7B"/>
                </a:solidFill>
                <a:latin typeface="+mn-ea"/>
              </a:rPr>
              <a:t>在明斯基的融资分类的基础上提出了考虑投资增长和现金股利支付所需现金的融资分类划分标准和计算口径。</a:t>
            </a:r>
            <a:endParaRPr lang="en-US" dirty="0">
              <a:solidFill>
                <a:srgbClr val="125B7B"/>
              </a:solidFill>
              <a:latin typeface="+mn-ea"/>
            </a:endParaRPr>
          </a:p>
        </p:txBody>
      </p:sp>
      <p:grpSp>
        <p:nvGrpSpPr>
          <p:cNvPr id="14" name="Group 14"/>
          <p:cNvGrpSpPr/>
          <p:nvPr/>
        </p:nvGrpSpPr>
        <p:grpSpPr>
          <a:xfrm>
            <a:off x="1558830" y="2861992"/>
            <a:ext cx="2141886" cy="163054"/>
            <a:chOff x="0" y="0"/>
            <a:chExt cx="6673127" cy="508000"/>
          </a:xfrm>
        </p:grpSpPr>
        <p:sp>
          <p:nvSpPr>
            <p:cNvPr id="15" name="Freeform 15"/>
            <p:cNvSpPr/>
            <p:nvPr/>
          </p:nvSpPr>
          <p:spPr>
            <a:xfrm>
              <a:off x="0" y="215900"/>
              <a:ext cx="6673127" cy="76200"/>
            </a:xfrm>
            <a:custGeom>
              <a:avLst/>
              <a:gdLst/>
              <a:ahLst/>
              <a:cxnLst/>
              <a:rect l="l" t="t" r="r" b="b"/>
              <a:pathLst>
                <a:path w="6673127" h="76200">
                  <a:moveTo>
                    <a:pt x="0" y="0"/>
                  </a:moveTo>
                  <a:lnTo>
                    <a:pt x="6673127" y="0"/>
                  </a:lnTo>
                  <a:lnTo>
                    <a:pt x="6673127" y="76200"/>
                  </a:lnTo>
                  <a:lnTo>
                    <a:pt x="0" y="76200"/>
                  </a:lnTo>
                  <a:close/>
                </a:path>
              </a:pathLst>
            </a:custGeom>
            <a:solidFill>
              <a:srgbClr val="125B7B"/>
            </a:solidFill>
          </p:spPr>
        </p:sp>
      </p:grpSp>
      <p:grpSp>
        <p:nvGrpSpPr>
          <p:cNvPr id="16" name="Group 16"/>
          <p:cNvGrpSpPr/>
          <p:nvPr/>
        </p:nvGrpSpPr>
        <p:grpSpPr>
          <a:xfrm>
            <a:off x="5130390" y="2861992"/>
            <a:ext cx="2141886" cy="163054"/>
            <a:chOff x="0" y="0"/>
            <a:chExt cx="6673127" cy="508000"/>
          </a:xfrm>
        </p:grpSpPr>
        <p:sp>
          <p:nvSpPr>
            <p:cNvPr id="17" name="Freeform 17"/>
            <p:cNvSpPr/>
            <p:nvPr/>
          </p:nvSpPr>
          <p:spPr>
            <a:xfrm>
              <a:off x="0" y="215900"/>
              <a:ext cx="6673127" cy="76200"/>
            </a:xfrm>
            <a:custGeom>
              <a:avLst/>
              <a:gdLst/>
              <a:ahLst/>
              <a:cxnLst/>
              <a:rect l="l" t="t" r="r" b="b"/>
              <a:pathLst>
                <a:path w="6673127" h="76200">
                  <a:moveTo>
                    <a:pt x="0" y="0"/>
                  </a:moveTo>
                  <a:lnTo>
                    <a:pt x="6673127" y="0"/>
                  </a:lnTo>
                  <a:lnTo>
                    <a:pt x="6673127" y="76200"/>
                  </a:lnTo>
                  <a:lnTo>
                    <a:pt x="0" y="76200"/>
                  </a:lnTo>
                  <a:close/>
                </a:path>
              </a:pathLst>
            </a:custGeom>
            <a:solidFill>
              <a:srgbClr val="125B7B"/>
            </a:solidFill>
          </p:spPr>
        </p:sp>
      </p:grpSp>
      <p:grpSp>
        <p:nvGrpSpPr>
          <p:cNvPr id="18" name="Group 18"/>
          <p:cNvGrpSpPr/>
          <p:nvPr/>
        </p:nvGrpSpPr>
        <p:grpSpPr>
          <a:xfrm>
            <a:off x="8493724" y="2861992"/>
            <a:ext cx="2141886" cy="163054"/>
            <a:chOff x="0" y="0"/>
            <a:chExt cx="6673127" cy="508000"/>
          </a:xfrm>
        </p:grpSpPr>
        <p:sp>
          <p:nvSpPr>
            <p:cNvPr id="19" name="Freeform 19"/>
            <p:cNvSpPr/>
            <p:nvPr/>
          </p:nvSpPr>
          <p:spPr>
            <a:xfrm>
              <a:off x="0" y="215900"/>
              <a:ext cx="6673127" cy="76200"/>
            </a:xfrm>
            <a:custGeom>
              <a:avLst/>
              <a:gdLst/>
              <a:ahLst/>
              <a:cxnLst/>
              <a:rect l="l" t="t" r="r" b="b"/>
              <a:pathLst>
                <a:path w="6673127" h="76200">
                  <a:moveTo>
                    <a:pt x="0" y="0"/>
                  </a:moveTo>
                  <a:lnTo>
                    <a:pt x="6673127" y="0"/>
                  </a:lnTo>
                  <a:lnTo>
                    <a:pt x="6673127" y="76200"/>
                  </a:lnTo>
                  <a:lnTo>
                    <a:pt x="0" y="76200"/>
                  </a:lnTo>
                  <a:close/>
                </a:path>
              </a:pathLst>
            </a:custGeom>
            <a:solidFill>
              <a:srgbClr val="125B7B"/>
            </a:solidFill>
          </p:spPr>
        </p:sp>
      </p:grpSp>
      <p:sp>
        <p:nvSpPr>
          <p:cNvPr id="20" name="TextBox 23">
            <a:extLst>
              <a:ext uri="{FF2B5EF4-FFF2-40B4-BE49-F238E27FC236}">
                <a16:creationId xmlns:a16="http://schemas.microsoft.com/office/drawing/2014/main" id="{93B70A91-88EC-4704-9F58-02ECE4E7DF63}"/>
              </a:ext>
            </a:extLst>
          </p:cNvPr>
          <p:cNvSpPr txBox="1"/>
          <p:nvPr/>
        </p:nvSpPr>
        <p:spPr>
          <a:xfrm>
            <a:off x="623888" y="454345"/>
            <a:ext cx="10653705"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1.</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引言</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本文主要</a:t>
            </a:r>
            <a:r>
              <a:rPr lang="zh-CN" altLang="en-US" sz="4000" b="1" dirty="0">
                <a:solidFill>
                  <a:srgbClr val="42556C"/>
                </a:solidFill>
                <a:latin typeface="微软雅黑" panose="020F0502020204030204"/>
                <a:ea typeface="微软雅黑"/>
                <a:cs typeface="+mn-ea"/>
                <a:sym typeface="+mn-lt"/>
              </a:rPr>
              <a:t>贡献</a:t>
            </a:r>
            <a:endPar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1E8B789-9948-49A4-AB6C-647A354C03BC}"/>
              </a:ext>
            </a:extLst>
          </p:cNvPr>
          <p:cNvGrpSpPr/>
          <p:nvPr/>
        </p:nvGrpSpPr>
        <p:grpSpPr>
          <a:xfrm>
            <a:off x="2048637" y="2216177"/>
            <a:ext cx="8094725" cy="1212823"/>
            <a:chOff x="3516125" y="2843920"/>
            <a:chExt cx="8094725" cy="1212823"/>
          </a:xfrm>
        </p:grpSpPr>
        <p:grpSp>
          <p:nvGrpSpPr>
            <p:cNvPr id="3" name="组合 2">
              <a:extLst>
                <a:ext uri="{FF2B5EF4-FFF2-40B4-BE49-F238E27FC236}">
                  <a16:creationId xmlns:a16="http://schemas.microsoft.com/office/drawing/2014/main" id="{3AC14B04-88BC-4D7F-932A-33A0E70A043B}"/>
                </a:ext>
              </a:extLst>
            </p:cNvPr>
            <p:cNvGrpSpPr/>
            <p:nvPr/>
          </p:nvGrpSpPr>
          <p:grpSpPr>
            <a:xfrm>
              <a:off x="3739745" y="2856414"/>
              <a:ext cx="7871105" cy="1200329"/>
              <a:chOff x="2298739" y="1833181"/>
              <a:chExt cx="7871105" cy="1200329"/>
            </a:xfrm>
          </p:grpSpPr>
          <p:sp>
            <p:nvSpPr>
              <p:cNvPr id="5" name="文本框 5">
                <a:extLst>
                  <a:ext uri="{FF2B5EF4-FFF2-40B4-BE49-F238E27FC236}">
                    <a16:creationId xmlns:a16="http://schemas.microsoft.com/office/drawing/2014/main" id="{C8D28ED6-41BF-4560-9841-4CC52ED6E33D}"/>
                  </a:ext>
                </a:extLst>
              </p:cNvPr>
              <p:cNvSpPr txBox="1"/>
              <p:nvPr/>
            </p:nvSpPr>
            <p:spPr>
              <a:xfrm>
                <a:off x="3694483" y="2017846"/>
                <a:ext cx="6475361" cy="830997"/>
              </a:xfrm>
              <a:prstGeom prst="rect">
                <a:avLst/>
              </a:prstGeom>
              <a:noFill/>
            </p:spPr>
            <p:txBody>
              <a:bodyPr wrap="square" rtlCol="0">
                <a:spAutoFit/>
              </a:bodyPr>
              <a:lstStyle/>
              <a:p>
                <a:pPr algn="dist">
                  <a:defRPr/>
                </a:pPr>
                <a:r>
                  <a:rPr lang="zh-CN" altLang="en-US" sz="4800" b="1" dirty="0">
                    <a:solidFill>
                      <a:srgbClr val="42556C"/>
                    </a:solidFill>
                    <a:cs typeface="+mn-ea"/>
                    <a:sym typeface="+mn-lt"/>
                  </a:rPr>
                  <a:t>文献述评</a:t>
                </a:r>
              </a:p>
            </p:txBody>
          </p:sp>
          <p:sp>
            <p:nvSpPr>
              <p:cNvPr id="7" name="文本框 1">
                <a:extLst>
                  <a:ext uri="{FF2B5EF4-FFF2-40B4-BE49-F238E27FC236}">
                    <a16:creationId xmlns:a16="http://schemas.microsoft.com/office/drawing/2014/main" id="{2E59291D-2F40-40B3-B2DE-4F0D9528A91D}"/>
                  </a:ext>
                </a:extLst>
              </p:cNvPr>
              <p:cNvSpPr txBox="1"/>
              <p:nvPr/>
            </p:nvSpPr>
            <p:spPr>
              <a:xfrm>
                <a:off x="2298739" y="1833181"/>
                <a:ext cx="933855" cy="1200329"/>
              </a:xfrm>
              <a:prstGeom prst="rect">
                <a:avLst/>
              </a:prstGeom>
              <a:noFill/>
            </p:spPr>
            <p:txBody>
              <a:bodyPr wrap="square" rtlCol="0">
                <a:spAutoFit/>
              </a:bodyPr>
              <a:lstStyle/>
              <a:p>
                <a:r>
                  <a:rPr lang="en-US" altLang="zh-TW" sz="7200" b="1" dirty="0">
                    <a:solidFill>
                      <a:srgbClr val="42556C"/>
                    </a:solidFill>
                    <a:cs typeface="+mn-ea"/>
                    <a:sym typeface="+mn-lt"/>
                  </a:rPr>
                  <a:t>2</a:t>
                </a:r>
                <a:endParaRPr lang="zh-TW" altLang="en-US" sz="7200" b="1" dirty="0">
                  <a:solidFill>
                    <a:srgbClr val="42556C"/>
                  </a:solidFill>
                  <a:cs typeface="+mn-ea"/>
                  <a:sym typeface="+mn-lt"/>
                </a:endParaRPr>
              </a:p>
            </p:txBody>
          </p:sp>
        </p:grpSp>
        <p:sp>
          <p:nvSpPr>
            <p:cNvPr id="4" name="矩形: 圆角 4">
              <a:extLst>
                <a:ext uri="{FF2B5EF4-FFF2-40B4-BE49-F238E27FC236}">
                  <a16:creationId xmlns:a16="http://schemas.microsoft.com/office/drawing/2014/main" id="{3EBEFE2B-4083-439E-98BE-38D48AB2E2F0}"/>
                </a:ext>
              </a:extLst>
            </p:cNvPr>
            <p:cNvSpPr/>
            <p:nvPr/>
          </p:nvSpPr>
          <p:spPr>
            <a:xfrm>
              <a:off x="3516125" y="2843920"/>
              <a:ext cx="1157475" cy="1169790"/>
            </a:xfrm>
            <a:prstGeom prst="roundRect">
              <a:avLst/>
            </a:prstGeom>
            <a:noFill/>
            <a:ln w="69850">
              <a:solidFill>
                <a:srgbClr val="42556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2556C"/>
                </a:solidFill>
                <a:cs typeface="+mn-ea"/>
                <a:sym typeface="+mn-lt"/>
              </a:endParaRPr>
            </a:p>
          </p:txBody>
        </p:sp>
      </p:grpSp>
      <p:sp>
        <p:nvSpPr>
          <p:cNvPr id="8" name="Freeform 5">
            <a:extLst>
              <a:ext uri="{FF2B5EF4-FFF2-40B4-BE49-F238E27FC236}">
                <a16:creationId xmlns:a16="http://schemas.microsoft.com/office/drawing/2014/main" id="{31C54D67-BCAC-4FAB-AA28-B5C535F45AD1}"/>
              </a:ext>
            </a:extLst>
          </p:cNvPr>
          <p:cNvSpPr>
            <a:spLocks/>
          </p:cNvSpPr>
          <p:nvPr/>
        </p:nvSpPr>
        <p:spPr bwMode="auto">
          <a:xfrm>
            <a:off x="0" y="4187825"/>
            <a:ext cx="12192000" cy="2670175"/>
          </a:xfrm>
          <a:custGeom>
            <a:avLst/>
            <a:gdLst>
              <a:gd name="T0" fmla="*/ 40 w 3840"/>
              <a:gd name="T1" fmla="*/ 17 h 838"/>
              <a:gd name="T2" fmla="*/ 201 w 3840"/>
              <a:gd name="T3" fmla="*/ 89 h 838"/>
              <a:gd name="T4" fmla="*/ 248 w 3840"/>
              <a:gd name="T5" fmla="*/ 108 h 838"/>
              <a:gd name="T6" fmla="*/ 289 w 3840"/>
              <a:gd name="T7" fmla="*/ 125 h 838"/>
              <a:gd name="T8" fmla="*/ 341 w 3840"/>
              <a:gd name="T9" fmla="*/ 145 h 838"/>
              <a:gd name="T10" fmla="*/ 404 w 3840"/>
              <a:gd name="T11" fmla="*/ 169 h 838"/>
              <a:gd name="T12" fmla="*/ 519 w 3840"/>
              <a:gd name="T13" fmla="*/ 209 h 838"/>
              <a:gd name="T14" fmla="*/ 534 w 3840"/>
              <a:gd name="T15" fmla="*/ 214 h 838"/>
              <a:gd name="T16" fmla="*/ 608 w 3840"/>
              <a:gd name="T17" fmla="*/ 239 h 838"/>
              <a:gd name="T18" fmla="*/ 700 w 3840"/>
              <a:gd name="T19" fmla="*/ 267 h 838"/>
              <a:gd name="T20" fmla="*/ 736 w 3840"/>
              <a:gd name="T21" fmla="*/ 277 h 838"/>
              <a:gd name="T22" fmla="*/ 828 w 3840"/>
              <a:gd name="T23" fmla="*/ 303 h 838"/>
              <a:gd name="T24" fmla="*/ 993 w 3840"/>
              <a:gd name="T25" fmla="*/ 343 h 838"/>
              <a:gd name="T26" fmla="*/ 1124 w 3840"/>
              <a:gd name="T27" fmla="*/ 371 h 838"/>
              <a:gd name="T28" fmla="*/ 1230 w 3840"/>
              <a:gd name="T29" fmla="*/ 391 h 838"/>
              <a:gd name="T30" fmla="*/ 1280 w 3840"/>
              <a:gd name="T31" fmla="*/ 399 h 838"/>
              <a:gd name="T32" fmla="*/ 1352 w 3840"/>
              <a:gd name="T33" fmla="*/ 409 h 838"/>
              <a:gd name="T34" fmla="*/ 1414 w 3840"/>
              <a:gd name="T35" fmla="*/ 419 h 838"/>
              <a:gd name="T36" fmla="*/ 1480 w 3840"/>
              <a:gd name="T37" fmla="*/ 427 h 838"/>
              <a:gd name="T38" fmla="*/ 1552 w 3840"/>
              <a:gd name="T39" fmla="*/ 435 h 838"/>
              <a:gd name="T40" fmla="*/ 1640 w 3840"/>
              <a:gd name="T41" fmla="*/ 443 h 838"/>
              <a:gd name="T42" fmla="*/ 1756 w 3840"/>
              <a:gd name="T43" fmla="*/ 451 h 838"/>
              <a:gd name="T44" fmla="*/ 2157 w 3840"/>
              <a:gd name="T45" fmla="*/ 456 h 838"/>
              <a:gd name="T46" fmla="*/ 2309 w 3840"/>
              <a:gd name="T47" fmla="*/ 448 h 838"/>
              <a:gd name="T48" fmla="*/ 2412 w 3840"/>
              <a:gd name="T49" fmla="*/ 438 h 838"/>
              <a:gd name="T50" fmla="*/ 2484 w 3840"/>
              <a:gd name="T51" fmla="*/ 431 h 838"/>
              <a:gd name="T52" fmla="*/ 2552 w 3840"/>
              <a:gd name="T53" fmla="*/ 423 h 838"/>
              <a:gd name="T54" fmla="*/ 2690 w 3840"/>
              <a:gd name="T55" fmla="*/ 403 h 838"/>
              <a:gd name="T56" fmla="*/ 2738 w 3840"/>
              <a:gd name="T57" fmla="*/ 395 h 838"/>
              <a:gd name="T58" fmla="*/ 2921 w 3840"/>
              <a:gd name="T59" fmla="*/ 359 h 838"/>
              <a:gd name="T60" fmla="*/ 3040 w 3840"/>
              <a:gd name="T61" fmla="*/ 331 h 838"/>
              <a:gd name="T62" fmla="*/ 3132 w 3840"/>
              <a:gd name="T63" fmla="*/ 307 h 838"/>
              <a:gd name="T64" fmla="*/ 3248 w 3840"/>
              <a:gd name="T65" fmla="*/ 273 h 838"/>
              <a:gd name="T66" fmla="*/ 3299 w 3840"/>
              <a:gd name="T67" fmla="*/ 257 h 838"/>
              <a:gd name="T68" fmla="*/ 3320 w 3840"/>
              <a:gd name="T69" fmla="*/ 251 h 838"/>
              <a:gd name="T70" fmla="*/ 3344 w 3840"/>
              <a:gd name="T71" fmla="*/ 243 h 838"/>
              <a:gd name="T72" fmla="*/ 3380 w 3840"/>
              <a:gd name="T73" fmla="*/ 231 h 838"/>
              <a:gd name="T74" fmla="*/ 3483 w 3840"/>
              <a:gd name="T75" fmla="*/ 195 h 838"/>
              <a:gd name="T76" fmla="*/ 3519 w 3840"/>
              <a:gd name="T77" fmla="*/ 181 h 838"/>
              <a:gd name="T78" fmla="*/ 3571 w 3840"/>
              <a:gd name="T79" fmla="*/ 161 h 838"/>
              <a:gd name="T80" fmla="*/ 3611 w 3840"/>
              <a:gd name="T81" fmla="*/ 145 h 838"/>
              <a:gd name="T82" fmla="*/ 3658 w 3840"/>
              <a:gd name="T83" fmla="*/ 127 h 838"/>
              <a:gd name="T84" fmla="*/ 3707 w 3840"/>
              <a:gd name="T85" fmla="*/ 105 h 838"/>
              <a:gd name="T86" fmla="*/ 3778 w 3840"/>
              <a:gd name="T87" fmla="*/ 75 h 838"/>
              <a:gd name="T88" fmla="*/ 3822 w 3840"/>
              <a:gd name="T89" fmla="*/ 55 h 838"/>
              <a:gd name="T90" fmla="*/ 3839 w 3840"/>
              <a:gd name="T91" fmla="*/ 47 h 838"/>
              <a:gd name="T92" fmla="*/ 3840 w 3840"/>
              <a:gd name="T93" fmla="*/ 838 h 838"/>
              <a:gd name="T94" fmla="*/ 0 w 3840"/>
              <a:gd name="T9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0" h="838">
                <a:moveTo>
                  <a:pt x="0" y="0"/>
                </a:moveTo>
                <a:cubicBezTo>
                  <a:pt x="15" y="2"/>
                  <a:pt x="27" y="12"/>
                  <a:pt x="40" y="17"/>
                </a:cubicBezTo>
                <a:cubicBezTo>
                  <a:pt x="72" y="32"/>
                  <a:pt x="104" y="47"/>
                  <a:pt x="137" y="61"/>
                </a:cubicBezTo>
                <a:cubicBezTo>
                  <a:pt x="158" y="71"/>
                  <a:pt x="179" y="80"/>
                  <a:pt x="201" y="89"/>
                </a:cubicBezTo>
                <a:cubicBezTo>
                  <a:pt x="215" y="96"/>
                  <a:pt x="230" y="100"/>
                  <a:pt x="244" y="108"/>
                </a:cubicBezTo>
                <a:cubicBezTo>
                  <a:pt x="245" y="108"/>
                  <a:pt x="247" y="108"/>
                  <a:pt x="248" y="108"/>
                </a:cubicBezTo>
                <a:cubicBezTo>
                  <a:pt x="255" y="112"/>
                  <a:pt x="262" y="115"/>
                  <a:pt x="269" y="117"/>
                </a:cubicBezTo>
                <a:cubicBezTo>
                  <a:pt x="275" y="120"/>
                  <a:pt x="282" y="123"/>
                  <a:pt x="289" y="125"/>
                </a:cubicBezTo>
                <a:cubicBezTo>
                  <a:pt x="295" y="128"/>
                  <a:pt x="302" y="131"/>
                  <a:pt x="309" y="133"/>
                </a:cubicBezTo>
                <a:cubicBezTo>
                  <a:pt x="319" y="137"/>
                  <a:pt x="330" y="142"/>
                  <a:pt x="341" y="145"/>
                </a:cubicBezTo>
                <a:cubicBezTo>
                  <a:pt x="352" y="150"/>
                  <a:pt x="364" y="154"/>
                  <a:pt x="376" y="159"/>
                </a:cubicBezTo>
                <a:cubicBezTo>
                  <a:pt x="385" y="162"/>
                  <a:pt x="395" y="166"/>
                  <a:pt x="404" y="169"/>
                </a:cubicBezTo>
                <a:cubicBezTo>
                  <a:pt x="415" y="173"/>
                  <a:pt x="426" y="177"/>
                  <a:pt x="437" y="181"/>
                </a:cubicBezTo>
                <a:cubicBezTo>
                  <a:pt x="464" y="190"/>
                  <a:pt x="491" y="201"/>
                  <a:pt x="519" y="209"/>
                </a:cubicBezTo>
                <a:cubicBezTo>
                  <a:pt x="522" y="211"/>
                  <a:pt x="522" y="211"/>
                  <a:pt x="522" y="211"/>
                </a:cubicBezTo>
                <a:cubicBezTo>
                  <a:pt x="526" y="212"/>
                  <a:pt x="530" y="213"/>
                  <a:pt x="534" y="214"/>
                </a:cubicBezTo>
                <a:cubicBezTo>
                  <a:pt x="538" y="216"/>
                  <a:pt x="542" y="217"/>
                  <a:pt x="546" y="219"/>
                </a:cubicBezTo>
                <a:cubicBezTo>
                  <a:pt x="567" y="226"/>
                  <a:pt x="588" y="232"/>
                  <a:pt x="608" y="239"/>
                </a:cubicBezTo>
                <a:cubicBezTo>
                  <a:pt x="610" y="240"/>
                  <a:pt x="614" y="240"/>
                  <a:pt x="616" y="241"/>
                </a:cubicBezTo>
                <a:cubicBezTo>
                  <a:pt x="644" y="251"/>
                  <a:pt x="673" y="257"/>
                  <a:pt x="700" y="267"/>
                </a:cubicBezTo>
                <a:cubicBezTo>
                  <a:pt x="702" y="268"/>
                  <a:pt x="707" y="268"/>
                  <a:pt x="709" y="269"/>
                </a:cubicBezTo>
                <a:cubicBezTo>
                  <a:pt x="717" y="272"/>
                  <a:pt x="727" y="275"/>
                  <a:pt x="736" y="277"/>
                </a:cubicBezTo>
                <a:cubicBezTo>
                  <a:pt x="752" y="282"/>
                  <a:pt x="768" y="286"/>
                  <a:pt x="784" y="291"/>
                </a:cubicBezTo>
                <a:cubicBezTo>
                  <a:pt x="799" y="295"/>
                  <a:pt x="814" y="298"/>
                  <a:pt x="828" y="303"/>
                </a:cubicBezTo>
                <a:cubicBezTo>
                  <a:pt x="866" y="312"/>
                  <a:pt x="903" y="322"/>
                  <a:pt x="940" y="331"/>
                </a:cubicBezTo>
                <a:cubicBezTo>
                  <a:pt x="958" y="336"/>
                  <a:pt x="976" y="338"/>
                  <a:pt x="993" y="343"/>
                </a:cubicBezTo>
                <a:cubicBezTo>
                  <a:pt x="1029" y="351"/>
                  <a:pt x="1066" y="358"/>
                  <a:pt x="1102" y="367"/>
                </a:cubicBezTo>
                <a:cubicBezTo>
                  <a:pt x="1109" y="368"/>
                  <a:pt x="1117" y="368"/>
                  <a:pt x="1124" y="371"/>
                </a:cubicBezTo>
                <a:cubicBezTo>
                  <a:pt x="1152" y="376"/>
                  <a:pt x="1181" y="381"/>
                  <a:pt x="1209" y="387"/>
                </a:cubicBezTo>
                <a:cubicBezTo>
                  <a:pt x="1216" y="388"/>
                  <a:pt x="1223" y="388"/>
                  <a:pt x="1230" y="391"/>
                </a:cubicBezTo>
                <a:cubicBezTo>
                  <a:pt x="1238" y="392"/>
                  <a:pt x="1247" y="392"/>
                  <a:pt x="1254" y="395"/>
                </a:cubicBezTo>
                <a:cubicBezTo>
                  <a:pt x="1263" y="396"/>
                  <a:pt x="1272" y="396"/>
                  <a:pt x="1280" y="399"/>
                </a:cubicBezTo>
                <a:cubicBezTo>
                  <a:pt x="1297" y="401"/>
                  <a:pt x="1314" y="404"/>
                  <a:pt x="1331" y="407"/>
                </a:cubicBezTo>
                <a:cubicBezTo>
                  <a:pt x="1338" y="408"/>
                  <a:pt x="1345" y="408"/>
                  <a:pt x="1352" y="409"/>
                </a:cubicBezTo>
                <a:cubicBezTo>
                  <a:pt x="1361" y="413"/>
                  <a:pt x="1371" y="412"/>
                  <a:pt x="1380" y="413"/>
                </a:cubicBezTo>
                <a:cubicBezTo>
                  <a:pt x="1391" y="417"/>
                  <a:pt x="1403" y="415"/>
                  <a:pt x="1414" y="419"/>
                </a:cubicBezTo>
                <a:cubicBezTo>
                  <a:pt x="1425" y="421"/>
                  <a:pt x="1437" y="419"/>
                  <a:pt x="1448" y="423"/>
                </a:cubicBezTo>
                <a:cubicBezTo>
                  <a:pt x="1459" y="424"/>
                  <a:pt x="1470" y="424"/>
                  <a:pt x="1480" y="427"/>
                </a:cubicBezTo>
                <a:cubicBezTo>
                  <a:pt x="1492" y="428"/>
                  <a:pt x="1504" y="428"/>
                  <a:pt x="1516" y="431"/>
                </a:cubicBezTo>
                <a:cubicBezTo>
                  <a:pt x="1528" y="432"/>
                  <a:pt x="1541" y="431"/>
                  <a:pt x="1552" y="435"/>
                </a:cubicBezTo>
                <a:cubicBezTo>
                  <a:pt x="1565" y="436"/>
                  <a:pt x="1578" y="435"/>
                  <a:pt x="1590" y="438"/>
                </a:cubicBezTo>
                <a:cubicBezTo>
                  <a:pt x="1607" y="442"/>
                  <a:pt x="1624" y="438"/>
                  <a:pt x="1640" y="443"/>
                </a:cubicBezTo>
                <a:cubicBezTo>
                  <a:pt x="1656" y="444"/>
                  <a:pt x="1672" y="443"/>
                  <a:pt x="1688" y="446"/>
                </a:cubicBezTo>
                <a:cubicBezTo>
                  <a:pt x="1710" y="450"/>
                  <a:pt x="1734" y="445"/>
                  <a:pt x="1756" y="451"/>
                </a:cubicBezTo>
                <a:cubicBezTo>
                  <a:pt x="1785" y="454"/>
                  <a:pt x="1815" y="449"/>
                  <a:pt x="1843" y="456"/>
                </a:cubicBezTo>
                <a:cubicBezTo>
                  <a:pt x="1948" y="457"/>
                  <a:pt x="2052" y="457"/>
                  <a:pt x="2157" y="456"/>
                </a:cubicBezTo>
                <a:cubicBezTo>
                  <a:pt x="2187" y="450"/>
                  <a:pt x="2218" y="453"/>
                  <a:pt x="2248" y="451"/>
                </a:cubicBezTo>
                <a:cubicBezTo>
                  <a:pt x="2268" y="446"/>
                  <a:pt x="2288" y="449"/>
                  <a:pt x="2309" y="448"/>
                </a:cubicBezTo>
                <a:cubicBezTo>
                  <a:pt x="2325" y="442"/>
                  <a:pt x="2343" y="445"/>
                  <a:pt x="2361" y="443"/>
                </a:cubicBezTo>
                <a:cubicBezTo>
                  <a:pt x="2377" y="437"/>
                  <a:pt x="2395" y="443"/>
                  <a:pt x="2412" y="438"/>
                </a:cubicBezTo>
                <a:cubicBezTo>
                  <a:pt x="2423" y="436"/>
                  <a:pt x="2434" y="436"/>
                  <a:pt x="2445" y="435"/>
                </a:cubicBezTo>
                <a:cubicBezTo>
                  <a:pt x="2458" y="431"/>
                  <a:pt x="2471" y="432"/>
                  <a:pt x="2484" y="431"/>
                </a:cubicBezTo>
                <a:cubicBezTo>
                  <a:pt x="2495" y="427"/>
                  <a:pt x="2508" y="428"/>
                  <a:pt x="2520" y="427"/>
                </a:cubicBezTo>
                <a:cubicBezTo>
                  <a:pt x="2530" y="423"/>
                  <a:pt x="2541" y="424"/>
                  <a:pt x="2552" y="423"/>
                </a:cubicBezTo>
                <a:cubicBezTo>
                  <a:pt x="2561" y="420"/>
                  <a:pt x="2571" y="420"/>
                  <a:pt x="2580" y="419"/>
                </a:cubicBezTo>
                <a:cubicBezTo>
                  <a:pt x="2616" y="413"/>
                  <a:pt x="2653" y="408"/>
                  <a:pt x="2690" y="403"/>
                </a:cubicBezTo>
                <a:cubicBezTo>
                  <a:pt x="2697" y="400"/>
                  <a:pt x="2706" y="400"/>
                  <a:pt x="2714" y="399"/>
                </a:cubicBezTo>
                <a:cubicBezTo>
                  <a:pt x="2722" y="396"/>
                  <a:pt x="2730" y="396"/>
                  <a:pt x="2738" y="395"/>
                </a:cubicBezTo>
                <a:cubicBezTo>
                  <a:pt x="2752" y="391"/>
                  <a:pt x="2767" y="389"/>
                  <a:pt x="2781" y="387"/>
                </a:cubicBezTo>
                <a:cubicBezTo>
                  <a:pt x="2828" y="378"/>
                  <a:pt x="2874" y="368"/>
                  <a:pt x="2921" y="359"/>
                </a:cubicBezTo>
                <a:cubicBezTo>
                  <a:pt x="2932" y="355"/>
                  <a:pt x="2944" y="354"/>
                  <a:pt x="2956" y="351"/>
                </a:cubicBezTo>
                <a:cubicBezTo>
                  <a:pt x="2984" y="344"/>
                  <a:pt x="3012" y="338"/>
                  <a:pt x="3040" y="331"/>
                </a:cubicBezTo>
                <a:cubicBezTo>
                  <a:pt x="3050" y="327"/>
                  <a:pt x="3061" y="325"/>
                  <a:pt x="3072" y="323"/>
                </a:cubicBezTo>
                <a:cubicBezTo>
                  <a:pt x="3091" y="317"/>
                  <a:pt x="3112" y="312"/>
                  <a:pt x="3132" y="307"/>
                </a:cubicBezTo>
                <a:cubicBezTo>
                  <a:pt x="3160" y="299"/>
                  <a:pt x="3188" y="291"/>
                  <a:pt x="3216" y="283"/>
                </a:cubicBezTo>
                <a:cubicBezTo>
                  <a:pt x="3226" y="279"/>
                  <a:pt x="3237" y="277"/>
                  <a:pt x="3248" y="273"/>
                </a:cubicBezTo>
                <a:cubicBezTo>
                  <a:pt x="3250" y="272"/>
                  <a:pt x="3254" y="271"/>
                  <a:pt x="3256" y="271"/>
                </a:cubicBezTo>
                <a:cubicBezTo>
                  <a:pt x="3270" y="266"/>
                  <a:pt x="3285" y="262"/>
                  <a:pt x="3299" y="257"/>
                </a:cubicBezTo>
                <a:cubicBezTo>
                  <a:pt x="3301" y="256"/>
                  <a:pt x="3305" y="255"/>
                  <a:pt x="3307" y="255"/>
                </a:cubicBezTo>
                <a:cubicBezTo>
                  <a:pt x="3311" y="254"/>
                  <a:pt x="3315" y="252"/>
                  <a:pt x="3320" y="251"/>
                </a:cubicBezTo>
                <a:cubicBezTo>
                  <a:pt x="3325" y="249"/>
                  <a:pt x="3330" y="247"/>
                  <a:pt x="3335" y="245"/>
                </a:cubicBezTo>
                <a:cubicBezTo>
                  <a:pt x="3337" y="244"/>
                  <a:pt x="3342" y="244"/>
                  <a:pt x="3344" y="243"/>
                </a:cubicBezTo>
                <a:cubicBezTo>
                  <a:pt x="3348" y="242"/>
                  <a:pt x="3352" y="240"/>
                  <a:pt x="3356" y="239"/>
                </a:cubicBezTo>
                <a:cubicBezTo>
                  <a:pt x="3364" y="236"/>
                  <a:pt x="3372" y="233"/>
                  <a:pt x="3380" y="231"/>
                </a:cubicBezTo>
                <a:cubicBezTo>
                  <a:pt x="3389" y="227"/>
                  <a:pt x="3398" y="225"/>
                  <a:pt x="3407" y="221"/>
                </a:cubicBezTo>
                <a:cubicBezTo>
                  <a:pt x="3433" y="213"/>
                  <a:pt x="3458" y="203"/>
                  <a:pt x="3483" y="195"/>
                </a:cubicBezTo>
                <a:cubicBezTo>
                  <a:pt x="3491" y="192"/>
                  <a:pt x="3499" y="189"/>
                  <a:pt x="3507" y="185"/>
                </a:cubicBezTo>
                <a:cubicBezTo>
                  <a:pt x="3511" y="184"/>
                  <a:pt x="3515" y="183"/>
                  <a:pt x="3519" y="181"/>
                </a:cubicBezTo>
                <a:cubicBezTo>
                  <a:pt x="3525" y="179"/>
                  <a:pt x="3530" y="177"/>
                  <a:pt x="3536" y="175"/>
                </a:cubicBezTo>
                <a:cubicBezTo>
                  <a:pt x="3547" y="169"/>
                  <a:pt x="3560" y="166"/>
                  <a:pt x="3571" y="161"/>
                </a:cubicBezTo>
                <a:cubicBezTo>
                  <a:pt x="3578" y="159"/>
                  <a:pt x="3585" y="156"/>
                  <a:pt x="3591" y="153"/>
                </a:cubicBezTo>
                <a:cubicBezTo>
                  <a:pt x="3598" y="151"/>
                  <a:pt x="3605" y="148"/>
                  <a:pt x="3611" y="145"/>
                </a:cubicBezTo>
                <a:cubicBezTo>
                  <a:pt x="3618" y="143"/>
                  <a:pt x="3625" y="140"/>
                  <a:pt x="3631" y="137"/>
                </a:cubicBezTo>
                <a:cubicBezTo>
                  <a:pt x="3640" y="134"/>
                  <a:pt x="3649" y="129"/>
                  <a:pt x="3658" y="127"/>
                </a:cubicBezTo>
                <a:cubicBezTo>
                  <a:pt x="3658" y="125"/>
                  <a:pt x="3658" y="125"/>
                  <a:pt x="3658" y="125"/>
                </a:cubicBezTo>
                <a:cubicBezTo>
                  <a:pt x="3675" y="120"/>
                  <a:pt x="3691" y="112"/>
                  <a:pt x="3707" y="105"/>
                </a:cubicBezTo>
                <a:cubicBezTo>
                  <a:pt x="3720" y="100"/>
                  <a:pt x="3732" y="94"/>
                  <a:pt x="3745" y="89"/>
                </a:cubicBezTo>
                <a:cubicBezTo>
                  <a:pt x="3756" y="85"/>
                  <a:pt x="3766" y="78"/>
                  <a:pt x="3778" y="75"/>
                </a:cubicBezTo>
                <a:cubicBezTo>
                  <a:pt x="3778" y="73"/>
                  <a:pt x="3778" y="73"/>
                  <a:pt x="3778" y="73"/>
                </a:cubicBezTo>
                <a:cubicBezTo>
                  <a:pt x="3794" y="69"/>
                  <a:pt x="3807" y="59"/>
                  <a:pt x="3822" y="55"/>
                </a:cubicBezTo>
                <a:cubicBezTo>
                  <a:pt x="3822" y="53"/>
                  <a:pt x="3822" y="53"/>
                  <a:pt x="3822" y="53"/>
                </a:cubicBezTo>
                <a:cubicBezTo>
                  <a:pt x="3828" y="51"/>
                  <a:pt x="3834" y="49"/>
                  <a:pt x="3839" y="47"/>
                </a:cubicBezTo>
                <a:cubicBezTo>
                  <a:pt x="3840" y="41"/>
                  <a:pt x="3840" y="41"/>
                  <a:pt x="3840" y="41"/>
                </a:cubicBezTo>
                <a:cubicBezTo>
                  <a:pt x="3840" y="838"/>
                  <a:pt x="3840" y="838"/>
                  <a:pt x="3840" y="838"/>
                </a:cubicBezTo>
                <a:cubicBezTo>
                  <a:pt x="0" y="838"/>
                  <a:pt x="0" y="838"/>
                  <a:pt x="0" y="838"/>
                </a:cubicBezTo>
                <a:cubicBezTo>
                  <a:pt x="0" y="0"/>
                  <a:pt x="0" y="0"/>
                  <a:pt x="0" y="0"/>
                </a:cubicBez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222074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23">
            <a:extLst>
              <a:ext uri="{FF2B5EF4-FFF2-40B4-BE49-F238E27FC236}">
                <a16:creationId xmlns:a16="http://schemas.microsoft.com/office/drawing/2014/main" id="{93695872-C8E3-48B1-BD13-FC3F8B6DEABD}"/>
              </a:ext>
            </a:extLst>
          </p:cNvPr>
          <p:cNvSpPr txBox="1"/>
          <p:nvPr/>
        </p:nvSpPr>
        <p:spPr>
          <a:xfrm>
            <a:off x="623888" y="454345"/>
            <a:ext cx="10653705"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a:solidFill>
                  <a:srgbClr val="42556C"/>
                </a:solidFill>
                <a:latin typeface="微软雅黑" panose="020F0502020204030204"/>
                <a:ea typeface="微软雅黑"/>
                <a:cs typeface="+mn-ea"/>
                <a:sym typeface="+mn-lt"/>
              </a:rPr>
              <a:t>2</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lang="zh-CN" altLang="en-US" sz="4000" b="1" dirty="0">
                <a:solidFill>
                  <a:srgbClr val="42556C"/>
                </a:solidFill>
                <a:latin typeface="微软雅黑" panose="020F0502020204030204"/>
                <a:ea typeface="微软雅黑"/>
                <a:cs typeface="+mn-ea"/>
                <a:sym typeface="+mn-lt"/>
              </a:rPr>
              <a:t>文献述评</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企业融资类型划分</a:t>
            </a:r>
          </a:p>
        </p:txBody>
      </p:sp>
      <p:grpSp>
        <p:nvGrpSpPr>
          <p:cNvPr id="50" name="Group 55">
            <a:extLst>
              <a:ext uri="{FF2B5EF4-FFF2-40B4-BE49-F238E27FC236}">
                <a16:creationId xmlns:a16="http://schemas.microsoft.com/office/drawing/2014/main" id="{584E04E1-0DA9-41DE-9049-09DAB78F1014}"/>
              </a:ext>
            </a:extLst>
          </p:cNvPr>
          <p:cNvGrpSpPr/>
          <p:nvPr/>
        </p:nvGrpSpPr>
        <p:grpSpPr>
          <a:xfrm>
            <a:off x="675898" y="1130300"/>
            <a:ext cx="362272" cy="73025"/>
            <a:chOff x="7340600" y="4686300"/>
            <a:chExt cx="504030" cy="101600"/>
          </a:xfrm>
          <a:solidFill>
            <a:srgbClr val="42556C"/>
          </a:solidFill>
        </p:grpSpPr>
        <p:sp>
          <p:nvSpPr>
            <p:cNvPr id="52" name="Oval 52">
              <a:extLst>
                <a:ext uri="{FF2B5EF4-FFF2-40B4-BE49-F238E27FC236}">
                  <a16:creationId xmlns:a16="http://schemas.microsoft.com/office/drawing/2014/main" id="{87D0C997-1546-4533-B77B-A6CE118FCC56}"/>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3" name="Oval 53">
              <a:extLst>
                <a:ext uri="{FF2B5EF4-FFF2-40B4-BE49-F238E27FC236}">
                  <a16:creationId xmlns:a16="http://schemas.microsoft.com/office/drawing/2014/main" id="{6D305F0E-47CA-46E9-82B3-51B96DB24928}"/>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55" name="Oval 54">
              <a:extLst>
                <a:ext uri="{FF2B5EF4-FFF2-40B4-BE49-F238E27FC236}">
                  <a16:creationId xmlns:a16="http://schemas.microsoft.com/office/drawing/2014/main" id="{08667E19-FF9A-4F80-BAAC-7844D0F57A7F}"/>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sp>
        <p:nvSpPr>
          <p:cNvPr id="12" name="矩形 11">
            <a:extLst>
              <a:ext uri="{FF2B5EF4-FFF2-40B4-BE49-F238E27FC236}">
                <a16:creationId xmlns:a16="http://schemas.microsoft.com/office/drawing/2014/main" id="{4176B1F6-9A1F-471B-9878-6E2EC185369D}"/>
              </a:ext>
            </a:extLst>
          </p:cNvPr>
          <p:cNvSpPr/>
          <p:nvPr/>
        </p:nvSpPr>
        <p:spPr>
          <a:xfrm>
            <a:off x="988874" y="1603890"/>
            <a:ext cx="10214251" cy="45367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1" name="矩形 93">
            <a:extLst>
              <a:ext uri="{FF2B5EF4-FFF2-40B4-BE49-F238E27FC236}">
                <a16:creationId xmlns:a16="http://schemas.microsoft.com/office/drawing/2014/main" id="{8E6E1C3F-5B62-4CC9-8631-53C25D82CD7C}"/>
              </a:ext>
            </a:extLst>
          </p:cNvPr>
          <p:cNvSpPr/>
          <p:nvPr/>
        </p:nvSpPr>
        <p:spPr>
          <a:xfrm>
            <a:off x="868006" y="1478540"/>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2" name="文本框 1">
            <a:extLst>
              <a:ext uri="{FF2B5EF4-FFF2-40B4-BE49-F238E27FC236}">
                <a16:creationId xmlns:a16="http://schemas.microsoft.com/office/drawing/2014/main" id="{06F06297-11C6-4B4B-A6D8-FB1A4C375230}"/>
              </a:ext>
            </a:extLst>
          </p:cNvPr>
          <p:cNvSpPr txBox="1"/>
          <p:nvPr/>
        </p:nvSpPr>
        <p:spPr>
          <a:xfrm>
            <a:off x="1349603" y="1932495"/>
            <a:ext cx="9492792" cy="3513591"/>
          </a:xfrm>
          <a:prstGeom prst="rect">
            <a:avLst/>
          </a:prstGeom>
          <a:noFill/>
        </p:spPr>
        <p:txBody>
          <a:bodyPr wrap="square" rtlCol="0">
            <a:spAutoFit/>
          </a:bodyPr>
          <a:lstStyle/>
          <a:p>
            <a:pPr>
              <a:lnSpc>
                <a:spcPts val="3000"/>
              </a:lnSpc>
            </a:pPr>
            <a:r>
              <a:rPr lang="en-US" altLang="zh-CN" dirty="0"/>
              <a:t>Minsky</a:t>
            </a:r>
            <a:r>
              <a:rPr lang="zh-CN" altLang="en-US" dirty="0"/>
              <a:t>（</a:t>
            </a:r>
            <a:r>
              <a:rPr lang="en-US" altLang="zh-CN" dirty="0"/>
              <a:t>1957</a:t>
            </a:r>
            <a:r>
              <a:rPr lang="zh-CN" altLang="en-US" dirty="0"/>
              <a:t>，</a:t>
            </a:r>
            <a:r>
              <a:rPr lang="en-US" altLang="zh-CN" dirty="0"/>
              <a:t>1974</a:t>
            </a:r>
            <a:r>
              <a:rPr lang="zh-CN" altLang="en-US" dirty="0"/>
              <a:t>，</a:t>
            </a:r>
            <a:r>
              <a:rPr lang="en-US" altLang="zh-CN" dirty="0"/>
              <a:t>2008</a:t>
            </a:r>
            <a:r>
              <a:rPr lang="zh-CN" altLang="en-US" dirty="0"/>
              <a:t>）基于企业经营现金流入及其波动与债务的本金和利息之间的关系，先后将企业的融资类型分为以下三类：</a:t>
            </a:r>
            <a:endParaRPr lang="en-US" altLang="zh-CN" dirty="0"/>
          </a:p>
          <a:p>
            <a:pPr>
              <a:lnSpc>
                <a:spcPts val="3000"/>
              </a:lnSpc>
            </a:pPr>
            <a:r>
              <a:rPr lang="zh-CN" altLang="en-US" dirty="0"/>
              <a:t>①对冲型融资：经营性净现金流</a:t>
            </a:r>
            <a:r>
              <a:rPr lang="en-US" altLang="zh-CN" dirty="0"/>
              <a:t>-</a:t>
            </a:r>
            <a:r>
              <a:rPr lang="zh-CN" altLang="en-US" dirty="0"/>
              <a:t>（债务本金＋利息）</a:t>
            </a:r>
            <a:r>
              <a:rPr lang="zh-CN" altLang="en-US" dirty="0">
                <a:solidFill>
                  <a:srgbClr val="FF0000"/>
                </a:solidFill>
              </a:rPr>
              <a:t>≥</a:t>
            </a:r>
            <a:r>
              <a:rPr lang="en-US" altLang="zh-CN" dirty="0">
                <a:solidFill>
                  <a:srgbClr val="FF0000"/>
                </a:solidFill>
              </a:rPr>
              <a:t>0</a:t>
            </a:r>
          </a:p>
          <a:p>
            <a:pPr>
              <a:lnSpc>
                <a:spcPts val="3000"/>
              </a:lnSpc>
            </a:pPr>
            <a:r>
              <a:rPr lang="zh-CN" altLang="en-US" dirty="0"/>
              <a:t>②投机型融资：经营性净现金流</a:t>
            </a:r>
            <a:r>
              <a:rPr lang="en-US" altLang="zh-CN" dirty="0"/>
              <a:t>-</a:t>
            </a:r>
            <a:r>
              <a:rPr lang="zh-CN" altLang="en-US" dirty="0"/>
              <a:t>（债务本金＋利息）</a:t>
            </a:r>
            <a:r>
              <a:rPr lang="zh-CN" altLang="en-US" dirty="0">
                <a:solidFill>
                  <a:srgbClr val="FF0000"/>
                </a:solidFill>
              </a:rPr>
              <a:t>＜</a:t>
            </a:r>
            <a:r>
              <a:rPr lang="en-US" altLang="zh-CN" dirty="0">
                <a:solidFill>
                  <a:srgbClr val="FF0000"/>
                </a:solidFill>
              </a:rPr>
              <a:t>0</a:t>
            </a:r>
            <a:r>
              <a:rPr lang="zh-CN" altLang="en-US" dirty="0"/>
              <a:t>，但（经营性净现金流＋现金存量）</a:t>
            </a:r>
            <a:r>
              <a:rPr lang="en-US" altLang="zh-CN" dirty="0"/>
              <a:t>-</a:t>
            </a:r>
            <a:r>
              <a:rPr lang="zh-CN" altLang="en-US" dirty="0"/>
              <a:t>（债务本金＋利息）</a:t>
            </a:r>
            <a:r>
              <a:rPr lang="zh-CN" altLang="en-US" dirty="0">
                <a:solidFill>
                  <a:srgbClr val="FF0000"/>
                </a:solidFill>
              </a:rPr>
              <a:t>≥</a:t>
            </a:r>
            <a:r>
              <a:rPr lang="en-US" altLang="zh-CN" dirty="0">
                <a:solidFill>
                  <a:srgbClr val="FF0000"/>
                </a:solidFill>
              </a:rPr>
              <a:t>0</a:t>
            </a:r>
          </a:p>
          <a:p>
            <a:pPr>
              <a:lnSpc>
                <a:spcPts val="3000"/>
              </a:lnSpc>
            </a:pPr>
            <a:r>
              <a:rPr lang="zh-CN" altLang="en-US" dirty="0"/>
              <a:t>③庞氏型融资：（经营性净现金流＋现金存量）</a:t>
            </a:r>
            <a:r>
              <a:rPr lang="en-US" altLang="zh-CN" dirty="0"/>
              <a:t>-</a:t>
            </a:r>
            <a:r>
              <a:rPr lang="zh-CN" altLang="en-US" dirty="0"/>
              <a:t>（债务本金＋利息）</a:t>
            </a:r>
            <a:r>
              <a:rPr lang="zh-CN" altLang="en-US" dirty="0">
                <a:solidFill>
                  <a:srgbClr val="FF0000"/>
                </a:solidFill>
              </a:rPr>
              <a:t>＜</a:t>
            </a:r>
            <a:r>
              <a:rPr lang="en-US" altLang="zh-CN" dirty="0">
                <a:solidFill>
                  <a:srgbClr val="FF0000"/>
                </a:solidFill>
              </a:rPr>
              <a:t>0</a:t>
            </a:r>
          </a:p>
          <a:p>
            <a:pPr>
              <a:lnSpc>
                <a:spcPts val="3000"/>
              </a:lnSpc>
            </a:pPr>
            <a:r>
              <a:rPr lang="en-US" altLang="zh-CN" dirty="0"/>
              <a:t>Minsky</a:t>
            </a:r>
            <a:r>
              <a:rPr lang="zh-CN" altLang="en-US" dirty="0"/>
              <a:t>（</a:t>
            </a:r>
            <a:r>
              <a:rPr lang="en-US" altLang="zh-CN" dirty="0"/>
              <a:t>1968</a:t>
            </a:r>
            <a:r>
              <a:rPr lang="zh-CN" altLang="en-US" dirty="0"/>
              <a:t>）指出，在一个金融市场上，当出现投机型融资企业的数量和比重不断上升，特别是庞氏型融资企业的数量和比重不断上升，表明金融体系的脆弱性和不稳定程度在不断上升。</a:t>
            </a:r>
          </a:p>
        </p:txBody>
      </p:sp>
    </p:spTree>
    <p:extLst>
      <p:ext uri="{BB962C8B-B14F-4D97-AF65-F5344CB8AC3E}">
        <p14:creationId xmlns:p14="http://schemas.microsoft.com/office/powerpoint/2010/main" val="3641541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23">
            <a:extLst>
              <a:ext uri="{FF2B5EF4-FFF2-40B4-BE49-F238E27FC236}">
                <a16:creationId xmlns:a16="http://schemas.microsoft.com/office/drawing/2014/main" id="{93695872-C8E3-48B1-BD13-FC3F8B6DEABD}"/>
              </a:ext>
            </a:extLst>
          </p:cNvPr>
          <p:cNvSpPr txBox="1"/>
          <p:nvPr/>
        </p:nvSpPr>
        <p:spPr>
          <a:xfrm>
            <a:off x="623888" y="454345"/>
            <a:ext cx="10653705"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a:solidFill>
                  <a:srgbClr val="42556C"/>
                </a:solidFill>
                <a:latin typeface="微软雅黑" panose="020F0502020204030204"/>
                <a:ea typeface="微软雅黑"/>
                <a:cs typeface="+mn-ea"/>
                <a:sym typeface="+mn-lt"/>
              </a:rPr>
              <a:t>2</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文献述评</a:t>
            </a:r>
            <a:r>
              <a:rPr kumimoji="0" lang="en-US" altLang="zh-CN"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a:t>
            </a:r>
            <a:r>
              <a:rPr kumimoji="0" lang="zh-CN" altLang="en-US" sz="4000" b="1" i="0" u="none" strike="noStrike" kern="1200" cap="none" spc="0" normalizeH="0" baseline="0" noProof="0" dirty="0">
                <a:ln>
                  <a:noFill/>
                </a:ln>
                <a:solidFill>
                  <a:srgbClr val="42556C"/>
                </a:solidFill>
                <a:effectLst/>
                <a:uLnTx/>
                <a:uFillTx/>
                <a:latin typeface="微软雅黑" panose="020F0502020204030204"/>
                <a:ea typeface="微软雅黑"/>
                <a:cs typeface="+mn-ea"/>
                <a:sym typeface="+mn-lt"/>
              </a:rPr>
              <a:t>企业融资类型划分</a:t>
            </a:r>
          </a:p>
        </p:txBody>
      </p:sp>
      <p:grpSp>
        <p:nvGrpSpPr>
          <p:cNvPr id="50" name="Group 55">
            <a:extLst>
              <a:ext uri="{FF2B5EF4-FFF2-40B4-BE49-F238E27FC236}">
                <a16:creationId xmlns:a16="http://schemas.microsoft.com/office/drawing/2014/main" id="{584E04E1-0DA9-41DE-9049-09DAB78F1014}"/>
              </a:ext>
            </a:extLst>
          </p:cNvPr>
          <p:cNvGrpSpPr/>
          <p:nvPr/>
        </p:nvGrpSpPr>
        <p:grpSpPr>
          <a:xfrm>
            <a:off x="675898" y="1130300"/>
            <a:ext cx="362272" cy="73025"/>
            <a:chOff x="7340600" y="4686300"/>
            <a:chExt cx="504030" cy="101600"/>
          </a:xfrm>
          <a:solidFill>
            <a:srgbClr val="42556C"/>
          </a:solidFill>
        </p:grpSpPr>
        <p:sp>
          <p:nvSpPr>
            <p:cNvPr id="52" name="Oval 52">
              <a:extLst>
                <a:ext uri="{FF2B5EF4-FFF2-40B4-BE49-F238E27FC236}">
                  <a16:creationId xmlns:a16="http://schemas.microsoft.com/office/drawing/2014/main" id="{87D0C997-1546-4533-B77B-A6CE118FCC56}"/>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3" name="Oval 53">
              <a:extLst>
                <a:ext uri="{FF2B5EF4-FFF2-40B4-BE49-F238E27FC236}">
                  <a16:creationId xmlns:a16="http://schemas.microsoft.com/office/drawing/2014/main" id="{6D305F0E-47CA-46E9-82B3-51B96DB24928}"/>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55" name="Oval 54">
              <a:extLst>
                <a:ext uri="{FF2B5EF4-FFF2-40B4-BE49-F238E27FC236}">
                  <a16:creationId xmlns:a16="http://schemas.microsoft.com/office/drawing/2014/main" id="{08667E19-FF9A-4F80-BAAC-7844D0F57A7F}"/>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sp>
        <p:nvSpPr>
          <p:cNvPr id="12" name="矩形 11">
            <a:extLst>
              <a:ext uri="{FF2B5EF4-FFF2-40B4-BE49-F238E27FC236}">
                <a16:creationId xmlns:a16="http://schemas.microsoft.com/office/drawing/2014/main" id="{4176B1F6-9A1F-471B-9878-6E2EC185369D}"/>
              </a:ext>
            </a:extLst>
          </p:cNvPr>
          <p:cNvSpPr/>
          <p:nvPr/>
        </p:nvSpPr>
        <p:spPr>
          <a:xfrm>
            <a:off x="988874" y="1603890"/>
            <a:ext cx="10214251" cy="45367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1" name="矩形 93">
            <a:extLst>
              <a:ext uri="{FF2B5EF4-FFF2-40B4-BE49-F238E27FC236}">
                <a16:creationId xmlns:a16="http://schemas.microsoft.com/office/drawing/2014/main" id="{8E6E1C3F-5B62-4CC9-8631-53C25D82CD7C}"/>
              </a:ext>
            </a:extLst>
          </p:cNvPr>
          <p:cNvSpPr/>
          <p:nvPr/>
        </p:nvSpPr>
        <p:spPr>
          <a:xfrm>
            <a:off x="868006" y="1478540"/>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ea"/>
              <a:sym typeface="+mn-lt"/>
            </a:endParaRPr>
          </a:p>
        </p:txBody>
      </p:sp>
      <p:sp>
        <p:nvSpPr>
          <p:cNvPr id="2" name="文本框 1">
            <a:extLst>
              <a:ext uri="{FF2B5EF4-FFF2-40B4-BE49-F238E27FC236}">
                <a16:creationId xmlns:a16="http://schemas.microsoft.com/office/drawing/2014/main" id="{06F06297-11C6-4B4B-A6D8-FB1A4C375230}"/>
              </a:ext>
            </a:extLst>
          </p:cNvPr>
          <p:cNvSpPr txBox="1"/>
          <p:nvPr/>
        </p:nvSpPr>
        <p:spPr>
          <a:xfrm>
            <a:off x="1349603" y="1932495"/>
            <a:ext cx="9492792" cy="3898311"/>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prstClr val="black"/>
                </a:solidFill>
                <a:effectLst/>
                <a:uLnTx/>
                <a:uFillTx/>
                <a:latin typeface="微软雅黑" panose="020F0502020204030204"/>
                <a:ea typeface="微软雅黑"/>
                <a:cs typeface="+mn-cs"/>
              </a:rPr>
              <a:t>Tymoigne</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2014</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）提出，企业融资类型划分标准应该同时包含用于反映流动性的现金流量（含现金净流入和现金流出）和作为安全边界的现金存量的信息。 </a:t>
            </a:r>
            <a:endPar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不同国家在具体的度量指标的口径方面略有差异</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在现金流入方面：</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Mulligan</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2013</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）使用</a:t>
            </a:r>
            <a:r>
              <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rPr>
              <a:t>净利润</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Nishi</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2019</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）使用</a:t>
            </a:r>
            <a:r>
              <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rPr>
              <a:t>营业利润</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Torres Filho et al.</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2019</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）使用</a:t>
            </a:r>
            <a:r>
              <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rPr>
              <a:t>息税折旧摊销前利润</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Davis et al.</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2019</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）和 </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Pedrosa</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2019</a:t>
            </a:r>
            <a:r>
              <a:rPr kumimoji="0" lang="zh-CN" alt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rPr>
              <a:t>）使用</a:t>
            </a:r>
            <a:r>
              <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rPr>
              <a:t>经营性净现金流、投资性净现金流与其他活动净现金流之和。</a:t>
            </a:r>
            <a:endParaRPr kumimoji="0" lang="en-US" altLang="zh-CN" sz="1800" b="0" i="0" u="none" strike="noStrike" kern="1200" cap="none" spc="0" normalizeH="0" baseline="0" noProof="0" dirty="0">
              <a:ln>
                <a:noFill/>
              </a:ln>
              <a:solidFill>
                <a:srgbClr val="FF0000"/>
              </a:solidFill>
              <a:effectLst/>
              <a:uLnTx/>
              <a:uFillTx/>
              <a:latin typeface="微软雅黑" panose="020F0502020204030204"/>
              <a:ea typeface="微软雅黑"/>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endParaRPr lang="en-US" altLang="zh-CN" dirty="0">
              <a:solidFill>
                <a:srgbClr val="FF0000"/>
              </a:solidFill>
              <a:latin typeface="微软雅黑" panose="020F0502020204030204"/>
              <a:ea typeface="微软雅黑"/>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0" lang="zh-CN" altLang="en-US" sz="1800" b="0" i="0" u="none" strike="noStrike" kern="1200" cap="none" spc="0" normalizeH="0" baseline="0" noProof="0" dirty="0">
                <a:ln>
                  <a:noFill/>
                </a:ln>
                <a:effectLst/>
                <a:uLnTx/>
                <a:uFillTx/>
                <a:latin typeface="微软雅黑" panose="020F0502020204030204"/>
                <a:ea typeface="微软雅黑"/>
                <a:cs typeface="+mn-cs"/>
              </a:rPr>
              <a:t>在现金流出方面：</a:t>
            </a:r>
            <a:r>
              <a:rPr kumimoji="0" lang="en-US" altLang="zh-CN" sz="1800" b="0" i="0" u="none" strike="noStrike" kern="1200" cap="none" spc="0" normalizeH="0" baseline="0" noProof="0" dirty="0">
                <a:ln>
                  <a:noFill/>
                </a:ln>
                <a:effectLst/>
                <a:uLnTx/>
                <a:uFillTx/>
                <a:latin typeface="微软雅黑" panose="020F0502020204030204"/>
                <a:ea typeface="微软雅黑"/>
                <a:cs typeface="+mn-cs"/>
              </a:rPr>
              <a:t>Mulligan </a:t>
            </a:r>
            <a:r>
              <a:rPr kumimoji="0" lang="zh-CN" altLang="en-US" sz="1800" b="0" i="0" u="none" strike="noStrike" kern="1200" cap="none" spc="0" normalizeH="0" baseline="0" noProof="0" dirty="0">
                <a:ln>
                  <a:noFill/>
                </a:ln>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effectLst/>
                <a:uLnTx/>
                <a:uFillTx/>
                <a:latin typeface="微软雅黑" panose="020F0502020204030204"/>
                <a:ea typeface="微软雅黑"/>
                <a:cs typeface="+mn-cs"/>
              </a:rPr>
              <a:t>2013</a:t>
            </a:r>
            <a:r>
              <a:rPr kumimoji="0" lang="zh-CN" altLang="en-US" sz="1800" b="0" i="0" u="none" strike="noStrike" kern="1200" cap="none" spc="0" normalizeH="0" baseline="0" noProof="0" dirty="0">
                <a:ln>
                  <a:noFill/>
                </a:ln>
                <a:effectLst/>
                <a:uLnTx/>
                <a:uFillTx/>
                <a:latin typeface="微软雅黑" panose="020F0502020204030204"/>
                <a:ea typeface="微软雅黑"/>
                <a:cs typeface="+mn-cs"/>
              </a:rPr>
              <a:t>） 仅考虑</a:t>
            </a:r>
            <a:r>
              <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rPr>
              <a:t>利息支出</a:t>
            </a:r>
            <a:r>
              <a:rPr kumimoji="0" lang="zh-CN" altLang="en-US" sz="1800" b="0" i="0" u="none" strike="noStrike" kern="1200" cap="none" spc="0" normalizeH="0" baseline="0" noProof="0" dirty="0">
                <a:ln>
                  <a:noFill/>
                </a:ln>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effectLst/>
                <a:uLnTx/>
                <a:uFillTx/>
                <a:latin typeface="微软雅黑" panose="020F0502020204030204"/>
                <a:ea typeface="微软雅黑"/>
                <a:cs typeface="+mn-cs"/>
              </a:rPr>
              <a:t>Torres Filho et al.</a:t>
            </a:r>
            <a:r>
              <a:rPr kumimoji="0" lang="zh-CN" altLang="en-US" sz="1800" b="0" i="0" u="none" strike="noStrike" kern="1200" cap="none" spc="0" normalizeH="0" baseline="0" noProof="0" dirty="0">
                <a:ln>
                  <a:noFill/>
                </a:ln>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effectLst/>
                <a:uLnTx/>
                <a:uFillTx/>
                <a:latin typeface="微软雅黑" panose="020F0502020204030204"/>
                <a:ea typeface="微软雅黑"/>
                <a:cs typeface="+mn-cs"/>
              </a:rPr>
              <a:t>2019</a:t>
            </a:r>
            <a:r>
              <a:rPr kumimoji="0" lang="zh-CN" altLang="en-US" sz="1800" b="0" i="0" u="none" strike="noStrike" kern="1200" cap="none" spc="0" normalizeH="0" baseline="0" noProof="0" dirty="0">
                <a:ln>
                  <a:noFill/>
                </a:ln>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effectLst/>
                <a:uLnTx/>
                <a:uFillTx/>
                <a:latin typeface="微软雅黑" panose="020F0502020204030204"/>
                <a:ea typeface="微软雅黑"/>
                <a:cs typeface="+mn-cs"/>
              </a:rPr>
              <a:t>Davis et al.</a:t>
            </a:r>
            <a:r>
              <a:rPr kumimoji="0" lang="zh-CN" altLang="en-US" sz="1800" b="0" i="0" u="none" strike="noStrike" kern="1200" cap="none" spc="0" normalizeH="0" baseline="0" noProof="0" dirty="0">
                <a:ln>
                  <a:noFill/>
                </a:ln>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effectLst/>
                <a:uLnTx/>
                <a:uFillTx/>
                <a:latin typeface="微软雅黑" panose="020F0502020204030204"/>
                <a:ea typeface="微软雅黑"/>
                <a:cs typeface="+mn-cs"/>
              </a:rPr>
              <a:t>2019</a:t>
            </a:r>
            <a:r>
              <a:rPr kumimoji="0" lang="zh-CN" altLang="en-US" sz="1800" b="0" i="0" u="none" strike="noStrike" kern="1200" cap="none" spc="0" normalizeH="0" baseline="0" noProof="0" dirty="0">
                <a:ln>
                  <a:noFill/>
                </a:ln>
                <a:effectLst/>
                <a:uLnTx/>
                <a:uFillTx/>
                <a:latin typeface="微软雅黑" panose="020F0502020204030204"/>
                <a:ea typeface="微软雅黑"/>
                <a:cs typeface="+mn-cs"/>
              </a:rPr>
              <a:t>）和</a:t>
            </a:r>
            <a:r>
              <a:rPr kumimoji="0" lang="en-US" altLang="zh-CN" sz="1800" b="0" i="0" u="none" strike="noStrike" kern="1200" cap="none" spc="0" normalizeH="0" baseline="0" noProof="0" dirty="0">
                <a:ln>
                  <a:noFill/>
                </a:ln>
                <a:effectLst/>
                <a:uLnTx/>
                <a:uFillTx/>
                <a:latin typeface="微软雅黑" panose="020F0502020204030204"/>
                <a:ea typeface="微软雅黑"/>
                <a:cs typeface="+mn-cs"/>
              </a:rPr>
              <a:t>Pedrosa</a:t>
            </a:r>
            <a:r>
              <a:rPr kumimoji="0" lang="zh-CN" altLang="en-US" sz="1800" b="0" i="0" u="none" strike="noStrike" kern="1200" cap="none" spc="0" normalizeH="0" baseline="0" noProof="0" dirty="0">
                <a:ln>
                  <a:noFill/>
                </a:ln>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effectLst/>
                <a:uLnTx/>
                <a:uFillTx/>
                <a:latin typeface="微软雅黑" panose="020F0502020204030204"/>
                <a:ea typeface="微软雅黑"/>
                <a:cs typeface="+mn-cs"/>
              </a:rPr>
              <a:t>2019</a:t>
            </a:r>
            <a:r>
              <a:rPr kumimoji="0" lang="zh-CN" altLang="en-US" sz="1800" b="0" i="0" u="none" strike="noStrike" kern="1200" cap="none" spc="0" normalizeH="0" baseline="0" noProof="0" dirty="0">
                <a:ln>
                  <a:noFill/>
                </a:ln>
                <a:effectLst/>
                <a:uLnTx/>
                <a:uFillTx/>
                <a:latin typeface="微软雅黑" panose="020F0502020204030204"/>
                <a:ea typeface="微软雅黑"/>
                <a:cs typeface="+mn-cs"/>
              </a:rPr>
              <a:t>）考虑</a:t>
            </a:r>
            <a:r>
              <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rPr>
              <a:t>企业本金偿还与利息支出之和</a:t>
            </a:r>
            <a:r>
              <a:rPr kumimoji="0" lang="zh-CN" altLang="en-US" sz="1800" b="0" i="0" u="none" strike="noStrike" kern="1200" cap="none" spc="0" normalizeH="0" baseline="0" noProof="0" dirty="0">
                <a:ln>
                  <a:noFill/>
                </a:ln>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effectLst/>
                <a:uLnTx/>
                <a:uFillTx/>
                <a:latin typeface="微软雅黑" panose="020F0502020204030204"/>
                <a:ea typeface="微软雅黑"/>
                <a:cs typeface="+mn-cs"/>
              </a:rPr>
              <a:t>Nishi</a:t>
            </a:r>
            <a:r>
              <a:rPr kumimoji="0" lang="zh-CN" altLang="en-US" sz="1800" b="0" i="0" u="none" strike="noStrike" kern="1200" cap="none" spc="0" normalizeH="0" baseline="0" noProof="0" dirty="0">
                <a:ln>
                  <a:noFill/>
                </a:ln>
                <a:effectLst/>
                <a:uLnTx/>
                <a:uFillTx/>
                <a:latin typeface="微软雅黑" panose="020F0502020204030204"/>
                <a:ea typeface="微软雅黑"/>
                <a:cs typeface="+mn-cs"/>
              </a:rPr>
              <a:t>（</a:t>
            </a:r>
            <a:r>
              <a:rPr kumimoji="0" lang="en-US" altLang="zh-CN" sz="1800" b="0" i="0" u="none" strike="noStrike" kern="1200" cap="none" spc="0" normalizeH="0" baseline="0" noProof="0" dirty="0">
                <a:ln>
                  <a:noFill/>
                </a:ln>
                <a:effectLst/>
                <a:uLnTx/>
                <a:uFillTx/>
                <a:latin typeface="微软雅黑" panose="020F0502020204030204"/>
                <a:ea typeface="微软雅黑"/>
                <a:cs typeface="+mn-cs"/>
              </a:rPr>
              <a:t>2019</a:t>
            </a:r>
            <a:r>
              <a:rPr kumimoji="0" lang="zh-CN" altLang="en-US" sz="1800" b="0" i="0" u="none" strike="noStrike" kern="1200" cap="none" spc="0" normalizeH="0" baseline="0" noProof="0" dirty="0">
                <a:ln>
                  <a:noFill/>
                </a:ln>
                <a:effectLst/>
                <a:uLnTx/>
                <a:uFillTx/>
                <a:latin typeface="微软雅黑" panose="020F0502020204030204"/>
                <a:ea typeface="微软雅黑"/>
                <a:cs typeface="+mn-cs"/>
              </a:rPr>
              <a:t>）考虑了</a:t>
            </a:r>
            <a:r>
              <a:rPr kumimoji="0" lang="zh-CN" altLang="en-US" sz="1800" b="0" i="0" u="none" strike="noStrike" kern="1200" cap="none" spc="0" normalizeH="0" baseline="0" noProof="0" dirty="0">
                <a:ln>
                  <a:noFill/>
                </a:ln>
                <a:solidFill>
                  <a:srgbClr val="FF0000"/>
                </a:solidFill>
                <a:effectLst/>
                <a:uLnTx/>
                <a:uFillTx/>
                <a:latin typeface="微软雅黑" panose="020F0502020204030204"/>
                <a:ea typeface="微软雅黑"/>
                <a:cs typeface="+mn-cs"/>
              </a:rPr>
              <a:t>新增投资、债务本金偿还和利息支出与股息支付之和</a:t>
            </a:r>
            <a:r>
              <a:rPr kumimoji="0" lang="zh-CN" altLang="en-US" sz="1800" b="0" i="0" u="none" strike="noStrike" kern="1200" cap="none" spc="0" normalizeH="0" baseline="0" noProof="0" dirty="0">
                <a:ln>
                  <a:noFill/>
                </a:ln>
                <a:effectLst/>
                <a:uLnTx/>
                <a:uFillTx/>
                <a:latin typeface="微软雅黑" panose="020F0502020204030204"/>
                <a:ea typeface="微软雅黑"/>
                <a:cs typeface="+mn-cs"/>
              </a:rPr>
              <a:t>。</a:t>
            </a:r>
          </a:p>
        </p:txBody>
      </p:sp>
      <p:sp>
        <p:nvSpPr>
          <p:cNvPr id="10" name="矩形 93">
            <a:extLst>
              <a:ext uri="{FF2B5EF4-FFF2-40B4-BE49-F238E27FC236}">
                <a16:creationId xmlns:a16="http://schemas.microsoft.com/office/drawing/2014/main" id="{5C3471C6-38A6-40C7-AF16-E111CFA87F6B}"/>
              </a:ext>
            </a:extLst>
          </p:cNvPr>
          <p:cNvSpPr/>
          <p:nvPr/>
        </p:nvSpPr>
        <p:spPr>
          <a:xfrm rot="10800000">
            <a:off x="10929634" y="5830806"/>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992778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1s0evq2">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3155</Words>
  <Application>Microsoft Office PowerPoint</Application>
  <PresentationFormat>宽屏</PresentationFormat>
  <Paragraphs>159</Paragraphs>
  <Slides>41</Slides>
  <Notes>40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41</vt:i4>
      </vt:variant>
    </vt:vector>
  </HeadingPairs>
  <TitlesOfParts>
    <vt:vector size="47" baseType="lpstr">
      <vt:lpstr>等线</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大学生职业生涯规划书</dc:title>
  <dc:creator/>
  <cp:keywords>www.1ppt.com</cp:keywords>
  <dc:description>www.1ppt.com</dc:description>
  <cp:lastModifiedBy/>
  <cp:revision>1</cp:revision>
  <dcterms:created xsi:type="dcterms:W3CDTF">2020-11-12T02:15:47Z</dcterms:created>
  <dcterms:modified xsi:type="dcterms:W3CDTF">2022-04-10T07:58:34Z</dcterms:modified>
</cp:coreProperties>
</file>