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8" r:id="rId5"/>
    <p:sldId id="269" r:id="rId6"/>
    <p:sldId id="270" r:id="rId7"/>
    <p:sldId id="272" r:id="rId8"/>
    <p:sldId id="271" r:id="rId9"/>
    <p:sldId id="273" r:id="rId10"/>
    <p:sldId id="274" r:id="rId11"/>
    <p:sldId id="275" r:id="rId12"/>
    <p:sldId id="276" r:id="rId13"/>
    <p:sldId id="277" r:id="rId14"/>
    <p:sldId id="278" r:id="rId15"/>
    <p:sldId id="279" r:id="rId16"/>
    <p:sldId id="280" r:id="rId17"/>
    <p:sldId id="296" r:id="rId18"/>
    <p:sldId id="282" r:id="rId19"/>
    <p:sldId id="284" r:id="rId20"/>
    <p:sldId id="285" r:id="rId21"/>
    <p:sldId id="314" r:id="rId22"/>
    <p:sldId id="286" r:id="rId23"/>
    <p:sldId id="315" r:id="rId24"/>
    <p:sldId id="297" r:id="rId25"/>
    <p:sldId id="288" r:id="rId26"/>
    <p:sldId id="298" r:id="rId27"/>
    <p:sldId id="299" r:id="rId28"/>
    <p:sldId id="300" r:id="rId29"/>
    <p:sldId id="301" r:id="rId30"/>
    <p:sldId id="302" r:id="rId31"/>
    <p:sldId id="303" r:id="rId32"/>
    <p:sldId id="304" r:id="rId33"/>
    <p:sldId id="305" r:id="rId34"/>
    <p:sldId id="306" r:id="rId35"/>
    <p:sldId id="307" r:id="rId36"/>
    <p:sldId id="309" r:id="rId37"/>
    <p:sldId id="308" r:id="rId38"/>
    <p:sldId id="310" r:id="rId39"/>
    <p:sldId id="311" r:id="rId40"/>
    <p:sldId id="312" r:id="rId41"/>
    <p:sldId id="313" r:id="rId42"/>
    <p:sldId id="261"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1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6A9276-CE00-4B86-92AF-163BE7788F3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5FAD5D-AA77-402C-88CE-E4AA626C2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761F8BE-A861-4CE4-923A-BB7A12EFD3B3}"/>
              </a:ext>
            </a:extLst>
          </p:cNvPr>
          <p:cNvSpPr>
            <a:spLocks noGrp="1"/>
          </p:cNvSpPr>
          <p:nvPr>
            <p:ph type="dt" sz="half" idx="10"/>
          </p:nvPr>
        </p:nvSpPr>
        <p:spPr/>
        <p:txBody>
          <a:bodyPr/>
          <a:lstStyle/>
          <a:p>
            <a:fld id="{9F3A1B83-BDE1-4B2E-98B5-65DE05766B20}" type="datetimeFigureOut">
              <a:rPr lang="zh-CN" altLang="en-US" smtClean="0"/>
              <a:t>2022/3/27</a:t>
            </a:fld>
            <a:endParaRPr lang="zh-CN" altLang="en-US"/>
          </a:p>
        </p:txBody>
      </p:sp>
      <p:sp>
        <p:nvSpPr>
          <p:cNvPr id="5" name="页脚占位符 4">
            <a:extLst>
              <a:ext uri="{FF2B5EF4-FFF2-40B4-BE49-F238E27FC236}">
                <a16:creationId xmlns:a16="http://schemas.microsoft.com/office/drawing/2014/main" id="{77266FD2-888D-462E-86BD-7BBAB6B552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6C0656-E810-44DB-8C6A-35673DA91643}"/>
              </a:ext>
            </a:extLst>
          </p:cNvPr>
          <p:cNvSpPr>
            <a:spLocks noGrp="1"/>
          </p:cNvSpPr>
          <p:nvPr>
            <p:ph type="sldNum" sz="quarter" idx="12"/>
          </p:nvPr>
        </p:nvSpPr>
        <p:spPr/>
        <p:txBody>
          <a:body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429401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D83DFB-4990-4F88-BC47-C15F6489313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863617A-0167-4D6C-A8F8-F4BB1A73B21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5CF8982-DDBD-4546-B7C9-3765A641C596}"/>
              </a:ext>
            </a:extLst>
          </p:cNvPr>
          <p:cNvSpPr>
            <a:spLocks noGrp="1"/>
          </p:cNvSpPr>
          <p:nvPr>
            <p:ph type="dt" sz="half" idx="10"/>
          </p:nvPr>
        </p:nvSpPr>
        <p:spPr/>
        <p:txBody>
          <a:bodyPr/>
          <a:lstStyle/>
          <a:p>
            <a:fld id="{9F3A1B83-BDE1-4B2E-98B5-65DE05766B20}" type="datetimeFigureOut">
              <a:rPr lang="zh-CN" altLang="en-US" smtClean="0"/>
              <a:t>2022/3/27</a:t>
            </a:fld>
            <a:endParaRPr lang="zh-CN" altLang="en-US"/>
          </a:p>
        </p:txBody>
      </p:sp>
      <p:sp>
        <p:nvSpPr>
          <p:cNvPr id="5" name="页脚占位符 4">
            <a:extLst>
              <a:ext uri="{FF2B5EF4-FFF2-40B4-BE49-F238E27FC236}">
                <a16:creationId xmlns:a16="http://schemas.microsoft.com/office/drawing/2014/main" id="{CB55C8E1-9CE4-45ED-ADDB-53D91217C8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2E7BC6-D93F-4D76-8459-D28AFC5C89E9}"/>
              </a:ext>
            </a:extLst>
          </p:cNvPr>
          <p:cNvSpPr>
            <a:spLocks noGrp="1"/>
          </p:cNvSpPr>
          <p:nvPr>
            <p:ph type="sldNum" sz="quarter" idx="12"/>
          </p:nvPr>
        </p:nvSpPr>
        <p:spPr/>
        <p:txBody>
          <a:body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323551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419D34A-D5D0-4B7D-AF43-CB5F4BF6E3F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6F204ED-1684-44D3-9AC4-054125E28E1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C0B8B8-5FF6-4AC5-95B5-4C5005804471}"/>
              </a:ext>
            </a:extLst>
          </p:cNvPr>
          <p:cNvSpPr>
            <a:spLocks noGrp="1"/>
          </p:cNvSpPr>
          <p:nvPr>
            <p:ph type="dt" sz="half" idx="10"/>
          </p:nvPr>
        </p:nvSpPr>
        <p:spPr/>
        <p:txBody>
          <a:bodyPr/>
          <a:lstStyle/>
          <a:p>
            <a:fld id="{9F3A1B83-BDE1-4B2E-98B5-65DE05766B20}" type="datetimeFigureOut">
              <a:rPr lang="zh-CN" altLang="en-US" smtClean="0"/>
              <a:t>2022/3/27</a:t>
            </a:fld>
            <a:endParaRPr lang="zh-CN" altLang="en-US"/>
          </a:p>
        </p:txBody>
      </p:sp>
      <p:sp>
        <p:nvSpPr>
          <p:cNvPr id="5" name="页脚占位符 4">
            <a:extLst>
              <a:ext uri="{FF2B5EF4-FFF2-40B4-BE49-F238E27FC236}">
                <a16:creationId xmlns:a16="http://schemas.microsoft.com/office/drawing/2014/main" id="{CC4B4BEA-C0D4-4DDE-8EB8-F4A5CD8FC1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DFB7BA-9AF1-4165-A897-CE9A727F2375}"/>
              </a:ext>
            </a:extLst>
          </p:cNvPr>
          <p:cNvSpPr>
            <a:spLocks noGrp="1"/>
          </p:cNvSpPr>
          <p:nvPr>
            <p:ph type="sldNum" sz="quarter" idx="12"/>
          </p:nvPr>
        </p:nvSpPr>
        <p:spPr/>
        <p:txBody>
          <a:body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416025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B44C0E-8493-4230-89D4-B6C777C931B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F58CAC7-626B-43D5-8523-279F641A858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BE986E-5708-44B6-9499-3004022905F7}"/>
              </a:ext>
            </a:extLst>
          </p:cNvPr>
          <p:cNvSpPr>
            <a:spLocks noGrp="1"/>
          </p:cNvSpPr>
          <p:nvPr>
            <p:ph type="dt" sz="half" idx="10"/>
          </p:nvPr>
        </p:nvSpPr>
        <p:spPr/>
        <p:txBody>
          <a:bodyPr/>
          <a:lstStyle/>
          <a:p>
            <a:fld id="{9F3A1B83-BDE1-4B2E-98B5-65DE05766B20}" type="datetimeFigureOut">
              <a:rPr lang="zh-CN" altLang="en-US" smtClean="0"/>
              <a:t>2022/3/27</a:t>
            </a:fld>
            <a:endParaRPr lang="zh-CN" altLang="en-US"/>
          </a:p>
        </p:txBody>
      </p:sp>
      <p:sp>
        <p:nvSpPr>
          <p:cNvPr id="5" name="页脚占位符 4">
            <a:extLst>
              <a:ext uri="{FF2B5EF4-FFF2-40B4-BE49-F238E27FC236}">
                <a16:creationId xmlns:a16="http://schemas.microsoft.com/office/drawing/2014/main" id="{F9789550-728C-454A-8952-8077D0C155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DD21AA-C752-46FD-9CEC-C3E39470A3F1}"/>
              </a:ext>
            </a:extLst>
          </p:cNvPr>
          <p:cNvSpPr>
            <a:spLocks noGrp="1"/>
          </p:cNvSpPr>
          <p:nvPr>
            <p:ph type="sldNum" sz="quarter" idx="12"/>
          </p:nvPr>
        </p:nvSpPr>
        <p:spPr/>
        <p:txBody>
          <a:body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20035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1EA561-AF2D-4661-8FC3-B8DBFE43248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461469F-2F56-4D41-821F-066B7EDECF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96C35C5-AC98-4198-88D7-1A2E067156DF}"/>
              </a:ext>
            </a:extLst>
          </p:cNvPr>
          <p:cNvSpPr>
            <a:spLocks noGrp="1"/>
          </p:cNvSpPr>
          <p:nvPr>
            <p:ph type="dt" sz="half" idx="10"/>
          </p:nvPr>
        </p:nvSpPr>
        <p:spPr/>
        <p:txBody>
          <a:bodyPr/>
          <a:lstStyle/>
          <a:p>
            <a:fld id="{9F3A1B83-BDE1-4B2E-98B5-65DE05766B20}" type="datetimeFigureOut">
              <a:rPr lang="zh-CN" altLang="en-US" smtClean="0"/>
              <a:t>2022/3/27</a:t>
            </a:fld>
            <a:endParaRPr lang="zh-CN" altLang="en-US"/>
          </a:p>
        </p:txBody>
      </p:sp>
      <p:sp>
        <p:nvSpPr>
          <p:cNvPr id="5" name="页脚占位符 4">
            <a:extLst>
              <a:ext uri="{FF2B5EF4-FFF2-40B4-BE49-F238E27FC236}">
                <a16:creationId xmlns:a16="http://schemas.microsoft.com/office/drawing/2014/main" id="{9AAAA11F-05EE-49BF-931C-2399F024221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22DA4C-69C4-479B-B401-2927F8770687}"/>
              </a:ext>
            </a:extLst>
          </p:cNvPr>
          <p:cNvSpPr>
            <a:spLocks noGrp="1"/>
          </p:cNvSpPr>
          <p:nvPr>
            <p:ph type="sldNum" sz="quarter" idx="12"/>
          </p:nvPr>
        </p:nvSpPr>
        <p:spPr/>
        <p:txBody>
          <a:body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2526916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5BFF31-26E9-4FA9-AD4F-E00BD8372A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E01A22-069C-4735-89BD-579D1EBF909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5D9C83D-1B5F-414E-902D-6FD3C7ED909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681FE2D-D527-41F3-BE5A-540A22DD0B22}"/>
              </a:ext>
            </a:extLst>
          </p:cNvPr>
          <p:cNvSpPr>
            <a:spLocks noGrp="1"/>
          </p:cNvSpPr>
          <p:nvPr>
            <p:ph type="dt" sz="half" idx="10"/>
          </p:nvPr>
        </p:nvSpPr>
        <p:spPr/>
        <p:txBody>
          <a:bodyPr/>
          <a:lstStyle/>
          <a:p>
            <a:fld id="{9F3A1B83-BDE1-4B2E-98B5-65DE05766B20}" type="datetimeFigureOut">
              <a:rPr lang="zh-CN" altLang="en-US" smtClean="0"/>
              <a:t>2022/3/27</a:t>
            </a:fld>
            <a:endParaRPr lang="zh-CN" altLang="en-US"/>
          </a:p>
        </p:txBody>
      </p:sp>
      <p:sp>
        <p:nvSpPr>
          <p:cNvPr id="6" name="页脚占位符 5">
            <a:extLst>
              <a:ext uri="{FF2B5EF4-FFF2-40B4-BE49-F238E27FC236}">
                <a16:creationId xmlns:a16="http://schemas.microsoft.com/office/drawing/2014/main" id="{0BC100F7-4BBF-4C08-96E3-27512AC724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7D303BB-AF82-4153-A50D-99E41BF523D7}"/>
              </a:ext>
            </a:extLst>
          </p:cNvPr>
          <p:cNvSpPr>
            <a:spLocks noGrp="1"/>
          </p:cNvSpPr>
          <p:nvPr>
            <p:ph type="sldNum" sz="quarter" idx="12"/>
          </p:nvPr>
        </p:nvSpPr>
        <p:spPr/>
        <p:txBody>
          <a:body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50889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868B87-B193-4B66-B539-990960B5CF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DD97BD6-08E8-4868-9888-CB17BF7C92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1155F5D-E2D9-4EFD-9B3D-9E7434141AD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63E4E0B-C28A-4064-BC72-B48CA9A125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8A9FD85-1625-45F8-A8BC-7FE584E72AC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3E36447-689D-4BF6-94FF-C2B0541B52EC}"/>
              </a:ext>
            </a:extLst>
          </p:cNvPr>
          <p:cNvSpPr>
            <a:spLocks noGrp="1"/>
          </p:cNvSpPr>
          <p:nvPr>
            <p:ph type="dt" sz="half" idx="10"/>
          </p:nvPr>
        </p:nvSpPr>
        <p:spPr/>
        <p:txBody>
          <a:bodyPr/>
          <a:lstStyle/>
          <a:p>
            <a:fld id="{9F3A1B83-BDE1-4B2E-98B5-65DE05766B20}" type="datetimeFigureOut">
              <a:rPr lang="zh-CN" altLang="en-US" smtClean="0"/>
              <a:t>2022/3/27</a:t>
            </a:fld>
            <a:endParaRPr lang="zh-CN" altLang="en-US"/>
          </a:p>
        </p:txBody>
      </p:sp>
      <p:sp>
        <p:nvSpPr>
          <p:cNvPr id="8" name="页脚占位符 7">
            <a:extLst>
              <a:ext uri="{FF2B5EF4-FFF2-40B4-BE49-F238E27FC236}">
                <a16:creationId xmlns:a16="http://schemas.microsoft.com/office/drawing/2014/main" id="{5E047BCB-B433-483A-AA3A-9D191A6C752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7690565-36C1-429E-9C09-55532A397145}"/>
              </a:ext>
            </a:extLst>
          </p:cNvPr>
          <p:cNvSpPr>
            <a:spLocks noGrp="1"/>
          </p:cNvSpPr>
          <p:nvPr>
            <p:ph type="sldNum" sz="quarter" idx="12"/>
          </p:nvPr>
        </p:nvSpPr>
        <p:spPr/>
        <p:txBody>
          <a:body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417201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E7E397-E388-4496-A195-AEB10D41751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E9A3CF6-A4F8-4F14-AEE2-ACBD7113BCD1}"/>
              </a:ext>
            </a:extLst>
          </p:cNvPr>
          <p:cNvSpPr>
            <a:spLocks noGrp="1"/>
          </p:cNvSpPr>
          <p:nvPr>
            <p:ph type="dt" sz="half" idx="10"/>
          </p:nvPr>
        </p:nvSpPr>
        <p:spPr/>
        <p:txBody>
          <a:bodyPr/>
          <a:lstStyle/>
          <a:p>
            <a:fld id="{9F3A1B83-BDE1-4B2E-98B5-65DE05766B20}" type="datetimeFigureOut">
              <a:rPr lang="zh-CN" altLang="en-US" smtClean="0"/>
              <a:t>2022/3/27</a:t>
            </a:fld>
            <a:endParaRPr lang="zh-CN" altLang="en-US"/>
          </a:p>
        </p:txBody>
      </p:sp>
      <p:sp>
        <p:nvSpPr>
          <p:cNvPr id="4" name="页脚占位符 3">
            <a:extLst>
              <a:ext uri="{FF2B5EF4-FFF2-40B4-BE49-F238E27FC236}">
                <a16:creationId xmlns:a16="http://schemas.microsoft.com/office/drawing/2014/main" id="{5ACA06A4-4332-4266-81B3-3C12D792E8E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B342866-E360-49C0-8BE0-354ABADEA9E3}"/>
              </a:ext>
            </a:extLst>
          </p:cNvPr>
          <p:cNvSpPr>
            <a:spLocks noGrp="1"/>
          </p:cNvSpPr>
          <p:nvPr>
            <p:ph type="sldNum" sz="quarter" idx="12"/>
          </p:nvPr>
        </p:nvSpPr>
        <p:spPr/>
        <p:txBody>
          <a:body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357750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950CEB-40B9-4772-A884-5AFAB6DDDE41}"/>
              </a:ext>
            </a:extLst>
          </p:cNvPr>
          <p:cNvSpPr>
            <a:spLocks noGrp="1"/>
          </p:cNvSpPr>
          <p:nvPr>
            <p:ph type="dt" sz="half" idx="10"/>
          </p:nvPr>
        </p:nvSpPr>
        <p:spPr/>
        <p:txBody>
          <a:bodyPr/>
          <a:lstStyle/>
          <a:p>
            <a:fld id="{9F3A1B83-BDE1-4B2E-98B5-65DE05766B20}" type="datetimeFigureOut">
              <a:rPr lang="zh-CN" altLang="en-US" smtClean="0"/>
              <a:t>2022/3/27</a:t>
            </a:fld>
            <a:endParaRPr lang="zh-CN" altLang="en-US"/>
          </a:p>
        </p:txBody>
      </p:sp>
      <p:sp>
        <p:nvSpPr>
          <p:cNvPr id="3" name="页脚占位符 2">
            <a:extLst>
              <a:ext uri="{FF2B5EF4-FFF2-40B4-BE49-F238E27FC236}">
                <a16:creationId xmlns:a16="http://schemas.microsoft.com/office/drawing/2014/main" id="{E6813D0B-6D09-4A76-ABED-504CCDD375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045A891-D3FD-4ADA-84F9-6A9B9FFD18D4}"/>
              </a:ext>
            </a:extLst>
          </p:cNvPr>
          <p:cNvSpPr>
            <a:spLocks noGrp="1"/>
          </p:cNvSpPr>
          <p:nvPr>
            <p:ph type="sldNum" sz="quarter" idx="12"/>
          </p:nvPr>
        </p:nvSpPr>
        <p:spPr/>
        <p:txBody>
          <a:body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310460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81453E-4B9A-4840-9964-3E1F66D78FA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9211C8C-6E04-4E6C-952C-037640C87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3D1CEC4-CC66-4468-B9C0-7E8E32D94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2F0081D-0525-49E8-A806-01BA2DCA3ACC}"/>
              </a:ext>
            </a:extLst>
          </p:cNvPr>
          <p:cNvSpPr>
            <a:spLocks noGrp="1"/>
          </p:cNvSpPr>
          <p:nvPr>
            <p:ph type="dt" sz="half" idx="10"/>
          </p:nvPr>
        </p:nvSpPr>
        <p:spPr/>
        <p:txBody>
          <a:bodyPr/>
          <a:lstStyle/>
          <a:p>
            <a:fld id="{9F3A1B83-BDE1-4B2E-98B5-65DE05766B20}" type="datetimeFigureOut">
              <a:rPr lang="zh-CN" altLang="en-US" smtClean="0"/>
              <a:t>2022/3/27</a:t>
            </a:fld>
            <a:endParaRPr lang="zh-CN" altLang="en-US"/>
          </a:p>
        </p:txBody>
      </p:sp>
      <p:sp>
        <p:nvSpPr>
          <p:cNvPr id="6" name="页脚占位符 5">
            <a:extLst>
              <a:ext uri="{FF2B5EF4-FFF2-40B4-BE49-F238E27FC236}">
                <a16:creationId xmlns:a16="http://schemas.microsoft.com/office/drawing/2014/main" id="{9816C6CF-3E98-4E90-B010-D72F5484C0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90E2B2-89B9-452A-91D0-638AF75FCC76}"/>
              </a:ext>
            </a:extLst>
          </p:cNvPr>
          <p:cNvSpPr>
            <a:spLocks noGrp="1"/>
          </p:cNvSpPr>
          <p:nvPr>
            <p:ph type="sldNum" sz="quarter" idx="12"/>
          </p:nvPr>
        </p:nvSpPr>
        <p:spPr/>
        <p:txBody>
          <a:body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405216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0A2234-136B-4532-8C23-21EE453D4C5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4DBB351-D2B6-4EDB-815E-CD305169E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59360E0-BEE4-4779-A9F1-464D1C136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B7447B-E26F-46DD-BF2A-A600D43746D2}"/>
              </a:ext>
            </a:extLst>
          </p:cNvPr>
          <p:cNvSpPr>
            <a:spLocks noGrp="1"/>
          </p:cNvSpPr>
          <p:nvPr>
            <p:ph type="dt" sz="half" idx="10"/>
          </p:nvPr>
        </p:nvSpPr>
        <p:spPr/>
        <p:txBody>
          <a:bodyPr/>
          <a:lstStyle/>
          <a:p>
            <a:fld id="{9F3A1B83-BDE1-4B2E-98B5-65DE05766B20}" type="datetimeFigureOut">
              <a:rPr lang="zh-CN" altLang="en-US" smtClean="0"/>
              <a:t>2022/3/27</a:t>
            </a:fld>
            <a:endParaRPr lang="zh-CN" altLang="en-US"/>
          </a:p>
        </p:txBody>
      </p:sp>
      <p:sp>
        <p:nvSpPr>
          <p:cNvPr id="6" name="页脚占位符 5">
            <a:extLst>
              <a:ext uri="{FF2B5EF4-FFF2-40B4-BE49-F238E27FC236}">
                <a16:creationId xmlns:a16="http://schemas.microsoft.com/office/drawing/2014/main" id="{355BD33A-27BB-47CF-90DD-5A181619CBA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48AC6FF-AD41-4812-8861-9DBB79025767}"/>
              </a:ext>
            </a:extLst>
          </p:cNvPr>
          <p:cNvSpPr>
            <a:spLocks noGrp="1"/>
          </p:cNvSpPr>
          <p:nvPr>
            <p:ph type="sldNum" sz="quarter" idx="12"/>
          </p:nvPr>
        </p:nvSpPr>
        <p:spPr/>
        <p:txBody>
          <a:body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417452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586F89D-85F3-4BF1-840D-4F064BE8E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A203B17-F1E9-43F0-86CF-FC728422E1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534C6F-4704-437F-BB9F-3A47A7A20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A1B83-BDE1-4B2E-98B5-65DE05766B20}" type="datetimeFigureOut">
              <a:rPr lang="zh-CN" altLang="en-US" smtClean="0"/>
              <a:t>2022/3/27</a:t>
            </a:fld>
            <a:endParaRPr lang="zh-CN" altLang="en-US"/>
          </a:p>
        </p:txBody>
      </p:sp>
      <p:sp>
        <p:nvSpPr>
          <p:cNvPr id="5" name="页脚占位符 4">
            <a:extLst>
              <a:ext uri="{FF2B5EF4-FFF2-40B4-BE49-F238E27FC236}">
                <a16:creationId xmlns:a16="http://schemas.microsoft.com/office/drawing/2014/main" id="{563FBC96-1BD8-40D9-AABA-11DD70A9F5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1135710-E59C-430B-9778-78B36F37FD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C55EB-BDEF-44FC-89BD-86894A218ED9}" type="slidenum">
              <a:rPr lang="zh-CN" altLang="en-US" smtClean="0"/>
              <a:t>‹#›</a:t>
            </a:fld>
            <a:endParaRPr lang="zh-CN" altLang="en-US"/>
          </a:p>
        </p:txBody>
      </p:sp>
    </p:spTree>
    <p:extLst>
      <p:ext uri="{BB962C8B-B14F-4D97-AF65-F5344CB8AC3E}">
        <p14:creationId xmlns:p14="http://schemas.microsoft.com/office/powerpoint/2010/main" val="117836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73872" y="4267307"/>
            <a:ext cx="4467449" cy="1689052"/>
          </a:xfrm>
          <a:prstGeom prst="rect">
            <a:avLst/>
          </a:prstGeom>
          <a:noFill/>
        </p:spPr>
        <p:txBody>
          <a:bodyPr wrap="square" rtlCol="0">
            <a:spAutoFit/>
          </a:bodyPr>
          <a:lstStyle/>
          <a:p>
            <a:pPr>
              <a:lnSpc>
                <a:spcPct val="150000"/>
              </a:lnSpc>
            </a:pPr>
            <a:r>
              <a:rPr lang="zh-CN" altLang="en-US" sz="2400" b="1" dirty="0">
                <a:latin typeface="微软雅黑" charset="-122"/>
                <a:ea typeface="微软雅黑" charset="-122"/>
              </a:rPr>
              <a:t>汇报人：徐梓耀</a:t>
            </a:r>
            <a:endParaRPr lang="en-US" altLang="zh-CN" sz="2400" b="1" dirty="0">
              <a:latin typeface="微软雅黑" charset="-122"/>
              <a:ea typeface="微软雅黑" charset="-122"/>
            </a:endParaRPr>
          </a:p>
          <a:p>
            <a:pPr>
              <a:lnSpc>
                <a:spcPct val="150000"/>
              </a:lnSpc>
            </a:pPr>
            <a:r>
              <a:rPr lang="zh-CN" altLang="en-US" sz="2400" b="1" dirty="0">
                <a:latin typeface="微软雅黑" charset="-122"/>
                <a:ea typeface="微软雅黑" charset="-122"/>
              </a:rPr>
              <a:t>学号：</a:t>
            </a:r>
            <a:r>
              <a:rPr lang="en-US" altLang="zh-CN" sz="2400" b="1" dirty="0">
                <a:latin typeface="微软雅黑" charset="-122"/>
                <a:ea typeface="微软雅黑" charset="-122"/>
              </a:rPr>
              <a:t>20204510004</a:t>
            </a:r>
          </a:p>
          <a:p>
            <a:pPr>
              <a:lnSpc>
                <a:spcPct val="150000"/>
              </a:lnSpc>
            </a:pPr>
            <a:r>
              <a:rPr lang="zh-CN" altLang="en-US" sz="2400" b="1" dirty="0">
                <a:latin typeface="微软雅黑" charset="-122"/>
                <a:ea typeface="微软雅黑" charset="-122"/>
              </a:rPr>
              <a:t>学院： 东吴商学院</a:t>
            </a:r>
          </a:p>
        </p:txBody>
      </p:sp>
      <p:sp>
        <p:nvSpPr>
          <p:cNvPr id="4" name="任意多边形: 形状 3"/>
          <p:cNvSpPr/>
          <p:nvPr/>
        </p:nvSpPr>
        <p:spPr>
          <a:xfrm>
            <a:off x="0" y="1"/>
            <a:ext cx="12192000" cy="3901439"/>
          </a:xfrm>
          <a:custGeom>
            <a:avLst/>
            <a:gdLst>
              <a:gd name="connsiteX0" fmla="*/ 0 w 12192000"/>
              <a:gd name="connsiteY0" fmla="*/ 0 h 4895443"/>
              <a:gd name="connsiteX1" fmla="*/ 12192000 w 12192000"/>
              <a:gd name="connsiteY1" fmla="*/ 0 h 4895443"/>
              <a:gd name="connsiteX2" fmla="*/ 12192000 w 12192000"/>
              <a:gd name="connsiteY2" fmla="*/ 4190319 h 4895443"/>
              <a:gd name="connsiteX3" fmla="*/ 6096000 w 12192000"/>
              <a:gd name="connsiteY3" fmla="*/ 4895443 h 4895443"/>
              <a:gd name="connsiteX4" fmla="*/ 0 w 12192000"/>
              <a:gd name="connsiteY4" fmla="*/ 4190319 h 489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895443">
                <a:moveTo>
                  <a:pt x="0" y="0"/>
                </a:moveTo>
                <a:lnTo>
                  <a:pt x="12192000" y="0"/>
                </a:lnTo>
                <a:lnTo>
                  <a:pt x="12192000" y="4190319"/>
                </a:lnTo>
                <a:lnTo>
                  <a:pt x="6096000" y="4895443"/>
                </a:lnTo>
                <a:lnTo>
                  <a:pt x="0" y="4190319"/>
                </a:lnTo>
                <a:close/>
              </a:path>
            </a:pathLst>
          </a:custGeom>
          <a:solidFill>
            <a:srgbClr val="E4594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charset="-122"/>
              <a:cs typeface="+mn-cs"/>
            </a:endParaRPr>
          </a:p>
        </p:txBody>
      </p:sp>
      <p:pic>
        <p:nvPicPr>
          <p:cNvPr id="5" name="图片 4"/>
          <p:cNvPicPr>
            <a:picLocks noChangeAspect="1"/>
          </p:cNvPicPr>
          <p:nvPr/>
        </p:nvPicPr>
        <p:blipFill>
          <a:blip r:embed="rId2" cstate="screen"/>
          <a:srcRect/>
          <a:stretch>
            <a:fillRect/>
          </a:stretch>
        </p:blipFill>
        <p:spPr>
          <a:xfrm>
            <a:off x="-3017" y="0"/>
            <a:ext cx="12192000" cy="3718560"/>
          </a:xfrm>
          <a:custGeom>
            <a:avLst/>
            <a:gdLst>
              <a:gd name="connsiteX0" fmla="*/ 0 w 12192000"/>
              <a:gd name="connsiteY0" fmla="*/ 0 h 4644040"/>
              <a:gd name="connsiteX1" fmla="*/ 12192000 w 12192000"/>
              <a:gd name="connsiteY1" fmla="*/ 0 h 4644040"/>
              <a:gd name="connsiteX2" fmla="*/ 12192000 w 12192000"/>
              <a:gd name="connsiteY2" fmla="*/ 4093779 h 4644040"/>
              <a:gd name="connsiteX3" fmla="*/ 6120163 w 12192000"/>
              <a:gd name="connsiteY3" fmla="*/ 4644040 h 4644040"/>
              <a:gd name="connsiteX4" fmla="*/ 0 w 12192000"/>
              <a:gd name="connsiteY4" fmla="*/ 4089400 h 464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644040">
                <a:moveTo>
                  <a:pt x="0" y="0"/>
                </a:moveTo>
                <a:lnTo>
                  <a:pt x="12192000" y="0"/>
                </a:lnTo>
                <a:lnTo>
                  <a:pt x="12192000" y="4093779"/>
                </a:lnTo>
                <a:lnTo>
                  <a:pt x="6120163" y="4644040"/>
                </a:lnTo>
                <a:lnTo>
                  <a:pt x="0" y="4089400"/>
                </a:lnTo>
                <a:close/>
              </a:path>
            </a:pathLst>
          </a:custGeom>
          <a:solidFill>
            <a:srgbClr val="8C2E2E"/>
          </a:solidFill>
          <a:effectLst>
            <a:outerShdw blurRad="50800" dist="38100" dir="5400000" algn="t" rotWithShape="0">
              <a:prstClr val="black">
                <a:alpha val="40000"/>
              </a:prstClr>
            </a:outerShdw>
          </a:effectLst>
        </p:spPr>
      </p:pic>
      <p:sp>
        <p:nvSpPr>
          <p:cNvPr id="6" name="标题 1"/>
          <p:cNvSpPr txBox="1"/>
          <p:nvPr/>
        </p:nvSpPr>
        <p:spPr>
          <a:xfrm>
            <a:off x="2009373" y="1950720"/>
            <a:ext cx="9264216" cy="10895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zh-CN" altLang="en-US" b="1" spc="250" dirty="0">
                <a:solidFill>
                  <a:prstClr val="white"/>
                </a:solidFill>
                <a:effectLst>
                  <a:outerShdw blurRad="38100" dist="38100" dir="2700000" algn="tl">
                    <a:srgbClr val="000000">
                      <a:alpha val="43137"/>
                    </a:srgbClr>
                  </a:outerShdw>
                </a:effectLst>
                <a:latin typeface="微软雅黑" charset="-122"/>
                <a:ea typeface="微软雅黑" charset="-122"/>
              </a:rPr>
              <a:t>数字普惠金融与商业信用二次配置</a:t>
            </a:r>
          </a:p>
        </p:txBody>
      </p:sp>
      <p:pic>
        <p:nvPicPr>
          <p:cNvPr id="7" name="图片 6"/>
          <p:cNvPicPr>
            <a:picLocks noChangeAspect="1"/>
          </p:cNvPicPr>
          <p:nvPr/>
        </p:nvPicPr>
        <p:blipFill>
          <a:blip r:embed="rId3">
            <a:clrChange>
              <a:clrFrom>
                <a:srgbClr val="AF251B"/>
              </a:clrFrom>
              <a:clrTo>
                <a:srgbClr val="AF251B">
                  <a:alpha val="0"/>
                </a:srgbClr>
              </a:clrTo>
            </a:clrChange>
          </a:blip>
          <a:stretch>
            <a:fillRect/>
          </a:stretch>
        </p:blipFill>
        <p:spPr>
          <a:xfrm>
            <a:off x="4938877" y="859081"/>
            <a:ext cx="2314246" cy="7315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3268075" y="189538"/>
            <a:ext cx="3433514" cy="461665"/>
          </a:xfrm>
          <a:prstGeom prst="rect">
            <a:avLst/>
          </a:prstGeom>
          <a:noFill/>
        </p:spPr>
        <p:txBody>
          <a:bodyPr wrap="square" rtlCol="0">
            <a:spAutoFit/>
          </a:bodyPr>
          <a:lstStyle/>
          <a:p>
            <a:r>
              <a:rPr kumimoji="0" lang="zh-CN" altLang="en-US" sz="24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理论分析与研究假说</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5" name="文本框 4">
            <a:extLst>
              <a:ext uri="{FF2B5EF4-FFF2-40B4-BE49-F238E27FC236}">
                <a16:creationId xmlns:a16="http://schemas.microsoft.com/office/drawing/2014/main" id="{77C726EA-8602-43AD-9C29-7E85F1FFD7D8}"/>
              </a:ext>
            </a:extLst>
          </p:cNvPr>
          <p:cNvSpPr txBox="1"/>
          <p:nvPr/>
        </p:nvSpPr>
        <p:spPr>
          <a:xfrm>
            <a:off x="1443971" y="1784195"/>
            <a:ext cx="9679259" cy="3477875"/>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商业信用二次配置成为非金融企业影子银行业务的表现形式之一，数字普惠金融会通过需求与供给两个维度对其发挥作用。</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具体机制如下：</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对于商业信用的需求方而言：</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随着数字普惠金融的快速发展，银行等金融机构运用机器学习算法训练风控模型为中小供应商和客户“画像”</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数字技术的应用有效降低了供应链上下游中小企业与银行等金融机构之间的信息不对称，扩大了金融服务覆盖面</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数字普惠金融增强了供应链上下游中小企业的贷款可得性，导致中小供应商和客户对较高成本的商业信用需求减弱</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因此，数字普惠金融的发展能够有效降低中小供应商和客户对商业信用的需求意愿。</a:t>
            </a:r>
          </a:p>
        </p:txBody>
      </p:sp>
    </p:spTree>
    <p:extLst>
      <p:ext uri="{BB962C8B-B14F-4D97-AF65-F5344CB8AC3E}">
        <p14:creationId xmlns:p14="http://schemas.microsoft.com/office/powerpoint/2010/main" val="148283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3268075" y="189538"/>
            <a:ext cx="3433514" cy="461665"/>
          </a:xfrm>
          <a:prstGeom prst="rect">
            <a:avLst/>
          </a:prstGeom>
          <a:noFill/>
        </p:spPr>
        <p:txBody>
          <a:bodyPr wrap="square" rtlCol="0">
            <a:spAutoFit/>
          </a:bodyPr>
          <a:lstStyle/>
          <a:p>
            <a:r>
              <a:rPr kumimoji="0" lang="zh-CN" altLang="en-US" sz="24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理论分析与研究假说</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5" name="文本框 4">
            <a:extLst>
              <a:ext uri="{FF2B5EF4-FFF2-40B4-BE49-F238E27FC236}">
                <a16:creationId xmlns:a16="http://schemas.microsoft.com/office/drawing/2014/main" id="{77C726EA-8602-43AD-9C29-7E85F1FFD7D8}"/>
              </a:ext>
            </a:extLst>
          </p:cNvPr>
          <p:cNvSpPr txBox="1"/>
          <p:nvPr/>
        </p:nvSpPr>
        <p:spPr>
          <a:xfrm>
            <a:off x="1443971" y="1784195"/>
            <a:ext cx="9679259" cy="1631216"/>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对商业信用的供给方而言：</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改变了“金融机构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上市公司</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中小供应商和客户”的传统资金供给模式。</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中小供应商对商业信用需求的下降会导致上市公司对外提供商业信用的动机减弱。</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随着普惠数字金融的发展，金融资源分配的公平性使得上市公司获取超额信贷等资金的难度加大，导致上市公司进行商业信用二次配置的能力下降。</a:t>
            </a:r>
          </a:p>
        </p:txBody>
      </p:sp>
    </p:spTree>
    <p:extLst>
      <p:ext uri="{BB962C8B-B14F-4D97-AF65-F5344CB8AC3E}">
        <p14:creationId xmlns:p14="http://schemas.microsoft.com/office/powerpoint/2010/main" val="116610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258723"/>
            <a:ext cx="3613988" cy="461665"/>
          </a:xfrm>
          <a:prstGeom prst="rect">
            <a:avLst/>
          </a:prstGeom>
          <a:noFill/>
        </p:spPr>
        <p:txBody>
          <a:bodyPr wrap="square" rtlCol="0">
            <a:spAutoFit/>
          </a:bodyPr>
          <a:lstStyle/>
          <a:p>
            <a:r>
              <a:rPr kumimoji="0" lang="zh-CN" altLang="en-US" sz="24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理论分析与研究假说</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5" name="文本框 4">
            <a:extLst>
              <a:ext uri="{FF2B5EF4-FFF2-40B4-BE49-F238E27FC236}">
                <a16:creationId xmlns:a16="http://schemas.microsoft.com/office/drawing/2014/main" id="{77C726EA-8602-43AD-9C29-7E85F1FFD7D8}"/>
              </a:ext>
            </a:extLst>
          </p:cNvPr>
          <p:cNvSpPr txBox="1"/>
          <p:nvPr/>
        </p:nvSpPr>
        <p:spPr>
          <a:xfrm>
            <a:off x="1443971" y="1784195"/>
            <a:ext cx="9679259" cy="400110"/>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假说：数字普惠金融的发展有助于降低上市公司商业信用的二次配置。</a:t>
            </a:r>
          </a:p>
        </p:txBody>
      </p:sp>
      <p:pic>
        <p:nvPicPr>
          <p:cNvPr id="6" name="图片 5">
            <a:extLst>
              <a:ext uri="{FF2B5EF4-FFF2-40B4-BE49-F238E27FC236}">
                <a16:creationId xmlns:a16="http://schemas.microsoft.com/office/drawing/2014/main" id="{E917554D-1FA9-4C67-A034-53BCAEE0CBD2}"/>
              </a:ext>
            </a:extLst>
          </p:cNvPr>
          <p:cNvPicPr>
            <a:picLocks noChangeAspect="1"/>
          </p:cNvPicPr>
          <p:nvPr/>
        </p:nvPicPr>
        <p:blipFill>
          <a:blip r:embed="rId3"/>
          <a:stretch>
            <a:fillRect/>
          </a:stretch>
        </p:blipFill>
        <p:spPr>
          <a:xfrm>
            <a:off x="820771" y="2184305"/>
            <a:ext cx="10550458" cy="3819453"/>
          </a:xfrm>
          <a:prstGeom prst="rect">
            <a:avLst/>
          </a:prstGeom>
        </p:spPr>
      </p:pic>
    </p:spTree>
    <p:extLst>
      <p:ext uri="{BB962C8B-B14F-4D97-AF65-F5344CB8AC3E}">
        <p14:creationId xmlns:p14="http://schemas.microsoft.com/office/powerpoint/2010/main" val="274934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142549" y="1988899"/>
            <a:ext cx="6167960" cy="2684701"/>
            <a:chOff x="3880842" y="2273697"/>
            <a:chExt cx="4395787" cy="1913335"/>
          </a:xfrm>
        </p:grpSpPr>
        <p:sp>
          <p:nvSpPr>
            <p:cNvPr id="13" name="任意多边形 21"/>
            <p:cNvSpPr/>
            <p:nvPr>
              <p:custDataLst>
                <p:tags r:id="rId1"/>
              </p:custDataLst>
            </p:nvPr>
          </p:nvSpPr>
          <p:spPr>
            <a:xfrm>
              <a:off x="4258270" y="2547541"/>
              <a:ext cx="3675460" cy="1351359"/>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AF251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a:ea typeface="微软雅黑" charset="-122"/>
              </a:endParaRPr>
            </a:p>
          </p:txBody>
        </p:sp>
        <p:cxnSp>
          <p:nvCxnSpPr>
            <p:cNvPr id="14" name="直接连接符 13"/>
            <p:cNvCxnSpPr/>
            <p:nvPr>
              <p:custDataLst>
                <p:tags r:id="rId2"/>
              </p:custDataLst>
            </p:nvPr>
          </p:nvCxnSpPr>
          <p:spPr>
            <a:xfrm flipH="1">
              <a:off x="3880842" y="2273697"/>
              <a:ext cx="1577578" cy="1138238"/>
            </a:xfrm>
            <a:prstGeom prst="line">
              <a:avLst/>
            </a:prstGeom>
            <a:noFill/>
            <a:ln w="12700" cap="flat" cmpd="sng" algn="ctr">
              <a:solidFill>
                <a:srgbClr val="AF251B">
                  <a:lumMod val="75000"/>
                </a:srgbClr>
              </a:solidFill>
              <a:prstDash val="solid"/>
              <a:miter lim="800000"/>
            </a:ln>
            <a:effectLst/>
          </p:spPr>
        </p:cxnSp>
        <p:cxnSp>
          <p:nvCxnSpPr>
            <p:cNvPr id="15" name="直接连接符 14"/>
            <p:cNvCxnSpPr/>
            <p:nvPr>
              <p:custDataLst>
                <p:tags r:id="rId3"/>
              </p:custDataLst>
            </p:nvPr>
          </p:nvCxnSpPr>
          <p:spPr>
            <a:xfrm flipH="1">
              <a:off x="6699050" y="3048794"/>
              <a:ext cx="1577579" cy="1138238"/>
            </a:xfrm>
            <a:prstGeom prst="line">
              <a:avLst/>
            </a:prstGeom>
            <a:noFill/>
            <a:ln w="12700" cap="flat" cmpd="sng" algn="ctr">
              <a:solidFill>
                <a:srgbClr val="AF251B">
                  <a:lumMod val="75000"/>
                </a:srgbClr>
              </a:solidFill>
              <a:prstDash val="solid"/>
              <a:miter lim="800000"/>
            </a:ln>
            <a:effectLst/>
          </p:spPr>
        </p:cxnSp>
        <p:cxnSp>
          <p:nvCxnSpPr>
            <p:cNvPr id="16" name="直接连接符 15"/>
            <p:cNvCxnSpPr/>
            <p:nvPr/>
          </p:nvCxnSpPr>
          <p:spPr>
            <a:xfrm>
              <a:off x="5113138" y="2648343"/>
              <a:ext cx="2374701" cy="0"/>
            </a:xfrm>
            <a:prstGeom prst="line">
              <a:avLst/>
            </a:prstGeom>
            <a:noFill/>
            <a:ln w="6350" cap="flat" cmpd="sng" algn="ctr">
              <a:solidFill>
                <a:sysClr val="window" lastClr="FFFFFF"/>
              </a:solidFill>
              <a:prstDash val="solid"/>
              <a:miter lim="800000"/>
            </a:ln>
            <a:effectLst/>
          </p:spPr>
        </p:cxnSp>
        <p:cxnSp>
          <p:nvCxnSpPr>
            <p:cNvPr id="17" name="直接连接符 16"/>
            <p:cNvCxnSpPr/>
            <p:nvPr/>
          </p:nvCxnSpPr>
          <p:spPr>
            <a:xfrm>
              <a:off x="4353742" y="3771005"/>
              <a:ext cx="2703689" cy="0"/>
            </a:xfrm>
            <a:prstGeom prst="line">
              <a:avLst/>
            </a:prstGeom>
            <a:noFill/>
            <a:ln w="6350" cap="flat" cmpd="sng" algn="ctr">
              <a:solidFill>
                <a:sysClr val="window" lastClr="FFFFFF"/>
              </a:solidFill>
              <a:prstDash val="solid"/>
              <a:miter lim="800000"/>
            </a:ln>
            <a:effectLst/>
          </p:spPr>
        </p:cxnSp>
        <p:cxnSp>
          <p:nvCxnSpPr>
            <p:cNvPr id="18" name="直接连接符 17"/>
            <p:cNvCxnSpPr/>
            <p:nvPr/>
          </p:nvCxnSpPr>
          <p:spPr>
            <a:xfrm>
              <a:off x="7835130" y="2695580"/>
              <a:ext cx="0" cy="601860"/>
            </a:xfrm>
            <a:prstGeom prst="line">
              <a:avLst/>
            </a:prstGeom>
            <a:noFill/>
            <a:ln w="6350" cap="flat" cmpd="sng" algn="ctr">
              <a:solidFill>
                <a:sysClr val="window" lastClr="FFFFFF"/>
              </a:solidFill>
              <a:prstDash val="solid"/>
              <a:miter lim="800000"/>
            </a:ln>
            <a:effectLst/>
          </p:spPr>
        </p:cxnSp>
        <p:cxnSp>
          <p:nvCxnSpPr>
            <p:cNvPr id="19" name="直接连接符 18"/>
            <p:cNvCxnSpPr/>
            <p:nvPr/>
          </p:nvCxnSpPr>
          <p:spPr>
            <a:xfrm>
              <a:off x="4353742" y="3170640"/>
              <a:ext cx="0" cy="601860"/>
            </a:xfrm>
            <a:prstGeom prst="line">
              <a:avLst/>
            </a:prstGeom>
            <a:noFill/>
            <a:ln w="6350" cap="flat" cmpd="sng" algn="ctr">
              <a:solidFill>
                <a:sysClr val="window" lastClr="FFFFFF"/>
              </a:solidFill>
              <a:prstDash val="solid"/>
              <a:miter lim="800000"/>
            </a:ln>
            <a:effectLst/>
          </p:spPr>
        </p:cxnSp>
        <p:sp>
          <p:nvSpPr>
            <p:cNvPr id="20" name="文本框 19"/>
            <p:cNvSpPr txBox="1"/>
            <p:nvPr/>
          </p:nvSpPr>
          <p:spPr>
            <a:xfrm>
              <a:off x="4498520" y="3022884"/>
              <a:ext cx="3024478" cy="416758"/>
            </a:xfrm>
            <a:prstGeom prst="rect">
              <a:avLst/>
            </a:prstGeom>
            <a:noFill/>
          </p:spPr>
          <p:txBody>
            <a:bodyPr wrap="square" rtlCol="0">
              <a:spAutoFit/>
            </a:bodyPr>
            <a:lstStyle/>
            <a:p>
              <a:pPr algn="ctr">
                <a:defRPr/>
              </a:pPr>
              <a:r>
                <a:rPr lang="en-US" altLang="zh-CN" sz="3200" kern="0" dirty="0">
                  <a:solidFill>
                    <a:prstClr val="white"/>
                  </a:solidFill>
                  <a:latin typeface="方正粗黑宋简体" panose="02000000000000000000" pitchFamily="2" charset="-122"/>
                  <a:ea typeface="方正粗黑宋简体" panose="02000000000000000000" pitchFamily="2" charset="-122"/>
                </a:rPr>
                <a:t>3</a:t>
              </a:r>
              <a:r>
                <a:rPr kumimoji="0" lang="en-US" altLang="zh-CN"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a:t>
              </a:r>
              <a:r>
                <a:rPr kumimoji="0" lang="zh-CN" altLang="en-US"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研究设计</a:t>
              </a:r>
            </a:p>
          </p:txBody>
        </p:sp>
      </p:grpSp>
      <p:sp>
        <p:nvSpPr>
          <p:cNvPr id="22" name="图文框 21"/>
          <p:cNvSpPr/>
          <p:nvPr/>
        </p:nvSpPr>
        <p:spPr>
          <a:xfrm>
            <a:off x="0" y="0"/>
            <a:ext cx="12192000" cy="6858000"/>
          </a:xfrm>
          <a:prstGeom prst="frame">
            <a:avLst>
              <a:gd name="adj1" fmla="val 3611"/>
            </a:avLst>
          </a:prstGeom>
          <a:gradFill>
            <a:gsLst>
              <a:gs pos="0">
                <a:srgbClr val="D65C5B">
                  <a:lumMod val="80000"/>
                  <a:lumOff val="20000"/>
                </a:srgbClr>
              </a:gs>
              <a:gs pos="76000">
                <a:srgbClr val="973031">
                  <a:lumMod val="95000"/>
                  <a:lumOff val="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solidFill>
              <a:effectLst/>
              <a:uLnTx/>
              <a:uFillTx/>
              <a:latin typeface="Calibri"/>
              <a:ea typeface="微软雅黑" charset="-122"/>
              <a:cs typeface="+mn-cs"/>
            </a:endParaRPr>
          </a:p>
        </p:txBody>
      </p:sp>
    </p:spTree>
    <p:extLst>
      <p:ext uri="{BB962C8B-B14F-4D97-AF65-F5344CB8AC3E}">
        <p14:creationId xmlns:p14="http://schemas.microsoft.com/office/powerpoint/2010/main" val="639265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kumimoji="0" lang="zh-CN" altLang="en-US" sz="24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研究设计</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5" name="文本框 4">
            <a:extLst>
              <a:ext uri="{FF2B5EF4-FFF2-40B4-BE49-F238E27FC236}">
                <a16:creationId xmlns:a16="http://schemas.microsoft.com/office/drawing/2014/main" id="{77C726EA-8602-43AD-9C29-7E85F1FFD7D8}"/>
              </a:ext>
            </a:extLst>
          </p:cNvPr>
          <p:cNvSpPr txBox="1"/>
          <p:nvPr/>
        </p:nvSpPr>
        <p:spPr>
          <a:xfrm>
            <a:off x="1443971" y="1784195"/>
            <a:ext cx="9679259" cy="3170099"/>
          </a:xfrm>
          <a:prstGeom prst="rect">
            <a:avLst/>
          </a:prstGeom>
          <a:noFill/>
        </p:spPr>
        <p:txBody>
          <a:bodyPr wrap="square" rtlCol="0">
            <a:spAutoFit/>
          </a:bodyPr>
          <a:lstStyle/>
          <a:p>
            <a:pPr marL="457200" indent="-457200" algn="l">
              <a:buAutoNum type="arabicPeriod"/>
            </a:pPr>
            <a:r>
              <a:rPr lang="zh-CN" altLang="en-US" sz="2000" dirty="0">
                <a:latin typeface="微软雅黑" panose="020B0503020204020204" pitchFamily="34" charset="-122"/>
                <a:ea typeface="微软雅黑" panose="020B0503020204020204" pitchFamily="34" charset="-122"/>
              </a:rPr>
              <a:t>数据来源</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以</a:t>
            </a:r>
            <a:r>
              <a:rPr lang="en-US" altLang="zh-CN" sz="2000" dirty="0">
                <a:latin typeface="微软雅黑" panose="020B0503020204020204" pitchFamily="34" charset="-122"/>
                <a:ea typeface="微软雅黑" panose="020B0503020204020204" pitchFamily="34" charset="-122"/>
              </a:rPr>
              <a:t>2011-2018</a:t>
            </a:r>
            <a:r>
              <a:rPr lang="zh-CN" altLang="en-US" sz="2000" dirty="0">
                <a:latin typeface="微软雅黑" panose="020B0503020204020204" pitchFamily="34" charset="-122"/>
                <a:ea typeface="微软雅黑" panose="020B0503020204020204" pitchFamily="34" charset="-122"/>
              </a:rPr>
              <a:t>年中国</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股非金融类上市公司为研究对象，选取该样本区间的原因是数字普惠金融指数更新区间为</a:t>
            </a:r>
            <a:r>
              <a:rPr lang="en-US" altLang="zh-CN" sz="2000" dirty="0">
                <a:latin typeface="微软雅黑" panose="020B0503020204020204" pitchFamily="34" charset="-122"/>
                <a:ea typeface="微软雅黑" panose="020B0503020204020204" pitchFamily="34" charset="-122"/>
              </a:rPr>
              <a:t>2011-2018</a:t>
            </a:r>
            <a:r>
              <a:rPr lang="zh-CN" altLang="en-US" sz="2000" dirty="0">
                <a:latin typeface="微软雅黑" panose="020B0503020204020204" pitchFamily="34" charset="-122"/>
                <a:ea typeface="微软雅黑" panose="020B0503020204020204" pitchFamily="34" charset="-122"/>
              </a:rPr>
              <a:t>年。</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数字普惠金融指数来自</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北京大学数字普惠金融指数（</a:t>
            </a:r>
            <a:r>
              <a:rPr lang="en-US" altLang="zh-CN" sz="2000" dirty="0">
                <a:latin typeface="微软雅黑" panose="020B0503020204020204" pitchFamily="34" charset="-122"/>
                <a:ea typeface="微软雅黑" panose="020B0503020204020204" pitchFamily="34" charset="-122"/>
              </a:rPr>
              <a:t>2011-2018</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，财务数据来源于国泰安</a:t>
            </a:r>
            <a:r>
              <a:rPr lang="en-US" altLang="zh-CN" sz="2000" dirty="0">
                <a:latin typeface="微软雅黑" panose="020B0503020204020204" pitchFamily="34" charset="-122"/>
                <a:ea typeface="微软雅黑" panose="020B0503020204020204" pitchFamily="34" charset="-122"/>
              </a:rPr>
              <a:t>CSMAR</a:t>
            </a:r>
            <a:r>
              <a:rPr lang="zh-CN" altLang="en-US" sz="2000" dirty="0">
                <a:latin typeface="微软雅黑" panose="020B0503020204020204" pitchFamily="34" charset="-122"/>
                <a:ea typeface="微软雅黑" panose="020B0503020204020204" pitchFamily="34" charset="-122"/>
              </a:rPr>
              <a:t>数据库。</a:t>
            </a:r>
            <a:endParaRPr lang="en-US" altLang="zh-CN" sz="2000" dirty="0">
              <a:latin typeface="微软雅黑" panose="020B0503020204020204" pitchFamily="34" charset="-122"/>
              <a:ea typeface="微软雅黑" panose="020B0503020204020204" pitchFamily="34" charset="-122"/>
            </a:endParaRPr>
          </a:p>
          <a:p>
            <a:pPr algn="l"/>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样本筛选：剔除金融行业样本；剔除</a:t>
            </a:r>
            <a:r>
              <a:rPr lang="en-US" altLang="zh-CN" sz="2000" dirty="0">
                <a:latin typeface="微软雅黑" panose="020B0503020204020204" pitchFamily="34" charset="-122"/>
                <a:ea typeface="微软雅黑" panose="020B0503020204020204" pitchFamily="34" charset="-122"/>
              </a:rPr>
              <a:t>ST</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PT</a:t>
            </a:r>
            <a:r>
              <a:rPr lang="zh-CN" altLang="en-US" sz="2000" dirty="0">
                <a:latin typeface="微软雅黑" panose="020B0503020204020204" pitchFamily="34" charset="-122"/>
                <a:ea typeface="微软雅黑" panose="020B0503020204020204" pitchFamily="34" charset="-122"/>
              </a:rPr>
              <a:t>上市公司；剔除净资产小于</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的样本；剔除数据缺失样本。对连续型变量进行前后</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的</a:t>
            </a:r>
            <a:r>
              <a:rPr lang="en-US" altLang="zh-CN" sz="2000" dirty="0">
                <a:latin typeface="微软雅黑" panose="020B0503020204020204" pitchFamily="34" charset="-122"/>
                <a:ea typeface="微软雅黑" panose="020B0503020204020204" pitchFamily="34" charset="-122"/>
              </a:rPr>
              <a:t>Winsorize</a:t>
            </a:r>
            <a:r>
              <a:rPr lang="zh-CN" altLang="en-US" sz="2000" dirty="0">
                <a:latin typeface="微软雅黑" panose="020B0503020204020204" pitchFamily="34" charset="-122"/>
                <a:ea typeface="微软雅黑" panose="020B0503020204020204" pitchFamily="34" charset="-122"/>
              </a:rPr>
              <a:t>处理，总共得到</a:t>
            </a:r>
            <a:r>
              <a:rPr lang="en-US" altLang="zh-CN" sz="2000" dirty="0">
                <a:latin typeface="微软雅黑" panose="020B0503020204020204" pitchFamily="34" charset="-122"/>
                <a:ea typeface="微软雅黑" panose="020B0503020204020204" pitchFamily="34" charset="-122"/>
              </a:rPr>
              <a:t>19271</a:t>
            </a:r>
            <a:r>
              <a:rPr lang="zh-CN" altLang="en-US" sz="2000" dirty="0">
                <a:latin typeface="微软雅黑" panose="020B0503020204020204" pitchFamily="34" charset="-122"/>
                <a:ea typeface="微软雅黑" panose="020B0503020204020204" pitchFamily="34" charset="-122"/>
              </a:rPr>
              <a:t>个观测样本。</a:t>
            </a:r>
          </a:p>
        </p:txBody>
      </p:sp>
    </p:spTree>
    <p:extLst>
      <p:ext uri="{BB962C8B-B14F-4D97-AF65-F5344CB8AC3E}">
        <p14:creationId xmlns:p14="http://schemas.microsoft.com/office/powerpoint/2010/main" val="307447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kumimoji="0" lang="zh-CN" altLang="en-US" sz="24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研究设计</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5" name="文本框 4">
            <a:extLst>
              <a:ext uri="{FF2B5EF4-FFF2-40B4-BE49-F238E27FC236}">
                <a16:creationId xmlns:a16="http://schemas.microsoft.com/office/drawing/2014/main" id="{77C726EA-8602-43AD-9C29-7E85F1FFD7D8}"/>
              </a:ext>
            </a:extLst>
          </p:cNvPr>
          <p:cNvSpPr txBox="1"/>
          <p:nvPr/>
        </p:nvSpPr>
        <p:spPr>
          <a:xfrm>
            <a:off x="1443971" y="1784195"/>
            <a:ext cx="9679259" cy="4093428"/>
          </a:xfrm>
          <a:prstGeom prst="rect">
            <a:avLst/>
          </a:prstGeom>
          <a:noFill/>
        </p:spPr>
        <p:txBody>
          <a:bodyPr wrap="square" rtlCol="0">
            <a:spAutoFit/>
          </a:bodyPr>
          <a:lstStyle/>
          <a:p>
            <a:pPr algn="l"/>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变量定义</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arenBoth"/>
            </a:pPr>
            <a:r>
              <a:rPr lang="zh-CN" altLang="en-US" sz="2000" dirty="0">
                <a:latin typeface="微软雅黑" panose="020B0503020204020204" pitchFamily="34" charset="-122"/>
                <a:ea typeface="微软雅黑" panose="020B0503020204020204" pitchFamily="34" charset="-122"/>
              </a:rPr>
              <a:t>数字普惠金融。采用北京大学</a:t>
            </a:r>
            <a:r>
              <a:rPr lang="zh-CN" altLang="en-US" sz="2000" dirty="0">
                <a:solidFill>
                  <a:srgbClr val="FF0000"/>
                </a:solidFill>
                <a:latin typeface="微软雅黑" panose="020B0503020204020204" pitchFamily="34" charset="-122"/>
                <a:ea typeface="微软雅黑" panose="020B0503020204020204" pitchFamily="34" charset="-122"/>
              </a:rPr>
              <a:t>数字普惠金融指数</a:t>
            </a:r>
            <a:r>
              <a:rPr lang="zh-CN" altLang="en-US" sz="2000" dirty="0">
                <a:latin typeface="微软雅黑" panose="020B0503020204020204" pitchFamily="34" charset="-122"/>
                <a:ea typeface="微软雅黑" panose="020B0503020204020204" pitchFamily="34" charset="-122"/>
              </a:rPr>
              <a:t>，并取自然对数。通过蚂蚁金服在微观用户层面建立的大数据指数，采用多层级指标体系综合形成。该指数为省级层面的面板数据，相对客观地反映了地区层面数字普惠金融发展水平。</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arenBoth"/>
            </a:pPr>
            <a:r>
              <a:rPr lang="zh-CN" altLang="en-US" sz="2000" dirty="0">
                <a:latin typeface="微软雅黑" panose="020B0503020204020204" pitchFamily="34" charset="-122"/>
                <a:ea typeface="微软雅黑" panose="020B0503020204020204" pitchFamily="34" charset="-122"/>
              </a:rPr>
              <a:t>商业信用。采用两种方式定义：一是以营业成本为基础定义，计算方法为：（</a:t>
            </a:r>
            <a:r>
              <a:rPr lang="zh-CN" altLang="en-US" sz="2000" dirty="0">
                <a:solidFill>
                  <a:srgbClr val="FF0000"/>
                </a:solidFill>
                <a:latin typeface="微软雅黑" panose="020B0503020204020204" pitchFamily="34" charset="-122"/>
                <a:ea typeface="微软雅黑" panose="020B0503020204020204" pitchFamily="34" charset="-122"/>
              </a:rPr>
              <a:t>应收账款</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应收票据</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预付账款）</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营业成本</a:t>
            </a:r>
            <a:r>
              <a:rPr lang="zh-CN" altLang="en-US" sz="2000" dirty="0">
                <a:latin typeface="微软雅黑" panose="020B0503020204020204" pitchFamily="34" charset="-122"/>
                <a:ea typeface="微软雅黑" panose="020B0503020204020204" pitchFamily="34" charset="-122"/>
              </a:rPr>
              <a:t>；二是以营业收入为基础定义：（应收账款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应收票据</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预付账款）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营业收入。为增强结果的稳健性，进一步采用商业信用净额衡量：（应收账款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应收票据</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预付账款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应付账款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应付票据</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预收账款）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营业收入（或营业成本）</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arenBoth"/>
            </a:pPr>
            <a:r>
              <a:rPr lang="zh-CN" altLang="en-US" sz="2000" dirty="0">
                <a:latin typeface="微软雅黑" panose="020B0503020204020204" pitchFamily="34" charset="-122"/>
                <a:ea typeface="微软雅黑" panose="020B0503020204020204" pitchFamily="34" charset="-122"/>
              </a:rPr>
              <a:t>控制变量。总资产报酬率（</a:t>
            </a:r>
            <a:r>
              <a:rPr lang="en-US" altLang="zh-CN" sz="2000" dirty="0">
                <a:latin typeface="微软雅黑" panose="020B0503020204020204" pitchFamily="34" charset="-122"/>
                <a:ea typeface="微软雅黑" panose="020B0503020204020204" pitchFamily="34" charset="-122"/>
              </a:rPr>
              <a:t>ROA</a:t>
            </a:r>
            <a:r>
              <a:rPr lang="zh-CN" altLang="en-US" sz="2000" dirty="0">
                <a:latin typeface="微软雅黑" panose="020B0503020204020204" pitchFamily="34" charset="-122"/>
                <a:ea typeface="微软雅黑" panose="020B0503020204020204" pitchFamily="34" charset="-122"/>
              </a:rPr>
              <a:t>）、资产负债率（</a:t>
            </a:r>
            <a:r>
              <a:rPr lang="en-US" altLang="zh-CN" sz="2000" dirty="0">
                <a:latin typeface="微软雅黑" panose="020B0503020204020204" pitchFamily="34" charset="-122"/>
                <a:ea typeface="微软雅黑" panose="020B0503020204020204" pitchFamily="34" charset="-122"/>
              </a:rPr>
              <a:t>LEV</a:t>
            </a:r>
            <a:r>
              <a:rPr lang="zh-CN" altLang="en-US" sz="2000" dirty="0">
                <a:latin typeface="微软雅黑" panose="020B0503020204020204" pitchFamily="34" charset="-122"/>
                <a:ea typeface="微软雅黑" panose="020B0503020204020204" pitchFamily="34" charset="-122"/>
              </a:rPr>
              <a:t>）、固定资产（</a:t>
            </a:r>
            <a:r>
              <a:rPr lang="en-US" altLang="zh-CN" sz="2000" dirty="0">
                <a:latin typeface="微软雅黑" panose="020B0503020204020204" pitchFamily="34" charset="-122"/>
                <a:ea typeface="微软雅黑" panose="020B0503020204020204" pitchFamily="34" charset="-122"/>
              </a:rPr>
              <a:t>TANG</a:t>
            </a:r>
            <a:r>
              <a:rPr lang="zh-CN" altLang="en-US" sz="2000" dirty="0">
                <a:latin typeface="微软雅黑" panose="020B0503020204020204" pitchFamily="34" charset="-122"/>
                <a:ea typeface="微软雅黑" panose="020B0503020204020204" pitchFamily="34" charset="-122"/>
              </a:rPr>
              <a:t>）、公司规模（</a:t>
            </a:r>
            <a:r>
              <a:rPr lang="en-US" altLang="zh-CN" sz="2000" dirty="0">
                <a:latin typeface="微软雅黑" panose="020B0503020204020204" pitchFamily="34" charset="-122"/>
                <a:ea typeface="微软雅黑" panose="020B0503020204020204" pitchFamily="34" charset="-122"/>
              </a:rPr>
              <a:t>SIZE</a:t>
            </a:r>
            <a:r>
              <a:rPr lang="zh-CN" altLang="en-US" sz="2000" dirty="0">
                <a:latin typeface="微软雅黑" panose="020B0503020204020204" pitchFamily="34" charset="-122"/>
                <a:ea typeface="微软雅黑" panose="020B0503020204020204" pitchFamily="34" charset="-122"/>
              </a:rPr>
              <a:t>）、经营活动现金流量（</a:t>
            </a:r>
            <a:r>
              <a:rPr lang="en-US" altLang="zh-CN" sz="2000" dirty="0">
                <a:latin typeface="微软雅黑" panose="020B0503020204020204" pitchFamily="34" charset="-122"/>
                <a:ea typeface="微软雅黑" panose="020B0503020204020204" pitchFamily="34" charset="-122"/>
              </a:rPr>
              <a:t>OCF</a:t>
            </a:r>
            <a:r>
              <a:rPr lang="zh-CN" altLang="en-US" sz="2000" dirty="0">
                <a:latin typeface="微软雅黑" panose="020B0503020204020204" pitchFamily="34" charset="-122"/>
                <a:ea typeface="微软雅黑" panose="020B0503020204020204" pitchFamily="34" charset="-122"/>
              </a:rPr>
              <a:t>）、公司成长性（</a:t>
            </a:r>
            <a:r>
              <a:rPr lang="en-US" altLang="zh-CN" sz="2000" dirty="0">
                <a:latin typeface="微软雅黑" panose="020B0503020204020204" pitchFamily="34" charset="-122"/>
                <a:ea typeface="微软雅黑" panose="020B0503020204020204" pitchFamily="34" charset="-122"/>
              </a:rPr>
              <a:t>GROW</a:t>
            </a:r>
            <a:r>
              <a:rPr lang="zh-CN" altLang="en-US" sz="2000" dirty="0">
                <a:latin typeface="微软雅黑" panose="020B0503020204020204" pitchFamily="34" charset="-122"/>
                <a:ea typeface="微软雅黑" panose="020B0503020204020204" pitchFamily="34" charset="-122"/>
              </a:rPr>
              <a:t>）、公司年龄（</a:t>
            </a:r>
            <a:r>
              <a:rPr lang="en-US" altLang="zh-CN" sz="2000" dirty="0">
                <a:latin typeface="微软雅黑" panose="020B0503020204020204" pitchFamily="34" charset="-122"/>
                <a:ea typeface="微软雅黑" panose="020B0503020204020204" pitchFamily="34" charset="-122"/>
              </a:rPr>
              <a:t>AGE</a:t>
            </a:r>
            <a:r>
              <a:rPr lang="zh-CN" altLang="en-US" sz="2000" dirty="0">
                <a:latin typeface="微软雅黑" panose="020B0503020204020204" pitchFamily="34" charset="-122"/>
                <a:ea typeface="微软雅黑" panose="020B0503020204020204" pitchFamily="34" charset="-122"/>
              </a:rPr>
              <a:t>）、独立董事占比（</a:t>
            </a:r>
            <a:r>
              <a:rPr lang="en-US" altLang="zh-CN" sz="2000" dirty="0">
                <a:latin typeface="微软雅黑" panose="020B0503020204020204" pitchFamily="34" charset="-122"/>
                <a:ea typeface="微软雅黑" panose="020B0503020204020204" pitchFamily="34" charset="-122"/>
              </a:rPr>
              <a:t>INDIR</a:t>
            </a:r>
            <a:r>
              <a:rPr lang="zh-CN" altLang="en-US" sz="2000" dirty="0">
                <a:latin typeface="微软雅黑" panose="020B0503020204020204" pitchFamily="34" charset="-122"/>
                <a:ea typeface="微软雅黑" panose="020B0503020204020204" pitchFamily="34" charset="-122"/>
              </a:rPr>
              <a:t>）、产权性质（</a:t>
            </a:r>
            <a:r>
              <a:rPr lang="en-US" altLang="zh-CN" sz="2000" dirty="0">
                <a:latin typeface="微软雅黑" panose="020B0503020204020204" pitchFamily="34" charset="-122"/>
                <a:ea typeface="微软雅黑" panose="020B0503020204020204" pitchFamily="34" charset="-122"/>
              </a:rPr>
              <a:t>SOE</a:t>
            </a:r>
            <a:r>
              <a:rPr lang="zh-CN" altLang="en-US" sz="2000" dirty="0">
                <a:latin typeface="微软雅黑" panose="020B0503020204020204" pitchFamily="34" charset="-122"/>
                <a:ea typeface="微软雅黑" panose="020B0503020204020204" pitchFamily="34" charset="-122"/>
              </a:rPr>
              <a:t>）、托宾</a:t>
            </a:r>
            <a:r>
              <a:rPr lang="en-US" altLang="zh-CN" sz="2000" dirty="0">
                <a:latin typeface="微软雅黑" panose="020B0503020204020204" pitchFamily="34" charset="-122"/>
                <a:ea typeface="微软雅黑" panose="020B0503020204020204" pitchFamily="34" charset="-122"/>
              </a:rPr>
              <a:t>Q</a:t>
            </a:r>
            <a:r>
              <a:rPr lang="zh-CN" altLang="en-US" sz="2000" dirty="0">
                <a:latin typeface="微软雅黑" panose="020B0503020204020204" pitchFamily="34" charset="-122"/>
                <a:ea typeface="微软雅黑" panose="020B0503020204020204" pitchFamily="34" charset="-122"/>
              </a:rPr>
              <a:t>值（</a:t>
            </a:r>
            <a:r>
              <a:rPr lang="en-US" altLang="zh-CN" sz="2000" dirty="0">
                <a:latin typeface="微软雅黑" panose="020B0503020204020204" pitchFamily="34" charset="-122"/>
                <a:ea typeface="微软雅黑" panose="020B0503020204020204" pitchFamily="34" charset="-122"/>
              </a:rPr>
              <a:t>TOBINQ</a:t>
            </a:r>
            <a:r>
              <a:rPr lang="zh-CN" altLang="en-US" sz="2000" dirty="0">
                <a:latin typeface="微软雅黑" panose="020B0503020204020204" pitchFamily="34" charset="-122"/>
                <a:ea typeface="微软雅黑" panose="020B0503020204020204" pitchFamily="34" charset="-122"/>
              </a:rPr>
              <a:t>），以及行业、年度和省份固定效应等。</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434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kumimoji="0" lang="zh-CN" altLang="en-US" sz="24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研究设计</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6" name="图片 5">
            <a:extLst>
              <a:ext uri="{FF2B5EF4-FFF2-40B4-BE49-F238E27FC236}">
                <a16:creationId xmlns:a16="http://schemas.microsoft.com/office/drawing/2014/main" id="{E684F45F-697C-47AD-84C6-67A252DFAF43}"/>
              </a:ext>
            </a:extLst>
          </p:cNvPr>
          <p:cNvPicPr>
            <a:picLocks noChangeAspect="1"/>
          </p:cNvPicPr>
          <p:nvPr/>
        </p:nvPicPr>
        <p:blipFill>
          <a:blip r:embed="rId3"/>
          <a:stretch>
            <a:fillRect/>
          </a:stretch>
        </p:blipFill>
        <p:spPr>
          <a:xfrm>
            <a:off x="926360" y="2187491"/>
            <a:ext cx="10339279" cy="2483017"/>
          </a:xfrm>
          <a:prstGeom prst="rect">
            <a:avLst/>
          </a:prstGeom>
        </p:spPr>
      </p:pic>
    </p:spTree>
    <p:extLst>
      <p:ext uri="{BB962C8B-B14F-4D97-AF65-F5344CB8AC3E}">
        <p14:creationId xmlns:p14="http://schemas.microsoft.com/office/powerpoint/2010/main" val="4040792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142549" y="1988899"/>
            <a:ext cx="6167960" cy="2684701"/>
            <a:chOff x="3880842" y="2273697"/>
            <a:chExt cx="4395787" cy="1913335"/>
          </a:xfrm>
        </p:grpSpPr>
        <p:sp>
          <p:nvSpPr>
            <p:cNvPr id="13" name="任意多边形 21"/>
            <p:cNvSpPr/>
            <p:nvPr>
              <p:custDataLst>
                <p:tags r:id="rId1"/>
              </p:custDataLst>
            </p:nvPr>
          </p:nvSpPr>
          <p:spPr>
            <a:xfrm>
              <a:off x="4258270" y="2547541"/>
              <a:ext cx="3675460" cy="1351359"/>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AF251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a:ea typeface="微软雅黑" charset="-122"/>
              </a:endParaRPr>
            </a:p>
          </p:txBody>
        </p:sp>
        <p:cxnSp>
          <p:nvCxnSpPr>
            <p:cNvPr id="14" name="直接连接符 13"/>
            <p:cNvCxnSpPr/>
            <p:nvPr>
              <p:custDataLst>
                <p:tags r:id="rId2"/>
              </p:custDataLst>
            </p:nvPr>
          </p:nvCxnSpPr>
          <p:spPr>
            <a:xfrm flipH="1">
              <a:off x="3880842" y="2273697"/>
              <a:ext cx="1577578" cy="1138238"/>
            </a:xfrm>
            <a:prstGeom prst="line">
              <a:avLst/>
            </a:prstGeom>
            <a:noFill/>
            <a:ln w="12700" cap="flat" cmpd="sng" algn="ctr">
              <a:solidFill>
                <a:srgbClr val="AF251B">
                  <a:lumMod val="75000"/>
                </a:srgbClr>
              </a:solidFill>
              <a:prstDash val="solid"/>
              <a:miter lim="800000"/>
            </a:ln>
            <a:effectLst/>
          </p:spPr>
        </p:cxnSp>
        <p:cxnSp>
          <p:nvCxnSpPr>
            <p:cNvPr id="15" name="直接连接符 14"/>
            <p:cNvCxnSpPr/>
            <p:nvPr>
              <p:custDataLst>
                <p:tags r:id="rId3"/>
              </p:custDataLst>
            </p:nvPr>
          </p:nvCxnSpPr>
          <p:spPr>
            <a:xfrm flipH="1">
              <a:off x="6699050" y="3048794"/>
              <a:ext cx="1577579" cy="1138238"/>
            </a:xfrm>
            <a:prstGeom prst="line">
              <a:avLst/>
            </a:prstGeom>
            <a:noFill/>
            <a:ln w="12700" cap="flat" cmpd="sng" algn="ctr">
              <a:solidFill>
                <a:srgbClr val="AF251B">
                  <a:lumMod val="75000"/>
                </a:srgbClr>
              </a:solidFill>
              <a:prstDash val="solid"/>
              <a:miter lim="800000"/>
            </a:ln>
            <a:effectLst/>
          </p:spPr>
        </p:cxnSp>
        <p:cxnSp>
          <p:nvCxnSpPr>
            <p:cNvPr id="16" name="直接连接符 15"/>
            <p:cNvCxnSpPr/>
            <p:nvPr/>
          </p:nvCxnSpPr>
          <p:spPr>
            <a:xfrm>
              <a:off x="5113138" y="2648343"/>
              <a:ext cx="2374701" cy="0"/>
            </a:xfrm>
            <a:prstGeom prst="line">
              <a:avLst/>
            </a:prstGeom>
            <a:noFill/>
            <a:ln w="6350" cap="flat" cmpd="sng" algn="ctr">
              <a:solidFill>
                <a:sysClr val="window" lastClr="FFFFFF"/>
              </a:solidFill>
              <a:prstDash val="solid"/>
              <a:miter lim="800000"/>
            </a:ln>
            <a:effectLst/>
          </p:spPr>
        </p:cxnSp>
        <p:cxnSp>
          <p:nvCxnSpPr>
            <p:cNvPr id="17" name="直接连接符 16"/>
            <p:cNvCxnSpPr/>
            <p:nvPr/>
          </p:nvCxnSpPr>
          <p:spPr>
            <a:xfrm>
              <a:off x="4353742" y="3771005"/>
              <a:ext cx="2703689" cy="0"/>
            </a:xfrm>
            <a:prstGeom prst="line">
              <a:avLst/>
            </a:prstGeom>
            <a:noFill/>
            <a:ln w="6350" cap="flat" cmpd="sng" algn="ctr">
              <a:solidFill>
                <a:sysClr val="window" lastClr="FFFFFF"/>
              </a:solidFill>
              <a:prstDash val="solid"/>
              <a:miter lim="800000"/>
            </a:ln>
            <a:effectLst/>
          </p:spPr>
        </p:cxnSp>
        <p:cxnSp>
          <p:nvCxnSpPr>
            <p:cNvPr id="18" name="直接连接符 17"/>
            <p:cNvCxnSpPr/>
            <p:nvPr/>
          </p:nvCxnSpPr>
          <p:spPr>
            <a:xfrm>
              <a:off x="7835130" y="2695580"/>
              <a:ext cx="0" cy="601860"/>
            </a:xfrm>
            <a:prstGeom prst="line">
              <a:avLst/>
            </a:prstGeom>
            <a:noFill/>
            <a:ln w="6350" cap="flat" cmpd="sng" algn="ctr">
              <a:solidFill>
                <a:sysClr val="window" lastClr="FFFFFF"/>
              </a:solidFill>
              <a:prstDash val="solid"/>
              <a:miter lim="800000"/>
            </a:ln>
            <a:effectLst/>
          </p:spPr>
        </p:cxnSp>
        <p:cxnSp>
          <p:nvCxnSpPr>
            <p:cNvPr id="19" name="直接连接符 18"/>
            <p:cNvCxnSpPr/>
            <p:nvPr/>
          </p:nvCxnSpPr>
          <p:spPr>
            <a:xfrm>
              <a:off x="4353742" y="3170640"/>
              <a:ext cx="0" cy="601860"/>
            </a:xfrm>
            <a:prstGeom prst="line">
              <a:avLst/>
            </a:prstGeom>
            <a:noFill/>
            <a:ln w="6350" cap="flat" cmpd="sng" algn="ctr">
              <a:solidFill>
                <a:sysClr val="window" lastClr="FFFFFF"/>
              </a:solidFill>
              <a:prstDash val="solid"/>
              <a:miter lim="800000"/>
            </a:ln>
            <a:effectLst/>
          </p:spPr>
        </p:cxnSp>
        <p:sp>
          <p:nvSpPr>
            <p:cNvPr id="20" name="文本框 19"/>
            <p:cNvSpPr txBox="1"/>
            <p:nvPr/>
          </p:nvSpPr>
          <p:spPr>
            <a:xfrm>
              <a:off x="4498520" y="3022884"/>
              <a:ext cx="3024478" cy="416758"/>
            </a:xfrm>
            <a:prstGeom prst="rect">
              <a:avLst/>
            </a:prstGeom>
            <a:noFill/>
          </p:spPr>
          <p:txBody>
            <a:bodyPr wrap="square" rtlCol="0">
              <a:spAutoFit/>
            </a:bodyPr>
            <a:lstStyle/>
            <a:p>
              <a:pPr algn="ctr">
                <a:defRPr/>
              </a:pPr>
              <a:r>
                <a:rPr kumimoji="0" lang="en-US" altLang="zh-CN"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4. </a:t>
              </a:r>
              <a:r>
                <a:rPr kumimoji="0" lang="zh-CN" altLang="en-US"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实证结果</a:t>
              </a:r>
            </a:p>
          </p:txBody>
        </p:sp>
      </p:grpSp>
      <p:sp>
        <p:nvSpPr>
          <p:cNvPr id="22" name="图文框 21"/>
          <p:cNvSpPr/>
          <p:nvPr/>
        </p:nvSpPr>
        <p:spPr>
          <a:xfrm>
            <a:off x="0" y="0"/>
            <a:ext cx="12192000" cy="6858000"/>
          </a:xfrm>
          <a:prstGeom prst="frame">
            <a:avLst>
              <a:gd name="adj1" fmla="val 3611"/>
            </a:avLst>
          </a:prstGeom>
          <a:gradFill>
            <a:gsLst>
              <a:gs pos="0">
                <a:srgbClr val="D65C5B">
                  <a:lumMod val="80000"/>
                  <a:lumOff val="20000"/>
                </a:srgbClr>
              </a:gs>
              <a:gs pos="76000">
                <a:srgbClr val="973031">
                  <a:lumMod val="95000"/>
                  <a:lumOff val="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solidFill>
              <a:effectLst/>
              <a:uLnTx/>
              <a:uFillTx/>
              <a:latin typeface="Calibri"/>
              <a:ea typeface="微软雅黑" charset="-122"/>
              <a:cs typeface="+mn-cs"/>
            </a:endParaRPr>
          </a:p>
        </p:txBody>
      </p:sp>
    </p:spTree>
    <p:extLst>
      <p:ext uri="{BB962C8B-B14F-4D97-AF65-F5344CB8AC3E}">
        <p14:creationId xmlns:p14="http://schemas.microsoft.com/office/powerpoint/2010/main" val="404148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kumimoji="0" lang="zh-CN" altLang="en-US" sz="24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研究设计</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6" name="图片 5">
            <a:extLst>
              <a:ext uri="{FF2B5EF4-FFF2-40B4-BE49-F238E27FC236}">
                <a16:creationId xmlns:a16="http://schemas.microsoft.com/office/drawing/2014/main" id="{6DBF8D68-DCD0-419E-B05D-8F75F42D9248}"/>
              </a:ext>
            </a:extLst>
          </p:cNvPr>
          <p:cNvPicPr>
            <a:picLocks noChangeAspect="1"/>
          </p:cNvPicPr>
          <p:nvPr/>
        </p:nvPicPr>
        <p:blipFill>
          <a:blip r:embed="rId3"/>
          <a:stretch>
            <a:fillRect/>
          </a:stretch>
        </p:blipFill>
        <p:spPr>
          <a:xfrm>
            <a:off x="1378422" y="1018244"/>
            <a:ext cx="9435156" cy="5868757"/>
          </a:xfrm>
          <a:prstGeom prst="rect">
            <a:avLst/>
          </a:prstGeom>
        </p:spPr>
      </p:pic>
      <p:sp>
        <p:nvSpPr>
          <p:cNvPr id="7" name="等腰三角形 6">
            <a:extLst>
              <a:ext uri="{FF2B5EF4-FFF2-40B4-BE49-F238E27FC236}">
                <a16:creationId xmlns:a16="http://schemas.microsoft.com/office/drawing/2014/main" id="{CA68D999-11B9-4F0D-8ED6-92540CAC6525}"/>
              </a:ext>
            </a:extLst>
          </p:cNvPr>
          <p:cNvSpPr/>
          <p:nvPr/>
        </p:nvSpPr>
        <p:spPr>
          <a:xfrm>
            <a:off x="2468193" y="1911303"/>
            <a:ext cx="220006" cy="17875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a:extLst>
              <a:ext uri="{FF2B5EF4-FFF2-40B4-BE49-F238E27FC236}">
                <a16:creationId xmlns:a16="http://schemas.microsoft.com/office/drawing/2014/main" id="{4FBD03E1-EF11-44EF-9F42-30E9CDA43C31}"/>
              </a:ext>
            </a:extLst>
          </p:cNvPr>
          <p:cNvSpPr/>
          <p:nvPr/>
        </p:nvSpPr>
        <p:spPr>
          <a:xfrm>
            <a:off x="2578196" y="2227667"/>
            <a:ext cx="220006" cy="17875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a:extLst>
              <a:ext uri="{FF2B5EF4-FFF2-40B4-BE49-F238E27FC236}">
                <a16:creationId xmlns:a16="http://schemas.microsoft.com/office/drawing/2014/main" id="{6684C6F7-D786-4195-8613-6D0B0FD4B47B}"/>
              </a:ext>
            </a:extLst>
          </p:cNvPr>
          <p:cNvSpPr/>
          <p:nvPr/>
        </p:nvSpPr>
        <p:spPr>
          <a:xfrm>
            <a:off x="2283060" y="3429000"/>
            <a:ext cx="220006" cy="17875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a:extLst>
              <a:ext uri="{FF2B5EF4-FFF2-40B4-BE49-F238E27FC236}">
                <a16:creationId xmlns:a16="http://schemas.microsoft.com/office/drawing/2014/main" id="{2ED07554-C922-4A81-9365-48FF23BE1B34}"/>
              </a:ext>
            </a:extLst>
          </p:cNvPr>
          <p:cNvSpPr/>
          <p:nvPr/>
        </p:nvSpPr>
        <p:spPr>
          <a:xfrm>
            <a:off x="2283060" y="3123004"/>
            <a:ext cx="220006" cy="17875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3618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kumimoji="0" lang="zh-CN" altLang="en-US" sz="24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研究设计</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5" name="图片 4">
            <a:extLst>
              <a:ext uri="{FF2B5EF4-FFF2-40B4-BE49-F238E27FC236}">
                <a16:creationId xmlns:a16="http://schemas.microsoft.com/office/drawing/2014/main" id="{3C4B3DF8-6C0B-496F-B290-1EE4D9242156}"/>
              </a:ext>
            </a:extLst>
          </p:cNvPr>
          <p:cNvPicPr>
            <a:picLocks noChangeAspect="1"/>
          </p:cNvPicPr>
          <p:nvPr/>
        </p:nvPicPr>
        <p:blipFill>
          <a:blip r:embed="rId3"/>
          <a:stretch>
            <a:fillRect/>
          </a:stretch>
        </p:blipFill>
        <p:spPr>
          <a:xfrm>
            <a:off x="5285237" y="-55568"/>
            <a:ext cx="6906762" cy="6913568"/>
          </a:xfrm>
          <a:prstGeom prst="rect">
            <a:avLst/>
          </a:prstGeom>
        </p:spPr>
      </p:pic>
      <p:sp>
        <p:nvSpPr>
          <p:cNvPr id="6" name="等腰三角形 5">
            <a:extLst>
              <a:ext uri="{FF2B5EF4-FFF2-40B4-BE49-F238E27FC236}">
                <a16:creationId xmlns:a16="http://schemas.microsoft.com/office/drawing/2014/main" id="{F9A8D4B8-DAE4-4FA1-8930-26250BBEF3D3}"/>
              </a:ext>
            </a:extLst>
          </p:cNvPr>
          <p:cNvSpPr/>
          <p:nvPr/>
        </p:nvSpPr>
        <p:spPr>
          <a:xfrm>
            <a:off x="6291715" y="631010"/>
            <a:ext cx="220006" cy="17875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C7653C02-52DC-44A6-B800-7F36C70E1F5A}"/>
              </a:ext>
            </a:extLst>
          </p:cNvPr>
          <p:cNvSpPr txBox="1"/>
          <p:nvPr/>
        </p:nvSpPr>
        <p:spPr>
          <a:xfrm>
            <a:off x="196861" y="1397675"/>
            <a:ext cx="5088374" cy="2031325"/>
          </a:xfrm>
          <a:prstGeom prst="rect">
            <a:avLst/>
          </a:prstGeom>
          <a:noFill/>
        </p:spPr>
        <p:txBody>
          <a:bodyPr wrap="square">
            <a:spAutoFit/>
          </a:bodyPr>
          <a:lstStyle/>
          <a:p>
            <a:pPr algn="l"/>
            <a:r>
              <a:rPr lang="zh-CN" altLang="en-US" sz="1800" dirty="0">
                <a:latin typeface="微软雅黑" panose="020B0503020204020204" pitchFamily="34" charset="-122"/>
                <a:ea typeface="微软雅黑" panose="020B0503020204020204" pitchFamily="34" charset="-122"/>
              </a:rPr>
              <a:t>基本检验结果：</a:t>
            </a:r>
            <a:endParaRPr lang="en-US" altLang="zh-CN" sz="1800" dirty="0">
              <a:latin typeface="微软雅黑" panose="020B0503020204020204" pitchFamily="34" charset="-122"/>
              <a:ea typeface="微软雅黑" panose="020B0503020204020204" pitchFamily="34" charset="-122"/>
            </a:endParaRPr>
          </a:p>
          <a:p>
            <a:pPr algn="l"/>
            <a:r>
              <a:rPr lang="zh-CN" altLang="en-US" sz="1800" dirty="0">
                <a:latin typeface="微软雅黑" panose="020B0503020204020204" pitchFamily="34" charset="-122"/>
                <a:ea typeface="微软雅黑" panose="020B0503020204020204" pitchFamily="34" charset="-122"/>
              </a:rPr>
              <a:t>观察第（</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）列至第（</a:t>
            </a: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）列的</a:t>
            </a:r>
            <a:r>
              <a:rPr lang="en-US" altLang="zh-CN" sz="1800" dirty="0">
                <a:latin typeface="微软雅黑" panose="020B0503020204020204" pitchFamily="34" charset="-122"/>
                <a:ea typeface="微软雅黑" panose="020B0503020204020204" pitchFamily="34" charset="-122"/>
              </a:rPr>
              <a:t>FINDEX</a:t>
            </a:r>
            <a:r>
              <a:rPr lang="zh-CN" altLang="en-US" sz="1800" dirty="0">
                <a:latin typeface="微软雅黑" panose="020B0503020204020204" pitchFamily="34" charset="-122"/>
                <a:ea typeface="微软雅黑" panose="020B0503020204020204" pitchFamily="34" charset="-122"/>
              </a:rPr>
              <a:t>的系数</a:t>
            </a:r>
            <a:endParaRPr lang="en-US" altLang="zh-CN" sz="1800" dirty="0">
              <a:latin typeface="微软雅黑" panose="020B0503020204020204" pitchFamily="34" charset="-122"/>
              <a:ea typeface="微软雅黑" panose="020B0503020204020204" pitchFamily="34" charset="-122"/>
            </a:endParaRPr>
          </a:p>
          <a:p>
            <a:pPr algn="l"/>
            <a:endParaRPr lang="en-US" altLang="zh-CN" dirty="0">
              <a:latin typeface="微软雅黑" panose="020B0503020204020204" pitchFamily="34" charset="-122"/>
              <a:ea typeface="微软雅黑" panose="020B0503020204020204" pitchFamily="34" charset="-122"/>
            </a:endParaRPr>
          </a:p>
          <a:p>
            <a:pPr algn="l"/>
            <a:r>
              <a:rPr lang="zh-CN" altLang="en-US" sz="1800" dirty="0">
                <a:latin typeface="微软雅黑" panose="020B0503020204020204" pitchFamily="34" charset="-122"/>
                <a:ea typeface="微软雅黑" panose="020B0503020204020204" pitchFamily="34" charset="-122"/>
              </a:rPr>
              <a:t>数字普惠金融的发展与商业信用配置呈显著的负相关关系，证实了数字普惠金融的发展水平越高，上市公司会减少对供应链上下游企业给予商业信用配置的行为，支持本文的假说。</a:t>
            </a:r>
          </a:p>
        </p:txBody>
      </p:sp>
      <p:pic>
        <p:nvPicPr>
          <p:cNvPr id="10" name="图片 9">
            <a:extLst>
              <a:ext uri="{FF2B5EF4-FFF2-40B4-BE49-F238E27FC236}">
                <a16:creationId xmlns:a16="http://schemas.microsoft.com/office/drawing/2014/main" id="{5ACD8C14-0E7C-4D67-A435-488FA6BD747C}"/>
              </a:ext>
            </a:extLst>
          </p:cNvPr>
          <p:cNvPicPr>
            <a:picLocks noChangeAspect="1"/>
          </p:cNvPicPr>
          <p:nvPr/>
        </p:nvPicPr>
        <p:blipFill>
          <a:blip r:embed="rId4"/>
          <a:stretch>
            <a:fillRect/>
          </a:stretch>
        </p:blipFill>
        <p:spPr>
          <a:xfrm>
            <a:off x="353325" y="4522155"/>
            <a:ext cx="4775445" cy="292115"/>
          </a:xfrm>
          <a:prstGeom prst="rect">
            <a:avLst/>
          </a:prstGeom>
        </p:spPr>
      </p:pic>
    </p:spTree>
    <p:extLst>
      <p:ext uri="{BB962C8B-B14F-4D97-AF65-F5344CB8AC3E}">
        <p14:creationId xmlns:p14="http://schemas.microsoft.com/office/powerpoint/2010/main" val="329510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8402" y="20952"/>
            <a:ext cx="991167" cy="5063075"/>
          </a:xfrm>
          <a:prstGeom prst="rect">
            <a:avLst/>
          </a:prstGeom>
          <a:solidFill>
            <a:srgbClr val="AF251B">
              <a:alpha val="8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微软雅黑" charset="-122"/>
              <a:cs typeface="+mn-ea"/>
              <a:sym typeface="+mn-lt"/>
            </a:endParaRPr>
          </a:p>
        </p:txBody>
      </p:sp>
      <p:sp>
        <p:nvSpPr>
          <p:cNvPr id="22" name="矩形 21">
            <a:extLst>
              <a:ext uri="{FF2B5EF4-FFF2-40B4-BE49-F238E27FC236}">
                <a16:creationId xmlns:a16="http://schemas.microsoft.com/office/drawing/2014/main" id="{69873D05-E080-4B4D-A55B-CEB7AD7050F8}"/>
              </a:ext>
            </a:extLst>
          </p:cNvPr>
          <p:cNvSpPr/>
          <p:nvPr/>
        </p:nvSpPr>
        <p:spPr>
          <a:xfrm>
            <a:off x="3289327" y="20952"/>
            <a:ext cx="991167" cy="5063075"/>
          </a:xfrm>
          <a:prstGeom prst="rect">
            <a:avLst/>
          </a:prstGeom>
          <a:solidFill>
            <a:srgbClr val="AF251B">
              <a:alpha val="8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微软雅黑" charset="-122"/>
              <a:cs typeface="+mn-ea"/>
              <a:sym typeface="+mn-lt"/>
            </a:endParaRPr>
          </a:p>
        </p:txBody>
      </p:sp>
      <p:sp>
        <p:nvSpPr>
          <p:cNvPr id="23" name="矩形 22">
            <a:extLst>
              <a:ext uri="{FF2B5EF4-FFF2-40B4-BE49-F238E27FC236}">
                <a16:creationId xmlns:a16="http://schemas.microsoft.com/office/drawing/2014/main" id="{1CCA6CF4-1206-455B-9642-BC363A67F6E0}"/>
              </a:ext>
            </a:extLst>
          </p:cNvPr>
          <p:cNvSpPr/>
          <p:nvPr/>
        </p:nvSpPr>
        <p:spPr>
          <a:xfrm>
            <a:off x="4700252" y="20952"/>
            <a:ext cx="991167" cy="5063075"/>
          </a:xfrm>
          <a:prstGeom prst="rect">
            <a:avLst/>
          </a:prstGeom>
          <a:solidFill>
            <a:srgbClr val="AF251B">
              <a:alpha val="8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微软雅黑" charset="-122"/>
              <a:cs typeface="+mn-ea"/>
              <a:sym typeface="+mn-lt"/>
            </a:endParaRPr>
          </a:p>
        </p:txBody>
      </p:sp>
      <p:sp>
        <p:nvSpPr>
          <p:cNvPr id="24" name="矩形 23">
            <a:extLst>
              <a:ext uri="{FF2B5EF4-FFF2-40B4-BE49-F238E27FC236}">
                <a16:creationId xmlns:a16="http://schemas.microsoft.com/office/drawing/2014/main" id="{7F53CD44-2E27-4960-B4CD-78A31958686E}"/>
              </a:ext>
            </a:extLst>
          </p:cNvPr>
          <p:cNvSpPr/>
          <p:nvPr/>
        </p:nvSpPr>
        <p:spPr>
          <a:xfrm>
            <a:off x="6111177" y="20952"/>
            <a:ext cx="991167" cy="5063075"/>
          </a:xfrm>
          <a:prstGeom prst="rect">
            <a:avLst/>
          </a:prstGeom>
          <a:solidFill>
            <a:srgbClr val="AF251B">
              <a:alpha val="8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微软雅黑" charset="-122"/>
              <a:cs typeface="+mn-ea"/>
              <a:sym typeface="+mn-lt"/>
            </a:endParaRPr>
          </a:p>
        </p:txBody>
      </p:sp>
      <p:sp>
        <p:nvSpPr>
          <p:cNvPr id="25" name="矩形 24">
            <a:extLst>
              <a:ext uri="{FF2B5EF4-FFF2-40B4-BE49-F238E27FC236}">
                <a16:creationId xmlns:a16="http://schemas.microsoft.com/office/drawing/2014/main" id="{BCFAB411-E793-486B-9EE0-7FE741E161F3}"/>
              </a:ext>
            </a:extLst>
          </p:cNvPr>
          <p:cNvSpPr/>
          <p:nvPr/>
        </p:nvSpPr>
        <p:spPr>
          <a:xfrm>
            <a:off x="7522102" y="20952"/>
            <a:ext cx="991167" cy="5063075"/>
          </a:xfrm>
          <a:prstGeom prst="rect">
            <a:avLst/>
          </a:prstGeom>
          <a:solidFill>
            <a:srgbClr val="AF251B">
              <a:alpha val="8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微软雅黑" charset="-122"/>
              <a:cs typeface="+mn-ea"/>
              <a:sym typeface="+mn-lt"/>
            </a:endParaRPr>
          </a:p>
        </p:txBody>
      </p:sp>
      <p:sp>
        <p:nvSpPr>
          <p:cNvPr id="26" name="矩形 25">
            <a:extLst>
              <a:ext uri="{FF2B5EF4-FFF2-40B4-BE49-F238E27FC236}">
                <a16:creationId xmlns:a16="http://schemas.microsoft.com/office/drawing/2014/main" id="{8A4D5AEE-165F-463B-BFE6-CDC428C4D3A9}"/>
              </a:ext>
            </a:extLst>
          </p:cNvPr>
          <p:cNvSpPr/>
          <p:nvPr/>
        </p:nvSpPr>
        <p:spPr>
          <a:xfrm>
            <a:off x="8933027" y="20952"/>
            <a:ext cx="991167" cy="5063075"/>
          </a:xfrm>
          <a:prstGeom prst="rect">
            <a:avLst/>
          </a:prstGeom>
          <a:solidFill>
            <a:srgbClr val="AF251B">
              <a:alpha val="8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微软雅黑" charset="-122"/>
              <a:cs typeface="+mn-ea"/>
              <a:sym typeface="+mn-lt"/>
            </a:endParaRPr>
          </a:p>
        </p:txBody>
      </p:sp>
      <p:sp>
        <p:nvSpPr>
          <p:cNvPr id="27" name="矩形 26">
            <a:extLst>
              <a:ext uri="{FF2B5EF4-FFF2-40B4-BE49-F238E27FC236}">
                <a16:creationId xmlns:a16="http://schemas.microsoft.com/office/drawing/2014/main" id="{926719D4-0E35-4234-B5D7-F3377EC7B9D1}"/>
              </a:ext>
            </a:extLst>
          </p:cNvPr>
          <p:cNvSpPr/>
          <p:nvPr/>
        </p:nvSpPr>
        <p:spPr>
          <a:xfrm>
            <a:off x="467477" y="20952"/>
            <a:ext cx="991167" cy="5063075"/>
          </a:xfrm>
          <a:prstGeom prst="rect">
            <a:avLst/>
          </a:prstGeom>
          <a:solidFill>
            <a:srgbClr val="AF251B">
              <a:alpha val="8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微软雅黑" charset="-122"/>
              <a:cs typeface="+mn-ea"/>
              <a:sym typeface="+mn-lt"/>
            </a:endParaRPr>
          </a:p>
        </p:txBody>
      </p:sp>
      <p:sp>
        <p:nvSpPr>
          <p:cNvPr id="28" name="矩形 27">
            <a:extLst>
              <a:ext uri="{FF2B5EF4-FFF2-40B4-BE49-F238E27FC236}">
                <a16:creationId xmlns:a16="http://schemas.microsoft.com/office/drawing/2014/main" id="{C0F81C4E-E9B7-4196-92F6-0975A006AC51}"/>
              </a:ext>
            </a:extLst>
          </p:cNvPr>
          <p:cNvSpPr/>
          <p:nvPr/>
        </p:nvSpPr>
        <p:spPr>
          <a:xfrm>
            <a:off x="10343954" y="20952"/>
            <a:ext cx="991167" cy="5063075"/>
          </a:xfrm>
          <a:prstGeom prst="rect">
            <a:avLst/>
          </a:prstGeom>
          <a:solidFill>
            <a:srgbClr val="AF251B">
              <a:alpha val="8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微软雅黑" charset="-122"/>
              <a:cs typeface="+mn-ea"/>
              <a:sym typeface="+mn-lt"/>
            </a:endParaRPr>
          </a:p>
        </p:txBody>
      </p:sp>
      <p:sp>
        <p:nvSpPr>
          <p:cNvPr id="6" name="文本框 5"/>
          <p:cNvSpPr txBox="1"/>
          <p:nvPr/>
        </p:nvSpPr>
        <p:spPr>
          <a:xfrm>
            <a:off x="5255449" y="6075801"/>
            <a:ext cx="1681101" cy="584775"/>
          </a:xfrm>
          <a:prstGeom prst="rect">
            <a:avLst/>
          </a:prstGeom>
          <a:noFill/>
        </p:spPr>
        <p:txBody>
          <a:bodyPr wrap="none" rtlCol="0">
            <a:spAutoFit/>
          </a:bodyPr>
          <a:lstStyle/>
          <a:p>
            <a:pPr algn="ctr"/>
            <a:r>
              <a:rPr lang="en-US" altLang="zh-CN" sz="3200" dirty="0">
                <a:solidFill>
                  <a:srgbClr val="AF935C"/>
                </a:solidFill>
                <a:latin typeface="思源黑体 CN Normal"/>
                <a:ea typeface="微软雅黑" charset="-122"/>
                <a:cs typeface="+mn-ea"/>
                <a:sym typeface="+mn-lt"/>
              </a:rPr>
              <a:t>Contents</a:t>
            </a:r>
            <a:endParaRPr lang="zh-CN" altLang="en-US" sz="3200" dirty="0">
              <a:solidFill>
                <a:srgbClr val="AF935C"/>
              </a:solidFill>
              <a:latin typeface="思源黑体 CN Normal"/>
              <a:ea typeface="微软雅黑" charset="-122"/>
              <a:cs typeface="+mn-ea"/>
              <a:sym typeface="+mn-lt"/>
            </a:endParaRPr>
          </a:p>
        </p:txBody>
      </p:sp>
      <p:sp>
        <p:nvSpPr>
          <p:cNvPr id="7" name="矩形 6"/>
          <p:cNvSpPr/>
          <p:nvPr/>
        </p:nvSpPr>
        <p:spPr>
          <a:xfrm>
            <a:off x="4997449" y="5076825"/>
            <a:ext cx="2197100" cy="1107996"/>
          </a:xfrm>
          <a:prstGeom prst="rect">
            <a:avLst/>
          </a:prstGeom>
        </p:spPr>
        <p:txBody>
          <a:bodyPr wrap="square">
            <a:spAutoFit/>
          </a:bodyPr>
          <a:lstStyle/>
          <a:p>
            <a:pPr algn="dist"/>
            <a:r>
              <a:rPr lang="zh-CN" altLang="en-US" sz="6600" spc="600" dirty="0">
                <a:solidFill>
                  <a:srgbClr val="AF251B"/>
                </a:solidFill>
                <a:latin typeface="黑体" panose="02010609060101010101" pitchFamily="49" charset="-122"/>
                <a:ea typeface="黑体" panose="02010609060101010101" pitchFamily="49" charset="-122"/>
              </a:rPr>
              <a:t>目录</a:t>
            </a:r>
          </a:p>
        </p:txBody>
      </p:sp>
      <p:cxnSp>
        <p:nvCxnSpPr>
          <p:cNvPr id="8" name="直接连接符 7"/>
          <p:cNvCxnSpPr/>
          <p:nvPr/>
        </p:nvCxnSpPr>
        <p:spPr>
          <a:xfrm>
            <a:off x="5232483" y="6837047"/>
            <a:ext cx="1727032" cy="0"/>
          </a:xfrm>
          <a:prstGeom prst="line">
            <a:avLst/>
          </a:prstGeom>
          <a:noFill/>
          <a:ln w="44450" cap="flat" cmpd="sng" algn="ctr">
            <a:solidFill>
              <a:srgbClr val="AF251B"/>
            </a:solidFill>
            <a:prstDash val="solid"/>
            <a:miter lim="800000"/>
          </a:ln>
          <a:effectLst/>
        </p:spPr>
      </p:cxnSp>
      <p:sp>
        <p:nvSpPr>
          <p:cNvPr id="14" name="文本框 13"/>
          <p:cNvSpPr txBox="1"/>
          <p:nvPr/>
        </p:nvSpPr>
        <p:spPr>
          <a:xfrm>
            <a:off x="725545" y="183599"/>
            <a:ext cx="579802" cy="1785104"/>
          </a:xfrm>
          <a:prstGeom prst="rect">
            <a:avLst/>
          </a:prstGeom>
          <a:noFill/>
        </p:spPr>
        <p:txBody>
          <a:bodyPr wrap="square" rtlCol="0">
            <a:spAutoFit/>
          </a:bodyPr>
          <a:lstStyle/>
          <a:p>
            <a:pPr algn="l">
              <a:lnSpc>
                <a:spcPts val="3280"/>
              </a:lnSpc>
            </a:pPr>
            <a:r>
              <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rPr>
              <a:t>1</a:t>
            </a:r>
          </a:p>
          <a:p>
            <a:pPr algn="l">
              <a:lnSpc>
                <a:spcPts val="3280"/>
              </a:lnSpc>
            </a:pPr>
            <a:endPar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endParaRPr>
          </a:p>
          <a:p>
            <a:pPr algn="l">
              <a:lnSpc>
                <a:spcPts val="3280"/>
              </a:lnSpc>
            </a:pPr>
            <a:r>
              <a:rPr lang="zh-CN" altLang="en-US" sz="2800" b="1" dirty="0">
                <a:solidFill>
                  <a:schemeClr val="bg1"/>
                </a:solidFill>
                <a:effectLst>
                  <a:outerShdw blurRad="38100" dist="38100" dir="2700000" algn="tl">
                    <a:srgbClr val="000000">
                      <a:alpha val="43137"/>
                    </a:srgbClr>
                  </a:outerShdw>
                </a:effectLst>
                <a:latin typeface="微软雅黑" charset="-122"/>
                <a:ea typeface="微软雅黑" charset="-122"/>
              </a:rPr>
              <a:t>引言</a:t>
            </a:r>
          </a:p>
        </p:txBody>
      </p:sp>
      <p:sp>
        <p:nvSpPr>
          <p:cNvPr id="15" name="文本框 14"/>
          <p:cNvSpPr txBox="1"/>
          <p:nvPr/>
        </p:nvSpPr>
        <p:spPr>
          <a:xfrm>
            <a:off x="2128987" y="183599"/>
            <a:ext cx="579802" cy="4747453"/>
          </a:xfrm>
          <a:prstGeom prst="rect">
            <a:avLst/>
          </a:prstGeom>
          <a:noFill/>
        </p:spPr>
        <p:txBody>
          <a:bodyPr wrap="square" rtlCol="0">
            <a:spAutoFit/>
          </a:bodyPr>
          <a:lstStyle/>
          <a:p>
            <a:pPr algn="l">
              <a:lnSpc>
                <a:spcPts val="3280"/>
              </a:lnSpc>
            </a:pPr>
            <a:r>
              <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rPr>
              <a:t>2</a:t>
            </a:r>
          </a:p>
          <a:p>
            <a:pPr algn="l">
              <a:lnSpc>
                <a:spcPts val="3280"/>
              </a:lnSpc>
            </a:pPr>
            <a:endPar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endParaRPr>
          </a:p>
          <a:p>
            <a:pPr algn="l">
              <a:lnSpc>
                <a:spcPts val="3280"/>
              </a:lnSpc>
            </a:pPr>
            <a:r>
              <a:rPr lang="zh-CN" altLang="en-US" sz="2800" b="1" dirty="0">
                <a:solidFill>
                  <a:schemeClr val="bg1"/>
                </a:solidFill>
                <a:effectLst>
                  <a:outerShdw blurRad="38100" dist="38100" dir="2700000" algn="tl">
                    <a:srgbClr val="000000">
                      <a:alpha val="43137"/>
                    </a:srgbClr>
                  </a:outerShdw>
                </a:effectLst>
                <a:latin typeface="微软雅黑" charset="-122"/>
                <a:ea typeface="微软雅黑" charset="-122"/>
              </a:rPr>
              <a:t>理论分析与研究假设</a:t>
            </a:r>
          </a:p>
        </p:txBody>
      </p:sp>
      <p:sp>
        <p:nvSpPr>
          <p:cNvPr id="16" name="文本框 15"/>
          <p:cNvSpPr txBox="1"/>
          <p:nvPr/>
        </p:nvSpPr>
        <p:spPr>
          <a:xfrm>
            <a:off x="3532429" y="183599"/>
            <a:ext cx="579802" cy="2631490"/>
          </a:xfrm>
          <a:prstGeom prst="rect">
            <a:avLst/>
          </a:prstGeom>
          <a:noFill/>
        </p:spPr>
        <p:txBody>
          <a:bodyPr wrap="square" rtlCol="0">
            <a:spAutoFit/>
          </a:bodyPr>
          <a:lstStyle/>
          <a:p>
            <a:pPr algn="l">
              <a:lnSpc>
                <a:spcPts val="3280"/>
              </a:lnSpc>
            </a:pPr>
            <a:r>
              <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rPr>
              <a:t>3</a:t>
            </a:r>
          </a:p>
          <a:p>
            <a:pPr algn="l">
              <a:lnSpc>
                <a:spcPts val="3280"/>
              </a:lnSpc>
            </a:pPr>
            <a:endPar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endParaRPr>
          </a:p>
          <a:p>
            <a:pPr algn="l">
              <a:lnSpc>
                <a:spcPts val="3280"/>
              </a:lnSpc>
            </a:pPr>
            <a:r>
              <a:rPr lang="zh-CN" altLang="en-US" sz="2800" b="1" dirty="0">
                <a:solidFill>
                  <a:schemeClr val="bg1"/>
                </a:solidFill>
                <a:effectLst>
                  <a:outerShdw blurRad="38100" dist="38100" dir="2700000" algn="tl">
                    <a:srgbClr val="000000">
                      <a:alpha val="43137"/>
                    </a:srgbClr>
                  </a:outerShdw>
                </a:effectLst>
                <a:latin typeface="微软雅黑" charset="-122"/>
                <a:ea typeface="微软雅黑" charset="-122"/>
              </a:rPr>
              <a:t>研究设计</a:t>
            </a:r>
          </a:p>
        </p:txBody>
      </p:sp>
      <p:sp>
        <p:nvSpPr>
          <p:cNvPr id="17" name="文本框 16"/>
          <p:cNvSpPr txBox="1"/>
          <p:nvPr/>
        </p:nvSpPr>
        <p:spPr>
          <a:xfrm>
            <a:off x="4935871" y="183599"/>
            <a:ext cx="579802" cy="2631490"/>
          </a:xfrm>
          <a:prstGeom prst="rect">
            <a:avLst/>
          </a:prstGeom>
          <a:noFill/>
        </p:spPr>
        <p:txBody>
          <a:bodyPr wrap="square" rtlCol="0">
            <a:spAutoFit/>
          </a:bodyPr>
          <a:lstStyle/>
          <a:p>
            <a:pPr algn="l">
              <a:lnSpc>
                <a:spcPts val="3280"/>
              </a:lnSpc>
            </a:pPr>
            <a:r>
              <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rPr>
              <a:t>4</a:t>
            </a:r>
          </a:p>
          <a:p>
            <a:pPr algn="l">
              <a:lnSpc>
                <a:spcPts val="3280"/>
              </a:lnSpc>
            </a:pPr>
            <a:endParaRPr lang="zh-CN" altLang="en-US" sz="2800" b="1" dirty="0">
              <a:solidFill>
                <a:schemeClr val="bg1"/>
              </a:solidFill>
              <a:effectLst>
                <a:outerShdw blurRad="38100" dist="38100" dir="2700000" algn="tl">
                  <a:srgbClr val="000000">
                    <a:alpha val="43137"/>
                  </a:srgbClr>
                </a:outerShdw>
              </a:effectLst>
              <a:latin typeface="微软雅黑" charset="-122"/>
              <a:ea typeface="微软雅黑" charset="-122"/>
            </a:endParaRPr>
          </a:p>
          <a:p>
            <a:pPr algn="l">
              <a:lnSpc>
                <a:spcPts val="3280"/>
              </a:lnSpc>
            </a:pPr>
            <a:r>
              <a:rPr lang="zh-CN" altLang="en-US" sz="2800" b="1" dirty="0">
                <a:solidFill>
                  <a:schemeClr val="bg1"/>
                </a:solidFill>
                <a:effectLst>
                  <a:outerShdw blurRad="38100" dist="38100" dir="2700000" algn="tl">
                    <a:srgbClr val="000000">
                      <a:alpha val="43137"/>
                    </a:srgbClr>
                  </a:outerShdw>
                </a:effectLst>
                <a:latin typeface="微软雅黑" charset="-122"/>
                <a:ea typeface="微软雅黑" charset="-122"/>
              </a:rPr>
              <a:t>实证结果</a:t>
            </a:r>
          </a:p>
        </p:txBody>
      </p:sp>
      <p:sp>
        <p:nvSpPr>
          <p:cNvPr id="10" name="文本框 9"/>
          <p:cNvSpPr txBox="1"/>
          <p:nvPr/>
        </p:nvSpPr>
        <p:spPr>
          <a:xfrm>
            <a:off x="10549636" y="183599"/>
            <a:ext cx="579802" cy="3901068"/>
          </a:xfrm>
          <a:prstGeom prst="rect">
            <a:avLst/>
          </a:prstGeom>
          <a:noFill/>
        </p:spPr>
        <p:txBody>
          <a:bodyPr wrap="square" rtlCol="0">
            <a:spAutoFit/>
          </a:bodyPr>
          <a:lstStyle/>
          <a:p>
            <a:pPr algn="l">
              <a:lnSpc>
                <a:spcPts val="3280"/>
              </a:lnSpc>
            </a:pPr>
            <a:r>
              <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rPr>
              <a:t>8</a:t>
            </a:r>
          </a:p>
          <a:p>
            <a:pPr algn="l">
              <a:lnSpc>
                <a:spcPts val="3280"/>
              </a:lnSpc>
            </a:pPr>
            <a:endPar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endParaRPr>
          </a:p>
          <a:p>
            <a:pPr algn="l">
              <a:lnSpc>
                <a:spcPts val="3280"/>
              </a:lnSpc>
            </a:pPr>
            <a:r>
              <a:rPr lang="zh-CN" altLang="en-US" sz="2800" b="1" dirty="0">
                <a:solidFill>
                  <a:schemeClr val="bg1"/>
                </a:solidFill>
                <a:effectLst>
                  <a:outerShdw blurRad="38100" dist="38100" dir="2700000" algn="tl">
                    <a:srgbClr val="000000">
                      <a:alpha val="43137"/>
                    </a:srgbClr>
                  </a:outerShdw>
                </a:effectLst>
                <a:latin typeface="微软雅黑" charset="-122"/>
                <a:ea typeface="微软雅黑" charset="-122"/>
              </a:rPr>
              <a:t>结论与政策建议</a:t>
            </a:r>
            <a:endPar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endParaRPr>
          </a:p>
        </p:txBody>
      </p:sp>
      <p:sp>
        <p:nvSpPr>
          <p:cNvPr id="19" name="文本框 18">
            <a:extLst>
              <a:ext uri="{FF2B5EF4-FFF2-40B4-BE49-F238E27FC236}">
                <a16:creationId xmlns:a16="http://schemas.microsoft.com/office/drawing/2014/main" id="{621D3011-98A4-455D-83CD-161E253FECD4}"/>
              </a:ext>
            </a:extLst>
          </p:cNvPr>
          <p:cNvSpPr txBox="1"/>
          <p:nvPr/>
        </p:nvSpPr>
        <p:spPr>
          <a:xfrm>
            <a:off x="7742755" y="183599"/>
            <a:ext cx="579802" cy="3054682"/>
          </a:xfrm>
          <a:prstGeom prst="rect">
            <a:avLst/>
          </a:prstGeom>
          <a:noFill/>
        </p:spPr>
        <p:txBody>
          <a:bodyPr wrap="square" rtlCol="0">
            <a:spAutoFit/>
          </a:bodyPr>
          <a:lstStyle/>
          <a:p>
            <a:pPr algn="l">
              <a:lnSpc>
                <a:spcPts val="3280"/>
              </a:lnSpc>
            </a:pPr>
            <a:r>
              <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rPr>
              <a:t>6</a:t>
            </a:r>
          </a:p>
          <a:p>
            <a:pPr algn="l">
              <a:lnSpc>
                <a:spcPts val="3280"/>
              </a:lnSpc>
            </a:pPr>
            <a:endPar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endParaRPr>
          </a:p>
          <a:p>
            <a:pPr algn="l">
              <a:lnSpc>
                <a:spcPts val="3280"/>
              </a:lnSpc>
            </a:pPr>
            <a:r>
              <a:rPr lang="zh-CN" altLang="en-US" sz="2800" b="1" dirty="0">
                <a:solidFill>
                  <a:schemeClr val="bg1"/>
                </a:solidFill>
                <a:effectLst>
                  <a:outerShdw blurRad="38100" dist="38100" dir="2700000" algn="tl">
                    <a:srgbClr val="000000">
                      <a:alpha val="43137"/>
                    </a:srgbClr>
                  </a:outerShdw>
                </a:effectLst>
                <a:latin typeface="微软雅黑" charset="-122"/>
                <a:ea typeface="微软雅黑" charset="-122"/>
              </a:rPr>
              <a:t>进一步分析</a:t>
            </a:r>
            <a:endPar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endParaRPr>
          </a:p>
        </p:txBody>
      </p:sp>
      <p:sp>
        <p:nvSpPr>
          <p:cNvPr id="29" name="文本框 28">
            <a:extLst>
              <a:ext uri="{FF2B5EF4-FFF2-40B4-BE49-F238E27FC236}">
                <a16:creationId xmlns:a16="http://schemas.microsoft.com/office/drawing/2014/main" id="{A4C8D0D1-863F-4F2D-AAF0-50D7E0D2794E}"/>
              </a:ext>
            </a:extLst>
          </p:cNvPr>
          <p:cNvSpPr txBox="1"/>
          <p:nvPr/>
        </p:nvSpPr>
        <p:spPr>
          <a:xfrm>
            <a:off x="9146197" y="183599"/>
            <a:ext cx="579802" cy="3054682"/>
          </a:xfrm>
          <a:prstGeom prst="rect">
            <a:avLst/>
          </a:prstGeom>
          <a:noFill/>
        </p:spPr>
        <p:txBody>
          <a:bodyPr wrap="square" rtlCol="0">
            <a:spAutoFit/>
          </a:bodyPr>
          <a:lstStyle/>
          <a:p>
            <a:pPr algn="l">
              <a:lnSpc>
                <a:spcPts val="3280"/>
              </a:lnSpc>
            </a:pPr>
            <a:r>
              <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rPr>
              <a:t>7</a:t>
            </a:r>
          </a:p>
          <a:p>
            <a:pPr algn="l">
              <a:lnSpc>
                <a:spcPts val="3280"/>
              </a:lnSpc>
            </a:pPr>
            <a:endPar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endParaRPr>
          </a:p>
          <a:p>
            <a:pPr algn="l">
              <a:lnSpc>
                <a:spcPts val="3280"/>
              </a:lnSpc>
            </a:pPr>
            <a:r>
              <a:rPr lang="zh-CN" altLang="en-US" sz="2800" b="1" dirty="0">
                <a:solidFill>
                  <a:schemeClr val="bg1"/>
                </a:solidFill>
                <a:effectLst>
                  <a:outerShdw blurRad="38100" dist="38100" dir="2700000" algn="tl">
                    <a:srgbClr val="000000">
                      <a:alpha val="43137"/>
                    </a:srgbClr>
                  </a:outerShdw>
                </a:effectLst>
                <a:latin typeface="微软雅黑" charset="-122"/>
                <a:ea typeface="微软雅黑" charset="-122"/>
              </a:rPr>
              <a:t>稳健性检验</a:t>
            </a:r>
            <a:endPar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endParaRPr>
          </a:p>
        </p:txBody>
      </p:sp>
      <p:sp>
        <p:nvSpPr>
          <p:cNvPr id="30" name="文本框 29">
            <a:extLst>
              <a:ext uri="{FF2B5EF4-FFF2-40B4-BE49-F238E27FC236}">
                <a16:creationId xmlns:a16="http://schemas.microsoft.com/office/drawing/2014/main" id="{B7E95E26-98CD-470D-A1B3-031D482D9F98}"/>
              </a:ext>
            </a:extLst>
          </p:cNvPr>
          <p:cNvSpPr txBox="1"/>
          <p:nvPr/>
        </p:nvSpPr>
        <p:spPr>
          <a:xfrm>
            <a:off x="6339313" y="183599"/>
            <a:ext cx="579802" cy="2631490"/>
          </a:xfrm>
          <a:prstGeom prst="rect">
            <a:avLst/>
          </a:prstGeom>
          <a:noFill/>
        </p:spPr>
        <p:txBody>
          <a:bodyPr wrap="square" rtlCol="0">
            <a:spAutoFit/>
          </a:bodyPr>
          <a:lstStyle/>
          <a:p>
            <a:pPr algn="l">
              <a:lnSpc>
                <a:spcPts val="3280"/>
              </a:lnSpc>
            </a:pPr>
            <a:r>
              <a:rPr lang="en-US" altLang="zh-CN" sz="2800" b="1" dirty="0">
                <a:solidFill>
                  <a:schemeClr val="bg1"/>
                </a:solidFill>
                <a:effectLst>
                  <a:outerShdw blurRad="38100" dist="38100" dir="2700000" algn="tl">
                    <a:srgbClr val="000000">
                      <a:alpha val="43137"/>
                    </a:srgbClr>
                  </a:outerShdw>
                </a:effectLst>
                <a:latin typeface="微软雅黑" charset="-122"/>
                <a:ea typeface="微软雅黑" charset="-122"/>
              </a:rPr>
              <a:t>5</a:t>
            </a:r>
          </a:p>
          <a:p>
            <a:pPr algn="l">
              <a:lnSpc>
                <a:spcPts val="3280"/>
              </a:lnSpc>
            </a:pPr>
            <a:endParaRPr lang="zh-CN" altLang="en-US" sz="2800" b="1" dirty="0">
              <a:solidFill>
                <a:schemeClr val="bg1"/>
              </a:solidFill>
              <a:effectLst>
                <a:outerShdw blurRad="38100" dist="38100" dir="2700000" algn="tl">
                  <a:srgbClr val="000000">
                    <a:alpha val="43137"/>
                  </a:srgbClr>
                </a:outerShdw>
              </a:effectLst>
              <a:latin typeface="微软雅黑" charset="-122"/>
              <a:ea typeface="微软雅黑" charset="-122"/>
            </a:endParaRPr>
          </a:p>
          <a:p>
            <a:pPr algn="l">
              <a:lnSpc>
                <a:spcPts val="3280"/>
              </a:lnSpc>
            </a:pPr>
            <a:r>
              <a:rPr lang="zh-CN" altLang="en-US" sz="2800" b="1" dirty="0">
                <a:solidFill>
                  <a:schemeClr val="bg1"/>
                </a:solidFill>
                <a:effectLst>
                  <a:outerShdw blurRad="38100" dist="38100" dir="2700000" algn="tl">
                    <a:srgbClr val="000000">
                      <a:alpha val="43137"/>
                    </a:srgbClr>
                  </a:outerShdw>
                </a:effectLst>
                <a:latin typeface="微软雅黑" charset="-122"/>
                <a:ea typeface="微软雅黑" charset="-122"/>
              </a:rPr>
              <a:t>机制检验</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lang="zh-CN" altLang="en-US" sz="2400" kern="0" dirty="0">
                <a:solidFill>
                  <a:prstClr val="white"/>
                </a:solidFill>
                <a:latin typeface="方正粗黑宋简体" panose="02000000000000000000" pitchFamily="2" charset="-122"/>
                <a:ea typeface="方正粗黑宋简体" panose="02000000000000000000" pitchFamily="2" charset="-122"/>
              </a:rPr>
              <a:t>实证结果</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8" name="图片 7">
            <a:extLst>
              <a:ext uri="{FF2B5EF4-FFF2-40B4-BE49-F238E27FC236}">
                <a16:creationId xmlns:a16="http://schemas.microsoft.com/office/drawing/2014/main" id="{CD8B68B1-1087-4535-8B5B-10679C9FA7DB}"/>
              </a:ext>
            </a:extLst>
          </p:cNvPr>
          <p:cNvPicPr>
            <a:picLocks noChangeAspect="1"/>
          </p:cNvPicPr>
          <p:nvPr/>
        </p:nvPicPr>
        <p:blipFill rotWithShape="1">
          <a:blip r:embed="rId3"/>
          <a:srcRect b="7003"/>
          <a:stretch/>
        </p:blipFill>
        <p:spPr>
          <a:xfrm>
            <a:off x="1640518" y="2219396"/>
            <a:ext cx="7968255" cy="1617920"/>
          </a:xfrm>
          <a:prstGeom prst="rect">
            <a:avLst/>
          </a:prstGeom>
        </p:spPr>
      </p:pic>
      <p:pic>
        <p:nvPicPr>
          <p:cNvPr id="11" name="图片 10">
            <a:extLst>
              <a:ext uri="{FF2B5EF4-FFF2-40B4-BE49-F238E27FC236}">
                <a16:creationId xmlns:a16="http://schemas.microsoft.com/office/drawing/2014/main" id="{B04BEAD7-E45E-475E-A572-8C6D81724CAA}"/>
              </a:ext>
            </a:extLst>
          </p:cNvPr>
          <p:cNvPicPr>
            <a:picLocks noChangeAspect="1"/>
          </p:cNvPicPr>
          <p:nvPr/>
        </p:nvPicPr>
        <p:blipFill>
          <a:blip r:embed="rId4"/>
          <a:stretch>
            <a:fillRect/>
          </a:stretch>
        </p:blipFill>
        <p:spPr>
          <a:xfrm>
            <a:off x="1640518" y="3724797"/>
            <a:ext cx="8007114" cy="619461"/>
          </a:xfrm>
          <a:prstGeom prst="rect">
            <a:avLst/>
          </a:prstGeom>
        </p:spPr>
      </p:pic>
      <p:sp>
        <p:nvSpPr>
          <p:cNvPr id="4" name="文本框 3">
            <a:extLst>
              <a:ext uri="{FF2B5EF4-FFF2-40B4-BE49-F238E27FC236}">
                <a16:creationId xmlns:a16="http://schemas.microsoft.com/office/drawing/2014/main" id="{7A5B7CDC-9D37-4CBA-848D-2CBA407E568F}"/>
              </a:ext>
            </a:extLst>
          </p:cNvPr>
          <p:cNvSpPr txBox="1"/>
          <p:nvPr/>
        </p:nvSpPr>
        <p:spPr>
          <a:xfrm>
            <a:off x="1621089" y="1312344"/>
            <a:ext cx="7047068" cy="400110"/>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超额商业信用：</a:t>
            </a:r>
          </a:p>
        </p:txBody>
      </p:sp>
      <p:pic>
        <p:nvPicPr>
          <p:cNvPr id="7" name="图片 6">
            <a:extLst>
              <a:ext uri="{FF2B5EF4-FFF2-40B4-BE49-F238E27FC236}">
                <a16:creationId xmlns:a16="http://schemas.microsoft.com/office/drawing/2014/main" id="{D73D1446-5182-485F-A3CC-AB286BCA430C}"/>
              </a:ext>
            </a:extLst>
          </p:cNvPr>
          <p:cNvPicPr>
            <a:picLocks noChangeAspect="1"/>
          </p:cNvPicPr>
          <p:nvPr/>
        </p:nvPicPr>
        <p:blipFill>
          <a:blip r:embed="rId5"/>
          <a:stretch>
            <a:fillRect/>
          </a:stretch>
        </p:blipFill>
        <p:spPr>
          <a:xfrm>
            <a:off x="1640518" y="4563490"/>
            <a:ext cx="5550185" cy="304816"/>
          </a:xfrm>
          <a:prstGeom prst="rect">
            <a:avLst/>
          </a:prstGeom>
        </p:spPr>
      </p:pic>
    </p:spTree>
    <p:extLst>
      <p:ext uri="{BB962C8B-B14F-4D97-AF65-F5344CB8AC3E}">
        <p14:creationId xmlns:p14="http://schemas.microsoft.com/office/powerpoint/2010/main" val="1755560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lang="zh-CN" altLang="en-US" sz="2400" kern="0" dirty="0">
                <a:solidFill>
                  <a:prstClr val="white"/>
                </a:solidFill>
                <a:latin typeface="方正粗黑宋简体" panose="02000000000000000000" pitchFamily="2" charset="-122"/>
                <a:ea typeface="方正粗黑宋简体" panose="02000000000000000000" pitchFamily="2" charset="-122"/>
              </a:rPr>
              <a:t>实证结果</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5" name="图片 4">
            <a:extLst>
              <a:ext uri="{FF2B5EF4-FFF2-40B4-BE49-F238E27FC236}">
                <a16:creationId xmlns:a16="http://schemas.microsoft.com/office/drawing/2014/main" id="{8E7421FB-9A81-4C13-9E46-5FB287832182}"/>
              </a:ext>
            </a:extLst>
          </p:cNvPr>
          <p:cNvPicPr>
            <a:picLocks noChangeAspect="1"/>
          </p:cNvPicPr>
          <p:nvPr/>
        </p:nvPicPr>
        <p:blipFill rotWithShape="1">
          <a:blip r:embed="rId3"/>
          <a:srcRect b="2263"/>
          <a:stretch/>
        </p:blipFill>
        <p:spPr>
          <a:xfrm>
            <a:off x="1981949" y="1018244"/>
            <a:ext cx="8228101" cy="5861175"/>
          </a:xfrm>
          <a:prstGeom prst="rect">
            <a:avLst/>
          </a:prstGeom>
        </p:spPr>
      </p:pic>
      <p:sp>
        <p:nvSpPr>
          <p:cNvPr id="7" name="等腰三角形 6">
            <a:extLst>
              <a:ext uri="{FF2B5EF4-FFF2-40B4-BE49-F238E27FC236}">
                <a16:creationId xmlns:a16="http://schemas.microsoft.com/office/drawing/2014/main" id="{66E58C99-3498-42D0-BC43-38AE9C10A80F}"/>
              </a:ext>
            </a:extLst>
          </p:cNvPr>
          <p:cNvSpPr/>
          <p:nvPr/>
        </p:nvSpPr>
        <p:spPr>
          <a:xfrm>
            <a:off x="2887942" y="2392204"/>
            <a:ext cx="220006" cy="17875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9099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lang="zh-CN" altLang="en-US" sz="2400" kern="0" dirty="0">
                <a:solidFill>
                  <a:prstClr val="white"/>
                </a:solidFill>
                <a:latin typeface="方正粗黑宋简体" panose="02000000000000000000" pitchFamily="2" charset="-122"/>
                <a:ea typeface="方正粗黑宋简体" panose="02000000000000000000" pitchFamily="2" charset="-122"/>
              </a:rPr>
              <a:t>实证结果</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4" name="文本框 3">
            <a:extLst>
              <a:ext uri="{FF2B5EF4-FFF2-40B4-BE49-F238E27FC236}">
                <a16:creationId xmlns:a16="http://schemas.microsoft.com/office/drawing/2014/main" id="{88ABB052-5AFF-430D-8EF6-62B3EC440F53}"/>
              </a:ext>
            </a:extLst>
          </p:cNvPr>
          <p:cNvSpPr txBox="1"/>
          <p:nvPr/>
        </p:nvSpPr>
        <p:spPr>
          <a:xfrm>
            <a:off x="1600200" y="1564105"/>
            <a:ext cx="9360568" cy="2554545"/>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银行借款的检验</a:t>
            </a:r>
            <a:endParaRPr lang="en-US" altLang="zh-CN" sz="2000" dirty="0">
              <a:latin typeface="微软雅黑" panose="020B0503020204020204" pitchFamily="34" charset="-122"/>
              <a:ea typeface="微软雅黑" panose="020B0503020204020204" pitchFamily="34" charset="-122"/>
            </a:endParaRPr>
          </a:p>
          <a:p>
            <a:pPr algn="l"/>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把上市公司银行借款与数字普惠金融发展进行交乘，来证实商业信用二次配置的作用。此外，把银行借款细分为长期借款和短期借款以探讨不同信贷期限对商业信用二次配置的异质性影响。</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长期借款采用长期借款总额除以贷款总额衡量，短期借款采用短期借款总额除以贷款总额衡量，并按照行业年度中位数分组，将高于行业年度中位数的样本取值为</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，否则为</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a:t>
            </a:r>
          </a:p>
        </p:txBody>
      </p:sp>
      <p:pic>
        <p:nvPicPr>
          <p:cNvPr id="7" name="图片 6">
            <a:extLst>
              <a:ext uri="{FF2B5EF4-FFF2-40B4-BE49-F238E27FC236}">
                <a16:creationId xmlns:a16="http://schemas.microsoft.com/office/drawing/2014/main" id="{01C9584D-1958-4BBE-A9E7-DF61AFB7F7E9}"/>
              </a:ext>
            </a:extLst>
          </p:cNvPr>
          <p:cNvPicPr>
            <a:picLocks noChangeAspect="1"/>
          </p:cNvPicPr>
          <p:nvPr/>
        </p:nvPicPr>
        <p:blipFill>
          <a:blip r:embed="rId3"/>
          <a:stretch>
            <a:fillRect/>
          </a:stretch>
        </p:blipFill>
        <p:spPr>
          <a:xfrm>
            <a:off x="1600200" y="4372780"/>
            <a:ext cx="7993533" cy="1450503"/>
          </a:xfrm>
          <a:prstGeom prst="rect">
            <a:avLst/>
          </a:prstGeom>
        </p:spPr>
      </p:pic>
    </p:spTree>
    <p:extLst>
      <p:ext uri="{BB962C8B-B14F-4D97-AF65-F5344CB8AC3E}">
        <p14:creationId xmlns:p14="http://schemas.microsoft.com/office/powerpoint/2010/main" val="209913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lang="zh-CN" altLang="en-US" sz="2400" kern="0" dirty="0">
                <a:solidFill>
                  <a:prstClr val="white"/>
                </a:solidFill>
                <a:latin typeface="方正粗黑宋简体" panose="02000000000000000000" pitchFamily="2" charset="-122"/>
                <a:ea typeface="方正粗黑宋简体" panose="02000000000000000000" pitchFamily="2" charset="-122"/>
              </a:rPr>
              <a:t>实证结果</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5" name="图片 4">
            <a:extLst>
              <a:ext uri="{FF2B5EF4-FFF2-40B4-BE49-F238E27FC236}">
                <a16:creationId xmlns:a16="http://schemas.microsoft.com/office/drawing/2014/main" id="{8E7421FB-9A81-4C13-9E46-5FB287832182}"/>
              </a:ext>
            </a:extLst>
          </p:cNvPr>
          <p:cNvPicPr>
            <a:picLocks noChangeAspect="1"/>
          </p:cNvPicPr>
          <p:nvPr/>
        </p:nvPicPr>
        <p:blipFill rotWithShape="1">
          <a:blip r:embed="rId3"/>
          <a:srcRect b="2263"/>
          <a:stretch/>
        </p:blipFill>
        <p:spPr>
          <a:xfrm>
            <a:off x="1981949" y="1018244"/>
            <a:ext cx="8228101" cy="5861175"/>
          </a:xfrm>
          <a:prstGeom prst="rect">
            <a:avLst/>
          </a:prstGeom>
        </p:spPr>
      </p:pic>
      <p:sp>
        <p:nvSpPr>
          <p:cNvPr id="6" name="等腰三角形 5">
            <a:extLst>
              <a:ext uri="{FF2B5EF4-FFF2-40B4-BE49-F238E27FC236}">
                <a16:creationId xmlns:a16="http://schemas.microsoft.com/office/drawing/2014/main" id="{57D505DB-302B-4968-B1D2-E39F7957B305}"/>
              </a:ext>
            </a:extLst>
          </p:cNvPr>
          <p:cNvSpPr/>
          <p:nvPr/>
        </p:nvSpPr>
        <p:spPr>
          <a:xfrm>
            <a:off x="3394969" y="3669843"/>
            <a:ext cx="220006" cy="17875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66E58C99-3498-42D0-BC43-38AE9C10A80F}"/>
              </a:ext>
            </a:extLst>
          </p:cNvPr>
          <p:cNvSpPr/>
          <p:nvPr/>
        </p:nvSpPr>
        <p:spPr>
          <a:xfrm>
            <a:off x="2887942" y="2392204"/>
            <a:ext cx="220006" cy="17875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a:extLst>
              <a:ext uri="{FF2B5EF4-FFF2-40B4-BE49-F238E27FC236}">
                <a16:creationId xmlns:a16="http://schemas.microsoft.com/office/drawing/2014/main" id="{CA5CBEFF-6713-4911-B069-24A8B1514B6A}"/>
              </a:ext>
            </a:extLst>
          </p:cNvPr>
          <p:cNvSpPr/>
          <p:nvPr/>
        </p:nvSpPr>
        <p:spPr>
          <a:xfrm>
            <a:off x="3394969" y="4953211"/>
            <a:ext cx="220006" cy="17875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3649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142549" y="1988899"/>
            <a:ext cx="6167960" cy="2684701"/>
            <a:chOff x="3880842" y="2273697"/>
            <a:chExt cx="4395787" cy="1913335"/>
          </a:xfrm>
        </p:grpSpPr>
        <p:sp>
          <p:nvSpPr>
            <p:cNvPr id="13" name="任意多边形 21"/>
            <p:cNvSpPr/>
            <p:nvPr>
              <p:custDataLst>
                <p:tags r:id="rId1"/>
              </p:custDataLst>
            </p:nvPr>
          </p:nvSpPr>
          <p:spPr>
            <a:xfrm>
              <a:off x="4258270" y="2547541"/>
              <a:ext cx="3675460" cy="1351359"/>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AF251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a:ea typeface="微软雅黑" charset="-122"/>
              </a:endParaRPr>
            </a:p>
          </p:txBody>
        </p:sp>
        <p:cxnSp>
          <p:nvCxnSpPr>
            <p:cNvPr id="14" name="直接连接符 13"/>
            <p:cNvCxnSpPr/>
            <p:nvPr>
              <p:custDataLst>
                <p:tags r:id="rId2"/>
              </p:custDataLst>
            </p:nvPr>
          </p:nvCxnSpPr>
          <p:spPr>
            <a:xfrm flipH="1">
              <a:off x="3880842" y="2273697"/>
              <a:ext cx="1577578" cy="1138238"/>
            </a:xfrm>
            <a:prstGeom prst="line">
              <a:avLst/>
            </a:prstGeom>
            <a:noFill/>
            <a:ln w="12700" cap="flat" cmpd="sng" algn="ctr">
              <a:solidFill>
                <a:srgbClr val="AF251B">
                  <a:lumMod val="75000"/>
                </a:srgbClr>
              </a:solidFill>
              <a:prstDash val="solid"/>
              <a:miter lim="800000"/>
            </a:ln>
            <a:effectLst/>
          </p:spPr>
        </p:cxnSp>
        <p:cxnSp>
          <p:nvCxnSpPr>
            <p:cNvPr id="15" name="直接连接符 14"/>
            <p:cNvCxnSpPr/>
            <p:nvPr>
              <p:custDataLst>
                <p:tags r:id="rId3"/>
              </p:custDataLst>
            </p:nvPr>
          </p:nvCxnSpPr>
          <p:spPr>
            <a:xfrm flipH="1">
              <a:off x="6699050" y="3048794"/>
              <a:ext cx="1577579" cy="1138238"/>
            </a:xfrm>
            <a:prstGeom prst="line">
              <a:avLst/>
            </a:prstGeom>
            <a:noFill/>
            <a:ln w="12700" cap="flat" cmpd="sng" algn="ctr">
              <a:solidFill>
                <a:srgbClr val="AF251B">
                  <a:lumMod val="75000"/>
                </a:srgbClr>
              </a:solidFill>
              <a:prstDash val="solid"/>
              <a:miter lim="800000"/>
            </a:ln>
            <a:effectLst/>
          </p:spPr>
        </p:cxnSp>
        <p:cxnSp>
          <p:nvCxnSpPr>
            <p:cNvPr id="16" name="直接连接符 15"/>
            <p:cNvCxnSpPr/>
            <p:nvPr/>
          </p:nvCxnSpPr>
          <p:spPr>
            <a:xfrm>
              <a:off x="5113138" y="2648343"/>
              <a:ext cx="2374701" cy="0"/>
            </a:xfrm>
            <a:prstGeom prst="line">
              <a:avLst/>
            </a:prstGeom>
            <a:noFill/>
            <a:ln w="6350" cap="flat" cmpd="sng" algn="ctr">
              <a:solidFill>
                <a:sysClr val="window" lastClr="FFFFFF"/>
              </a:solidFill>
              <a:prstDash val="solid"/>
              <a:miter lim="800000"/>
            </a:ln>
            <a:effectLst/>
          </p:spPr>
        </p:cxnSp>
        <p:cxnSp>
          <p:nvCxnSpPr>
            <p:cNvPr id="17" name="直接连接符 16"/>
            <p:cNvCxnSpPr/>
            <p:nvPr/>
          </p:nvCxnSpPr>
          <p:spPr>
            <a:xfrm>
              <a:off x="4353742" y="3771005"/>
              <a:ext cx="2703689" cy="0"/>
            </a:xfrm>
            <a:prstGeom prst="line">
              <a:avLst/>
            </a:prstGeom>
            <a:noFill/>
            <a:ln w="6350" cap="flat" cmpd="sng" algn="ctr">
              <a:solidFill>
                <a:sysClr val="window" lastClr="FFFFFF"/>
              </a:solidFill>
              <a:prstDash val="solid"/>
              <a:miter lim="800000"/>
            </a:ln>
            <a:effectLst/>
          </p:spPr>
        </p:cxnSp>
        <p:cxnSp>
          <p:nvCxnSpPr>
            <p:cNvPr id="18" name="直接连接符 17"/>
            <p:cNvCxnSpPr/>
            <p:nvPr/>
          </p:nvCxnSpPr>
          <p:spPr>
            <a:xfrm>
              <a:off x="7835130" y="2695580"/>
              <a:ext cx="0" cy="601860"/>
            </a:xfrm>
            <a:prstGeom prst="line">
              <a:avLst/>
            </a:prstGeom>
            <a:noFill/>
            <a:ln w="6350" cap="flat" cmpd="sng" algn="ctr">
              <a:solidFill>
                <a:sysClr val="window" lastClr="FFFFFF"/>
              </a:solidFill>
              <a:prstDash val="solid"/>
              <a:miter lim="800000"/>
            </a:ln>
            <a:effectLst/>
          </p:spPr>
        </p:cxnSp>
        <p:cxnSp>
          <p:nvCxnSpPr>
            <p:cNvPr id="19" name="直接连接符 18"/>
            <p:cNvCxnSpPr/>
            <p:nvPr/>
          </p:nvCxnSpPr>
          <p:spPr>
            <a:xfrm>
              <a:off x="4353742" y="3170640"/>
              <a:ext cx="0" cy="601860"/>
            </a:xfrm>
            <a:prstGeom prst="line">
              <a:avLst/>
            </a:prstGeom>
            <a:noFill/>
            <a:ln w="6350" cap="flat" cmpd="sng" algn="ctr">
              <a:solidFill>
                <a:sysClr val="window" lastClr="FFFFFF"/>
              </a:solidFill>
              <a:prstDash val="solid"/>
              <a:miter lim="800000"/>
            </a:ln>
            <a:effectLst/>
          </p:spPr>
        </p:cxnSp>
        <p:sp>
          <p:nvSpPr>
            <p:cNvPr id="20" name="文本框 19"/>
            <p:cNvSpPr txBox="1"/>
            <p:nvPr/>
          </p:nvSpPr>
          <p:spPr>
            <a:xfrm>
              <a:off x="4498520" y="3022884"/>
              <a:ext cx="3024478" cy="416758"/>
            </a:xfrm>
            <a:prstGeom prst="rect">
              <a:avLst/>
            </a:prstGeom>
            <a:noFill/>
          </p:spPr>
          <p:txBody>
            <a:bodyPr wrap="square" rtlCol="0">
              <a:spAutoFit/>
            </a:bodyPr>
            <a:lstStyle/>
            <a:p>
              <a:pPr algn="ctr">
                <a:defRPr/>
              </a:pPr>
              <a:r>
                <a:rPr kumimoji="0" lang="en-US" altLang="zh-CN"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5. </a:t>
              </a:r>
              <a:r>
                <a:rPr kumimoji="0" lang="zh-CN" altLang="en-US"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机制检验</a:t>
              </a:r>
            </a:p>
          </p:txBody>
        </p:sp>
      </p:grpSp>
      <p:sp>
        <p:nvSpPr>
          <p:cNvPr id="22" name="图文框 21"/>
          <p:cNvSpPr/>
          <p:nvPr/>
        </p:nvSpPr>
        <p:spPr>
          <a:xfrm>
            <a:off x="0" y="0"/>
            <a:ext cx="12192000" cy="6858000"/>
          </a:xfrm>
          <a:prstGeom prst="frame">
            <a:avLst>
              <a:gd name="adj1" fmla="val 3611"/>
            </a:avLst>
          </a:prstGeom>
          <a:gradFill>
            <a:gsLst>
              <a:gs pos="0">
                <a:srgbClr val="D65C5B">
                  <a:lumMod val="80000"/>
                  <a:lumOff val="20000"/>
                </a:srgbClr>
              </a:gs>
              <a:gs pos="76000">
                <a:srgbClr val="973031">
                  <a:lumMod val="95000"/>
                  <a:lumOff val="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solidFill>
              <a:effectLst/>
              <a:uLnTx/>
              <a:uFillTx/>
              <a:latin typeface="Calibri"/>
              <a:ea typeface="微软雅黑" charset="-122"/>
              <a:cs typeface="+mn-cs"/>
            </a:endParaRPr>
          </a:p>
        </p:txBody>
      </p:sp>
    </p:spTree>
    <p:extLst>
      <p:ext uri="{BB962C8B-B14F-4D97-AF65-F5344CB8AC3E}">
        <p14:creationId xmlns:p14="http://schemas.microsoft.com/office/powerpoint/2010/main" val="2271920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lang="zh-CN" altLang="en-US" sz="2400" kern="0" dirty="0">
                <a:solidFill>
                  <a:prstClr val="white"/>
                </a:solidFill>
                <a:latin typeface="方正粗黑宋简体" panose="02000000000000000000" pitchFamily="2" charset="-122"/>
                <a:ea typeface="方正粗黑宋简体" panose="02000000000000000000" pitchFamily="2" charset="-122"/>
              </a:rPr>
              <a:t>机制检验</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4" name="文本框 3">
            <a:extLst>
              <a:ext uri="{FF2B5EF4-FFF2-40B4-BE49-F238E27FC236}">
                <a16:creationId xmlns:a16="http://schemas.microsoft.com/office/drawing/2014/main" id="{61319859-4647-4A89-AABA-013CE8B4690A}"/>
              </a:ext>
            </a:extLst>
          </p:cNvPr>
          <p:cNvSpPr txBox="1"/>
          <p:nvPr/>
        </p:nvSpPr>
        <p:spPr>
          <a:xfrm>
            <a:off x="1756610" y="1672389"/>
            <a:ext cx="9336505" cy="317009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目的：探讨数字普惠金融发展对上市公司商业信用二次配置的传导路径。</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上市公司规模较大，具有较高市场地位，拥有较好银企关系。上市公司往往有较多的闲置资金为上下游企业提供商业信用以获取金融回报。</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数字普惠金融的发展：</a:t>
            </a:r>
            <a:endParaRPr lang="en-US" altLang="zh-CN" sz="2000" dirty="0">
              <a:latin typeface="微软雅黑" panose="020B0503020204020204" pitchFamily="34" charset="-122"/>
              <a:ea typeface="微软雅黑" panose="020B0503020204020204" pitchFamily="34" charset="-122"/>
            </a:endParaRPr>
          </a:p>
          <a:p>
            <a:pPr marL="457200" indent="-457200">
              <a:buAutoNum type="arabicPeriod"/>
            </a:pPr>
            <a:r>
              <a:rPr lang="zh-CN" altLang="en-US" sz="2000" dirty="0">
                <a:latin typeface="微软雅黑" panose="020B0503020204020204" pitchFamily="34" charset="-122"/>
                <a:ea typeface="微软雅黑" panose="020B0503020204020204" pitchFamily="34" charset="-122"/>
              </a:rPr>
              <a:t>促使银行等金融机构将更多资金向中小企业倾斜，减少对上市公司提供超额资金；</a:t>
            </a:r>
            <a:endParaRPr lang="en-US" altLang="zh-CN" sz="2000" dirty="0">
              <a:latin typeface="微软雅黑" panose="020B0503020204020204" pitchFamily="34" charset="-122"/>
              <a:ea typeface="微软雅黑" panose="020B0503020204020204" pitchFamily="34" charset="-122"/>
            </a:endParaRPr>
          </a:p>
          <a:p>
            <a:pPr marL="457200" indent="-457200">
              <a:buAutoNum type="arabicPeriod"/>
            </a:pPr>
            <a:r>
              <a:rPr lang="zh-CN" altLang="en-US" sz="2000" dirty="0">
                <a:latin typeface="微软雅黑" panose="020B0503020204020204" pitchFamily="34" charset="-122"/>
                <a:ea typeface="微软雅黑" panose="020B0503020204020204" pitchFamily="34" charset="-122"/>
              </a:rPr>
              <a:t>中小企业的融资成本降低，对非正式融资的需求下降，上市公司获取超额信贷的动机降低。</a:t>
            </a:r>
          </a:p>
        </p:txBody>
      </p:sp>
    </p:spTree>
    <p:extLst>
      <p:ext uri="{BB962C8B-B14F-4D97-AF65-F5344CB8AC3E}">
        <p14:creationId xmlns:p14="http://schemas.microsoft.com/office/powerpoint/2010/main" val="218323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lang="zh-CN" altLang="en-US" sz="2400" kern="0" dirty="0">
                <a:solidFill>
                  <a:prstClr val="white"/>
                </a:solidFill>
                <a:latin typeface="方正粗黑宋简体" panose="02000000000000000000" pitchFamily="2" charset="-122"/>
                <a:ea typeface="方正粗黑宋简体" panose="02000000000000000000" pitchFamily="2" charset="-122"/>
              </a:rPr>
              <a:t>机制检验</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6" name="图片 5">
            <a:extLst>
              <a:ext uri="{FF2B5EF4-FFF2-40B4-BE49-F238E27FC236}">
                <a16:creationId xmlns:a16="http://schemas.microsoft.com/office/drawing/2014/main" id="{C081E86D-DD4B-4FE4-96A1-2CF4EAD0C9D3}"/>
              </a:ext>
            </a:extLst>
          </p:cNvPr>
          <p:cNvPicPr>
            <a:picLocks noChangeAspect="1"/>
          </p:cNvPicPr>
          <p:nvPr/>
        </p:nvPicPr>
        <p:blipFill rotWithShape="1">
          <a:blip r:embed="rId3"/>
          <a:srcRect b="49051"/>
          <a:stretch/>
        </p:blipFill>
        <p:spPr>
          <a:xfrm>
            <a:off x="1452177" y="1291980"/>
            <a:ext cx="9287645" cy="2137020"/>
          </a:xfrm>
          <a:prstGeom prst="rect">
            <a:avLst/>
          </a:prstGeom>
        </p:spPr>
      </p:pic>
      <p:pic>
        <p:nvPicPr>
          <p:cNvPr id="5" name="图片 4">
            <a:extLst>
              <a:ext uri="{FF2B5EF4-FFF2-40B4-BE49-F238E27FC236}">
                <a16:creationId xmlns:a16="http://schemas.microsoft.com/office/drawing/2014/main" id="{B8E6C05C-93FB-4A42-8C68-44332F9217DF}"/>
              </a:ext>
            </a:extLst>
          </p:cNvPr>
          <p:cNvPicPr>
            <a:picLocks noChangeAspect="1"/>
          </p:cNvPicPr>
          <p:nvPr/>
        </p:nvPicPr>
        <p:blipFill>
          <a:blip r:embed="rId4"/>
          <a:stretch>
            <a:fillRect/>
          </a:stretch>
        </p:blipFill>
        <p:spPr>
          <a:xfrm>
            <a:off x="1452177" y="3847219"/>
            <a:ext cx="8726863" cy="1377476"/>
          </a:xfrm>
          <a:prstGeom prst="rect">
            <a:avLst/>
          </a:prstGeom>
        </p:spPr>
      </p:pic>
    </p:spTree>
    <p:extLst>
      <p:ext uri="{BB962C8B-B14F-4D97-AF65-F5344CB8AC3E}">
        <p14:creationId xmlns:p14="http://schemas.microsoft.com/office/powerpoint/2010/main" val="118265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454067" cy="461665"/>
          </a:xfrm>
          <a:prstGeom prst="rect">
            <a:avLst/>
          </a:prstGeom>
          <a:noFill/>
        </p:spPr>
        <p:txBody>
          <a:bodyPr wrap="square" rtlCol="0">
            <a:spAutoFit/>
          </a:bodyPr>
          <a:lstStyle/>
          <a:p>
            <a:r>
              <a:rPr lang="zh-CN" altLang="en-US" sz="2400" kern="0" dirty="0">
                <a:solidFill>
                  <a:prstClr val="white"/>
                </a:solidFill>
                <a:latin typeface="方正粗黑宋简体" panose="02000000000000000000" pitchFamily="2" charset="-122"/>
                <a:ea typeface="方正粗黑宋简体" panose="02000000000000000000" pitchFamily="2" charset="-122"/>
              </a:rPr>
              <a:t>机制检验</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5" name="图片 4">
            <a:extLst>
              <a:ext uri="{FF2B5EF4-FFF2-40B4-BE49-F238E27FC236}">
                <a16:creationId xmlns:a16="http://schemas.microsoft.com/office/drawing/2014/main" id="{4B59D07D-444E-4E0E-B856-66AFB2C403CB}"/>
              </a:ext>
            </a:extLst>
          </p:cNvPr>
          <p:cNvPicPr>
            <a:picLocks noChangeAspect="1"/>
          </p:cNvPicPr>
          <p:nvPr/>
        </p:nvPicPr>
        <p:blipFill>
          <a:blip r:embed="rId3"/>
          <a:stretch>
            <a:fillRect/>
          </a:stretch>
        </p:blipFill>
        <p:spPr>
          <a:xfrm>
            <a:off x="1459864" y="1087428"/>
            <a:ext cx="9272271" cy="3701823"/>
          </a:xfrm>
          <a:prstGeom prst="rect">
            <a:avLst/>
          </a:prstGeom>
        </p:spPr>
      </p:pic>
      <p:sp>
        <p:nvSpPr>
          <p:cNvPr id="4" name="文本框 3">
            <a:extLst>
              <a:ext uri="{FF2B5EF4-FFF2-40B4-BE49-F238E27FC236}">
                <a16:creationId xmlns:a16="http://schemas.microsoft.com/office/drawing/2014/main" id="{30A5B316-4BF2-4ACB-BA11-E63F332719A1}"/>
              </a:ext>
            </a:extLst>
          </p:cNvPr>
          <p:cNvSpPr txBox="1"/>
          <p:nvPr/>
        </p:nvSpPr>
        <p:spPr>
          <a:xfrm>
            <a:off x="1660358" y="5137484"/>
            <a:ext cx="8710863" cy="707886"/>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上述结果表明，数字普惠金融的发展会抑制上市公司获取超额银行贷款，从而降低上市公司商业信用二次配置行为。</a:t>
            </a:r>
          </a:p>
        </p:txBody>
      </p:sp>
    </p:spTree>
    <p:extLst>
      <p:ext uri="{BB962C8B-B14F-4D97-AF65-F5344CB8AC3E}">
        <p14:creationId xmlns:p14="http://schemas.microsoft.com/office/powerpoint/2010/main" val="1083974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142549" y="1988899"/>
            <a:ext cx="6167960" cy="2684701"/>
            <a:chOff x="3880842" y="2273697"/>
            <a:chExt cx="4395787" cy="1913335"/>
          </a:xfrm>
        </p:grpSpPr>
        <p:sp>
          <p:nvSpPr>
            <p:cNvPr id="13" name="任意多边形 21"/>
            <p:cNvSpPr/>
            <p:nvPr>
              <p:custDataLst>
                <p:tags r:id="rId1"/>
              </p:custDataLst>
            </p:nvPr>
          </p:nvSpPr>
          <p:spPr>
            <a:xfrm>
              <a:off x="4258270" y="2547541"/>
              <a:ext cx="3675460" cy="1351359"/>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AF251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a:ea typeface="微软雅黑" charset="-122"/>
              </a:endParaRPr>
            </a:p>
          </p:txBody>
        </p:sp>
        <p:cxnSp>
          <p:nvCxnSpPr>
            <p:cNvPr id="14" name="直接连接符 13"/>
            <p:cNvCxnSpPr/>
            <p:nvPr>
              <p:custDataLst>
                <p:tags r:id="rId2"/>
              </p:custDataLst>
            </p:nvPr>
          </p:nvCxnSpPr>
          <p:spPr>
            <a:xfrm flipH="1">
              <a:off x="3880842" y="2273697"/>
              <a:ext cx="1577578" cy="1138238"/>
            </a:xfrm>
            <a:prstGeom prst="line">
              <a:avLst/>
            </a:prstGeom>
            <a:noFill/>
            <a:ln w="12700" cap="flat" cmpd="sng" algn="ctr">
              <a:solidFill>
                <a:srgbClr val="AF251B">
                  <a:lumMod val="75000"/>
                </a:srgbClr>
              </a:solidFill>
              <a:prstDash val="solid"/>
              <a:miter lim="800000"/>
            </a:ln>
            <a:effectLst/>
          </p:spPr>
        </p:cxnSp>
        <p:cxnSp>
          <p:nvCxnSpPr>
            <p:cNvPr id="15" name="直接连接符 14"/>
            <p:cNvCxnSpPr/>
            <p:nvPr>
              <p:custDataLst>
                <p:tags r:id="rId3"/>
              </p:custDataLst>
            </p:nvPr>
          </p:nvCxnSpPr>
          <p:spPr>
            <a:xfrm flipH="1">
              <a:off x="6699050" y="3048794"/>
              <a:ext cx="1577579" cy="1138238"/>
            </a:xfrm>
            <a:prstGeom prst="line">
              <a:avLst/>
            </a:prstGeom>
            <a:noFill/>
            <a:ln w="12700" cap="flat" cmpd="sng" algn="ctr">
              <a:solidFill>
                <a:srgbClr val="AF251B">
                  <a:lumMod val="75000"/>
                </a:srgbClr>
              </a:solidFill>
              <a:prstDash val="solid"/>
              <a:miter lim="800000"/>
            </a:ln>
            <a:effectLst/>
          </p:spPr>
        </p:cxnSp>
        <p:cxnSp>
          <p:nvCxnSpPr>
            <p:cNvPr id="16" name="直接连接符 15"/>
            <p:cNvCxnSpPr/>
            <p:nvPr/>
          </p:nvCxnSpPr>
          <p:spPr>
            <a:xfrm>
              <a:off x="5113138" y="2648343"/>
              <a:ext cx="2374701" cy="0"/>
            </a:xfrm>
            <a:prstGeom prst="line">
              <a:avLst/>
            </a:prstGeom>
            <a:noFill/>
            <a:ln w="6350" cap="flat" cmpd="sng" algn="ctr">
              <a:solidFill>
                <a:sysClr val="window" lastClr="FFFFFF"/>
              </a:solidFill>
              <a:prstDash val="solid"/>
              <a:miter lim="800000"/>
            </a:ln>
            <a:effectLst/>
          </p:spPr>
        </p:cxnSp>
        <p:cxnSp>
          <p:nvCxnSpPr>
            <p:cNvPr id="17" name="直接连接符 16"/>
            <p:cNvCxnSpPr/>
            <p:nvPr/>
          </p:nvCxnSpPr>
          <p:spPr>
            <a:xfrm>
              <a:off x="4353742" y="3771005"/>
              <a:ext cx="2703689" cy="0"/>
            </a:xfrm>
            <a:prstGeom prst="line">
              <a:avLst/>
            </a:prstGeom>
            <a:noFill/>
            <a:ln w="6350" cap="flat" cmpd="sng" algn="ctr">
              <a:solidFill>
                <a:sysClr val="window" lastClr="FFFFFF"/>
              </a:solidFill>
              <a:prstDash val="solid"/>
              <a:miter lim="800000"/>
            </a:ln>
            <a:effectLst/>
          </p:spPr>
        </p:cxnSp>
        <p:cxnSp>
          <p:nvCxnSpPr>
            <p:cNvPr id="18" name="直接连接符 17"/>
            <p:cNvCxnSpPr/>
            <p:nvPr/>
          </p:nvCxnSpPr>
          <p:spPr>
            <a:xfrm>
              <a:off x="7835130" y="2695580"/>
              <a:ext cx="0" cy="601860"/>
            </a:xfrm>
            <a:prstGeom prst="line">
              <a:avLst/>
            </a:prstGeom>
            <a:noFill/>
            <a:ln w="6350" cap="flat" cmpd="sng" algn="ctr">
              <a:solidFill>
                <a:sysClr val="window" lastClr="FFFFFF"/>
              </a:solidFill>
              <a:prstDash val="solid"/>
              <a:miter lim="800000"/>
            </a:ln>
            <a:effectLst/>
          </p:spPr>
        </p:cxnSp>
        <p:cxnSp>
          <p:nvCxnSpPr>
            <p:cNvPr id="19" name="直接连接符 18"/>
            <p:cNvCxnSpPr/>
            <p:nvPr/>
          </p:nvCxnSpPr>
          <p:spPr>
            <a:xfrm>
              <a:off x="4353742" y="3170640"/>
              <a:ext cx="0" cy="601860"/>
            </a:xfrm>
            <a:prstGeom prst="line">
              <a:avLst/>
            </a:prstGeom>
            <a:noFill/>
            <a:ln w="6350" cap="flat" cmpd="sng" algn="ctr">
              <a:solidFill>
                <a:sysClr val="window" lastClr="FFFFFF"/>
              </a:solidFill>
              <a:prstDash val="solid"/>
              <a:miter lim="800000"/>
            </a:ln>
            <a:effectLst/>
          </p:spPr>
        </p:cxnSp>
        <p:sp>
          <p:nvSpPr>
            <p:cNvPr id="20" name="文本框 19"/>
            <p:cNvSpPr txBox="1"/>
            <p:nvPr/>
          </p:nvSpPr>
          <p:spPr>
            <a:xfrm>
              <a:off x="4498520" y="3022884"/>
              <a:ext cx="3024478" cy="416758"/>
            </a:xfrm>
            <a:prstGeom prst="rect">
              <a:avLst/>
            </a:prstGeom>
            <a:noFill/>
          </p:spPr>
          <p:txBody>
            <a:bodyPr wrap="square" rtlCol="0">
              <a:spAutoFit/>
            </a:bodyPr>
            <a:lstStyle/>
            <a:p>
              <a:pPr algn="ctr">
                <a:defRPr/>
              </a:pPr>
              <a:r>
                <a:rPr lang="en-US" altLang="zh-CN" sz="3200" kern="0" dirty="0">
                  <a:solidFill>
                    <a:prstClr val="white"/>
                  </a:solidFill>
                  <a:latin typeface="方正粗黑宋简体" panose="02000000000000000000" pitchFamily="2" charset="-122"/>
                  <a:ea typeface="方正粗黑宋简体" panose="02000000000000000000" pitchFamily="2" charset="-122"/>
                </a:rPr>
                <a:t>6</a:t>
              </a:r>
              <a:r>
                <a:rPr kumimoji="0" lang="en-US" altLang="zh-CN"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 </a:t>
              </a:r>
              <a:r>
                <a:rPr lang="zh-CN" altLang="en-US" sz="3200" kern="0" dirty="0">
                  <a:solidFill>
                    <a:prstClr val="white"/>
                  </a:solidFill>
                  <a:latin typeface="方正粗黑宋简体" panose="02000000000000000000" pitchFamily="2" charset="-122"/>
                  <a:ea typeface="方正粗黑宋简体" panose="02000000000000000000" pitchFamily="2" charset="-122"/>
                </a:rPr>
                <a:t>进一步分析</a:t>
              </a:r>
              <a:endParaRPr kumimoji="0" lang="zh-CN" altLang="en-US"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endParaRPr>
            </a:p>
          </p:txBody>
        </p:sp>
      </p:grpSp>
      <p:sp>
        <p:nvSpPr>
          <p:cNvPr id="22" name="图文框 21"/>
          <p:cNvSpPr/>
          <p:nvPr/>
        </p:nvSpPr>
        <p:spPr>
          <a:xfrm>
            <a:off x="0" y="0"/>
            <a:ext cx="12192000" cy="6858000"/>
          </a:xfrm>
          <a:prstGeom prst="frame">
            <a:avLst>
              <a:gd name="adj1" fmla="val 3611"/>
            </a:avLst>
          </a:prstGeom>
          <a:gradFill>
            <a:gsLst>
              <a:gs pos="0">
                <a:srgbClr val="D65C5B">
                  <a:lumMod val="80000"/>
                  <a:lumOff val="20000"/>
                </a:srgbClr>
              </a:gs>
              <a:gs pos="76000">
                <a:srgbClr val="973031">
                  <a:lumMod val="95000"/>
                  <a:lumOff val="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solidFill>
              <a:effectLst/>
              <a:uLnTx/>
              <a:uFillTx/>
              <a:latin typeface="Calibri"/>
              <a:ea typeface="微软雅黑" charset="-122"/>
              <a:cs typeface="+mn-cs"/>
            </a:endParaRPr>
          </a:p>
        </p:txBody>
      </p:sp>
    </p:spTree>
    <p:extLst>
      <p:ext uri="{BB962C8B-B14F-4D97-AF65-F5344CB8AC3E}">
        <p14:creationId xmlns:p14="http://schemas.microsoft.com/office/powerpoint/2010/main" val="393774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898183" cy="461665"/>
          </a:xfrm>
          <a:prstGeom prst="rect">
            <a:avLst/>
          </a:prstGeom>
          <a:noFill/>
        </p:spPr>
        <p:txBody>
          <a:bodyPr wrap="square" rtlCol="0">
            <a:spAutoFit/>
          </a:bodyPr>
          <a:lstStyle/>
          <a:p>
            <a:r>
              <a:rPr lang="zh-CN" altLang="en-US" sz="2400" b="1" kern="0" dirty="0">
                <a:solidFill>
                  <a:prstClr val="white"/>
                </a:solidFill>
                <a:latin typeface="方正粗黑宋简体" panose="02000000000000000000" pitchFamily="2" charset="-122"/>
                <a:ea typeface="方正粗黑宋简体" panose="02000000000000000000" pitchFamily="2" charset="-122"/>
              </a:rPr>
              <a:t>进一步分析</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4" name="文本框 3">
            <a:extLst>
              <a:ext uri="{FF2B5EF4-FFF2-40B4-BE49-F238E27FC236}">
                <a16:creationId xmlns:a16="http://schemas.microsoft.com/office/drawing/2014/main" id="{61319859-4647-4A89-AABA-013CE8B4690A}"/>
              </a:ext>
            </a:extLst>
          </p:cNvPr>
          <p:cNvSpPr txBox="1"/>
          <p:nvPr/>
        </p:nvSpPr>
        <p:spPr>
          <a:xfrm>
            <a:off x="1756610" y="1672389"/>
            <a:ext cx="9336505" cy="1938992"/>
          </a:xfrm>
          <a:prstGeom prst="rect">
            <a:avLst/>
          </a:prstGeom>
          <a:noFill/>
        </p:spPr>
        <p:txBody>
          <a:bodyPr wrap="square" rtlCol="0">
            <a:spAutoFit/>
          </a:bodyPr>
          <a:lstStyle/>
          <a:p>
            <a:pPr marL="457200" indent="-457200">
              <a:buAutoNum type="arabicPeriod"/>
            </a:pPr>
            <a:r>
              <a:rPr lang="zh-CN" altLang="en-US" sz="2000" dirty="0">
                <a:latin typeface="微软雅黑" panose="020B0503020204020204" pitchFamily="34" charset="-122"/>
                <a:ea typeface="微软雅黑" panose="020B0503020204020204" pitchFamily="34" charset="-122"/>
              </a:rPr>
              <a:t>外部市场竞争</a:t>
            </a:r>
            <a:endParaRPr lang="en-US" altLang="zh-CN" sz="2000" dirty="0">
              <a:latin typeface="微软雅黑" panose="020B0503020204020204" pitchFamily="34" charset="-122"/>
              <a:ea typeface="微软雅黑" panose="020B0503020204020204" pitchFamily="34" charset="-122"/>
            </a:endParaRPr>
          </a:p>
          <a:p>
            <a:pPr marL="457200" indent="-457200">
              <a:buAutoNum type="arabicPeriod"/>
            </a:pPr>
            <a:r>
              <a:rPr lang="zh-CN" altLang="en-US" sz="2000" dirty="0">
                <a:latin typeface="微软雅黑" panose="020B0503020204020204" pitchFamily="34" charset="-122"/>
                <a:ea typeface="微软雅黑" panose="020B0503020204020204" pitchFamily="34" charset="-122"/>
              </a:rPr>
              <a:t>企业内部风险</a:t>
            </a:r>
            <a:endParaRPr lang="en-US" altLang="zh-CN" sz="2000" dirty="0">
              <a:latin typeface="微软雅黑" panose="020B0503020204020204" pitchFamily="34" charset="-122"/>
              <a:ea typeface="微软雅黑" panose="020B0503020204020204" pitchFamily="34" charset="-122"/>
            </a:endParaRPr>
          </a:p>
          <a:p>
            <a:pPr marL="457200" indent="-457200">
              <a:buAutoNum type="arabicPeriod"/>
            </a:pPr>
            <a:r>
              <a:rPr lang="zh-CN" altLang="en-US" sz="2000" dirty="0">
                <a:latin typeface="微软雅黑" panose="020B0503020204020204" pitchFamily="34" charset="-122"/>
                <a:ea typeface="微软雅黑" panose="020B0503020204020204" pitchFamily="34" charset="-122"/>
              </a:rPr>
              <a:t>现金持有水平</a:t>
            </a:r>
            <a:endParaRPr lang="en-US" altLang="zh-CN" sz="2000" dirty="0">
              <a:latin typeface="微软雅黑" panose="020B0503020204020204" pitchFamily="34" charset="-122"/>
              <a:ea typeface="微软雅黑" panose="020B0503020204020204" pitchFamily="34" charset="-122"/>
            </a:endParaRPr>
          </a:p>
          <a:p>
            <a:pPr marL="457200" indent="-457200">
              <a:buAutoNum type="arabicPeriod"/>
            </a:pPr>
            <a:r>
              <a:rPr lang="zh-CN" altLang="en-US" sz="2000" dirty="0">
                <a:latin typeface="微软雅黑" panose="020B0503020204020204" pitchFamily="34" charset="-122"/>
                <a:ea typeface="微软雅黑" panose="020B0503020204020204" pitchFamily="34" charset="-122"/>
              </a:rPr>
              <a:t>高科技企业</a:t>
            </a:r>
            <a:endParaRPr lang="en-US" altLang="zh-CN" sz="2000" dirty="0">
              <a:latin typeface="微软雅黑" panose="020B0503020204020204" pitchFamily="34" charset="-122"/>
              <a:ea typeface="微软雅黑" panose="020B0503020204020204" pitchFamily="34" charset="-122"/>
            </a:endParaRPr>
          </a:p>
          <a:p>
            <a:pPr marL="457200" indent="-457200">
              <a:buAutoNum type="arabicPeriod"/>
            </a:pPr>
            <a:r>
              <a:rPr lang="zh-CN" altLang="en-US" sz="2000" dirty="0">
                <a:latin typeface="微软雅黑" panose="020B0503020204020204" pitchFamily="34" charset="-122"/>
                <a:ea typeface="微软雅黑" panose="020B0503020204020204" pitchFamily="34" charset="-122"/>
              </a:rPr>
              <a:t>经济后果检验</a:t>
            </a:r>
            <a:endParaRPr lang="en-US" altLang="zh-CN" sz="2000" dirty="0">
              <a:latin typeface="微软雅黑" panose="020B0503020204020204" pitchFamily="34" charset="-122"/>
              <a:ea typeface="微软雅黑" panose="020B0503020204020204" pitchFamily="34" charset="-122"/>
            </a:endParaRPr>
          </a:p>
          <a:p>
            <a:pPr marL="457200" indent="-457200">
              <a:buAutoNum type="arabicPeriod"/>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191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142549" y="1988899"/>
            <a:ext cx="6167960" cy="2684701"/>
            <a:chOff x="3880842" y="2273697"/>
            <a:chExt cx="4395787" cy="1913335"/>
          </a:xfrm>
        </p:grpSpPr>
        <p:sp>
          <p:nvSpPr>
            <p:cNvPr id="13" name="任意多边形 21"/>
            <p:cNvSpPr/>
            <p:nvPr>
              <p:custDataLst>
                <p:tags r:id="rId1"/>
              </p:custDataLst>
            </p:nvPr>
          </p:nvSpPr>
          <p:spPr>
            <a:xfrm>
              <a:off x="4258270" y="2547541"/>
              <a:ext cx="3675460" cy="1351359"/>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AF251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a:ea typeface="微软雅黑" charset="-122"/>
              </a:endParaRPr>
            </a:p>
          </p:txBody>
        </p:sp>
        <p:cxnSp>
          <p:nvCxnSpPr>
            <p:cNvPr id="14" name="直接连接符 13"/>
            <p:cNvCxnSpPr/>
            <p:nvPr>
              <p:custDataLst>
                <p:tags r:id="rId2"/>
              </p:custDataLst>
            </p:nvPr>
          </p:nvCxnSpPr>
          <p:spPr>
            <a:xfrm flipH="1">
              <a:off x="3880842" y="2273697"/>
              <a:ext cx="1577578" cy="1138238"/>
            </a:xfrm>
            <a:prstGeom prst="line">
              <a:avLst/>
            </a:prstGeom>
            <a:noFill/>
            <a:ln w="12700" cap="flat" cmpd="sng" algn="ctr">
              <a:solidFill>
                <a:srgbClr val="AF251B">
                  <a:lumMod val="75000"/>
                </a:srgbClr>
              </a:solidFill>
              <a:prstDash val="solid"/>
              <a:miter lim="800000"/>
            </a:ln>
            <a:effectLst/>
          </p:spPr>
        </p:cxnSp>
        <p:cxnSp>
          <p:nvCxnSpPr>
            <p:cNvPr id="15" name="直接连接符 14"/>
            <p:cNvCxnSpPr/>
            <p:nvPr>
              <p:custDataLst>
                <p:tags r:id="rId3"/>
              </p:custDataLst>
            </p:nvPr>
          </p:nvCxnSpPr>
          <p:spPr>
            <a:xfrm flipH="1">
              <a:off x="6699050" y="3048794"/>
              <a:ext cx="1577579" cy="1138238"/>
            </a:xfrm>
            <a:prstGeom prst="line">
              <a:avLst/>
            </a:prstGeom>
            <a:noFill/>
            <a:ln w="12700" cap="flat" cmpd="sng" algn="ctr">
              <a:solidFill>
                <a:srgbClr val="AF251B">
                  <a:lumMod val="75000"/>
                </a:srgbClr>
              </a:solidFill>
              <a:prstDash val="solid"/>
              <a:miter lim="800000"/>
            </a:ln>
            <a:effectLst/>
          </p:spPr>
        </p:cxnSp>
        <p:cxnSp>
          <p:nvCxnSpPr>
            <p:cNvPr id="16" name="直接连接符 15"/>
            <p:cNvCxnSpPr/>
            <p:nvPr/>
          </p:nvCxnSpPr>
          <p:spPr>
            <a:xfrm>
              <a:off x="5113138" y="2648343"/>
              <a:ext cx="2374701" cy="0"/>
            </a:xfrm>
            <a:prstGeom prst="line">
              <a:avLst/>
            </a:prstGeom>
            <a:noFill/>
            <a:ln w="6350" cap="flat" cmpd="sng" algn="ctr">
              <a:solidFill>
                <a:sysClr val="window" lastClr="FFFFFF"/>
              </a:solidFill>
              <a:prstDash val="solid"/>
              <a:miter lim="800000"/>
            </a:ln>
            <a:effectLst/>
          </p:spPr>
        </p:cxnSp>
        <p:cxnSp>
          <p:nvCxnSpPr>
            <p:cNvPr id="17" name="直接连接符 16"/>
            <p:cNvCxnSpPr/>
            <p:nvPr/>
          </p:nvCxnSpPr>
          <p:spPr>
            <a:xfrm>
              <a:off x="4353742" y="3771005"/>
              <a:ext cx="2703689" cy="0"/>
            </a:xfrm>
            <a:prstGeom prst="line">
              <a:avLst/>
            </a:prstGeom>
            <a:noFill/>
            <a:ln w="6350" cap="flat" cmpd="sng" algn="ctr">
              <a:solidFill>
                <a:sysClr val="window" lastClr="FFFFFF"/>
              </a:solidFill>
              <a:prstDash val="solid"/>
              <a:miter lim="800000"/>
            </a:ln>
            <a:effectLst/>
          </p:spPr>
        </p:cxnSp>
        <p:cxnSp>
          <p:nvCxnSpPr>
            <p:cNvPr id="18" name="直接连接符 17"/>
            <p:cNvCxnSpPr/>
            <p:nvPr/>
          </p:nvCxnSpPr>
          <p:spPr>
            <a:xfrm>
              <a:off x="7835130" y="2695580"/>
              <a:ext cx="0" cy="601860"/>
            </a:xfrm>
            <a:prstGeom prst="line">
              <a:avLst/>
            </a:prstGeom>
            <a:noFill/>
            <a:ln w="6350" cap="flat" cmpd="sng" algn="ctr">
              <a:solidFill>
                <a:sysClr val="window" lastClr="FFFFFF"/>
              </a:solidFill>
              <a:prstDash val="solid"/>
              <a:miter lim="800000"/>
            </a:ln>
            <a:effectLst/>
          </p:spPr>
        </p:cxnSp>
        <p:cxnSp>
          <p:nvCxnSpPr>
            <p:cNvPr id="19" name="直接连接符 18"/>
            <p:cNvCxnSpPr/>
            <p:nvPr/>
          </p:nvCxnSpPr>
          <p:spPr>
            <a:xfrm>
              <a:off x="4353742" y="3170640"/>
              <a:ext cx="0" cy="601860"/>
            </a:xfrm>
            <a:prstGeom prst="line">
              <a:avLst/>
            </a:prstGeom>
            <a:noFill/>
            <a:ln w="6350" cap="flat" cmpd="sng" algn="ctr">
              <a:solidFill>
                <a:sysClr val="window" lastClr="FFFFFF"/>
              </a:solidFill>
              <a:prstDash val="solid"/>
              <a:miter lim="800000"/>
            </a:ln>
            <a:effectLst/>
          </p:spPr>
        </p:cxnSp>
        <p:sp>
          <p:nvSpPr>
            <p:cNvPr id="20" name="文本框 19"/>
            <p:cNvSpPr txBox="1"/>
            <p:nvPr/>
          </p:nvSpPr>
          <p:spPr>
            <a:xfrm>
              <a:off x="4498520" y="3022884"/>
              <a:ext cx="3024478" cy="767713"/>
            </a:xfrm>
            <a:prstGeom prst="rect">
              <a:avLst/>
            </a:prstGeom>
            <a:noFill/>
          </p:spPr>
          <p:txBody>
            <a:bodyPr wrap="square" rtlCol="0">
              <a:spAutoFit/>
            </a:bodyPr>
            <a:lstStyle/>
            <a:p>
              <a:pPr algn="ctr">
                <a:defRPr/>
              </a:pPr>
              <a:r>
                <a:rPr kumimoji="0" lang="en-US" altLang="zh-CN"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1.</a:t>
              </a:r>
              <a:r>
                <a:rPr kumimoji="0" lang="zh-CN" alt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charset="-122"/>
                  <a:ea typeface="微软雅黑" charset="-122"/>
                </a:rPr>
                <a:t>引言</a:t>
              </a:r>
              <a:endParaRPr lang="zh-CN" altLang="en-US" sz="3200" b="1" dirty="0">
                <a:solidFill>
                  <a:schemeClr val="bg1"/>
                </a:solidFill>
                <a:effectLst>
                  <a:outerShdw blurRad="38100" dist="38100" dir="2700000" algn="tl">
                    <a:srgbClr val="000000">
                      <a:alpha val="43137"/>
                    </a:srgbClr>
                  </a:outerShdw>
                </a:effectLst>
                <a:latin typeface="微软雅黑" charset="-122"/>
                <a:ea typeface="微软雅黑" charset="-122"/>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endParaRPr>
            </a:p>
          </p:txBody>
        </p:sp>
      </p:grpSp>
      <p:sp>
        <p:nvSpPr>
          <p:cNvPr id="22" name="图文框 21"/>
          <p:cNvSpPr/>
          <p:nvPr/>
        </p:nvSpPr>
        <p:spPr>
          <a:xfrm>
            <a:off x="0" y="0"/>
            <a:ext cx="12192000" cy="6858000"/>
          </a:xfrm>
          <a:prstGeom prst="frame">
            <a:avLst>
              <a:gd name="adj1" fmla="val 3611"/>
            </a:avLst>
          </a:prstGeom>
          <a:gradFill>
            <a:gsLst>
              <a:gs pos="0">
                <a:srgbClr val="D65C5B">
                  <a:lumMod val="80000"/>
                  <a:lumOff val="20000"/>
                </a:srgbClr>
              </a:gs>
              <a:gs pos="76000">
                <a:srgbClr val="973031">
                  <a:lumMod val="95000"/>
                  <a:lumOff val="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solidFill>
              <a:effectLst/>
              <a:uLnTx/>
              <a:uFillTx/>
              <a:latin typeface="Calibri"/>
              <a:ea typeface="微软雅黑"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898183" cy="461665"/>
          </a:xfrm>
          <a:prstGeom prst="rect">
            <a:avLst/>
          </a:prstGeom>
          <a:noFill/>
        </p:spPr>
        <p:txBody>
          <a:bodyPr wrap="square" rtlCol="0">
            <a:spAutoFit/>
          </a:bodyPr>
          <a:lstStyle/>
          <a:p>
            <a:r>
              <a:rPr lang="zh-CN" altLang="en-US" sz="2400" b="1" kern="0" dirty="0">
                <a:solidFill>
                  <a:prstClr val="white"/>
                </a:solidFill>
                <a:latin typeface="方正粗黑宋简体" panose="02000000000000000000" pitchFamily="2" charset="-122"/>
                <a:ea typeface="方正粗黑宋简体" panose="02000000000000000000" pitchFamily="2" charset="-122"/>
              </a:rPr>
              <a:t>进一步分析</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4" name="文本框 3">
            <a:extLst>
              <a:ext uri="{FF2B5EF4-FFF2-40B4-BE49-F238E27FC236}">
                <a16:creationId xmlns:a16="http://schemas.microsoft.com/office/drawing/2014/main" id="{61319859-4647-4A89-AABA-013CE8B4690A}"/>
              </a:ext>
            </a:extLst>
          </p:cNvPr>
          <p:cNvSpPr txBox="1"/>
          <p:nvPr/>
        </p:nvSpPr>
        <p:spPr>
          <a:xfrm>
            <a:off x="1756610" y="1672389"/>
            <a:ext cx="9336505" cy="163121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经济后果检验</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问题：数字普惠金融是否会由于降低商业信用二次配置而激发企业参与创新活动等实体投资呢？</a:t>
            </a:r>
          </a:p>
        </p:txBody>
      </p:sp>
    </p:spTree>
    <p:extLst>
      <p:ext uri="{BB962C8B-B14F-4D97-AF65-F5344CB8AC3E}">
        <p14:creationId xmlns:p14="http://schemas.microsoft.com/office/powerpoint/2010/main" val="1235521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898183" cy="461665"/>
          </a:xfrm>
          <a:prstGeom prst="rect">
            <a:avLst/>
          </a:prstGeom>
          <a:noFill/>
        </p:spPr>
        <p:txBody>
          <a:bodyPr wrap="square" rtlCol="0">
            <a:spAutoFit/>
          </a:bodyPr>
          <a:lstStyle/>
          <a:p>
            <a:r>
              <a:rPr lang="zh-CN" altLang="en-US" sz="2400" b="1" kern="0" dirty="0">
                <a:solidFill>
                  <a:prstClr val="white"/>
                </a:solidFill>
                <a:latin typeface="方正粗黑宋简体" panose="02000000000000000000" pitchFamily="2" charset="-122"/>
                <a:ea typeface="方正粗黑宋简体" panose="02000000000000000000" pitchFamily="2" charset="-122"/>
              </a:rPr>
              <a:t>进一步分析</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6" name="图片 5">
            <a:extLst>
              <a:ext uri="{FF2B5EF4-FFF2-40B4-BE49-F238E27FC236}">
                <a16:creationId xmlns:a16="http://schemas.microsoft.com/office/drawing/2014/main" id="{B1C9BF63-4F51-4D65-A755-569813A1D4CF}"/>
              </a:ext>
            </a:extLst>
          </p:cNvPr>
          <p:cNvPicPr>
            <a:picLocks noChangeAspect="1"/>
          </p:cNvPicPr>
          <p:nvPr/>
        </p:nvPicPr>
        <p:blipFill rotWithShape="1">
          <a:blip r:embed="rId3"/>
          <a:srcRect b="48575"/>
          <a:stretch/>
        </p:blipFill>
        <p:spPr>
          <a:xfrm>
            <a:off x="1001009" y="1556660"/>
            <a:ext cx="10189981" cy="1571551"/>
          </a:xfrm>
          <a:prstGeom prst="rect">
            <a:avLst/>
          </a:prstGeom>
        </p:spPr>
      </p:pic>
      <p:pic>
        <p:nvPicPr>
          <p:cNvPr id="5" name="图片 4">
            <a:extLst>
              <a:ext uri="{FF2B5EF4-FFF2-40B4-BE49-F238E27FC236}">
                <a16:creationId xmlns:a16="http://schemas.microsoft.com/office/drawing/2014/main" id="{586F4E05-7D20-4FAA-ADA3-CD34B6F934F5}"/>
              </a:ext>
            </a:extLst>
          </p:cNvPr>
          <p:cNvPicPr>
            <a:picLocks noChangeAspect="1"/>
          </p:cNvPicPr>
          <p:nvPr/>
        </p:nvPicPr>
        <p:blipFill>
          <a:blip r:embed="rId4"/>
          <a:stretch>
            <a:fillRect/>
          </a:stretch>
        </p:blipFill>
        <p:spPr>
          <a:xfrm>
            <a:off x="1566728" y="3429000"/>
            <a:ext cx="8118182" cy="1350200"/>
          </a:xfrm>
          <a:prstGeom prst="rect">
            <a:avLst/>
          </a:prstGeom>
        </p:spPr>
      </p:pic>
    </p:spTree>
    <p:extLst>
      <p:ext uri="{BB962C8B-B14F-4D97-AF65-F5344CB8AC3E}">
        <p14:creationId xmlns:p14="http://schemas.microsoft.com/office/powerpoint/2010/main" val="691943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898183" cy="461665"/>
          </a:xfrm>
          <a:prstGeom prst="rect">
            <a:avLst/>
          </a:prstGeom>
          <a:noFill/>
        </p:spPr>
        <p:txBody>
          <a:bodyPr wrap="square" rtlCol="0">
            <a:spAutoFit/>
          </a:bodyPr>
          <a:lstStyle/>
          <a:p>
            <a:r>
              <a:rPr lang="zh-CN" altLang="en-US" sz="2400" b="1" kern="0" dirty="0">
                <a:solidFill>
                  <a:prstClr val="white"/>
                </a:solidFill>
                <a:latin typeface="方正粗黑宋简体" panose="02000000000000000000" pitchFamily="2" charset="-122"/>
                <a:ea typeface="方正粗黑宋简体" panose="02000000000000000000" pitchFamily="2" charset="-122"/>
              </a:rPr>
              <a:t>进一步分析</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5" name="图片 4">
            <a:extLst>
              <a:ext uri="{FF2B5EF4-FFF2-40B4-BE49-F238E27FC236}">
                <a16:creationId xmlns:a16="http://schemas.microsoft.com/office/drawing/2014/main" id="{451755C3-C6B0-4A38-8002-6BB599BB6477}"/>
              </a:ext>
            </a:extLst>
          </p:cNvPr>
          <p:cNvPicPr>
            <a:picLocks noChangeAspect="1"/>
          </p:cNvPicPr>
          <p:nvPr/>
        </p:nvPicPr>
        <p:blipFill>
          <a:blip r:embed="rId3"/>
          <a:stretch>
            <a:fillRect/>
          </a:stretch>
        </p:blipFill>
        <p:spPr>
          <a:xfrm>
            <a:off x="1138570" y="1348985"/>
            <a:ext cx="9914859" cy="4570552"/>
          </a:xfrm>
          <a:prstGeom prst="rect">
            <a:avLst/>
          </a:prstGeom>
        </p:spPr>
      </p:pic>
    </p:spTree>
    <p:extLst>
      <p:ext uri="{BB962C8B-B14F-4D97-AF65-F5344CB8AC3E}">
        <p14:creationId xmlns:p14="http://schemas.microsoft.com/office/powerpoint/2010/main" val="1244219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142549" y="1988899"/>
            <a:ext cx="6167960" cy="2684701"/>
            <a:chOff x="3880842" y="2273697"/>
            <a:chExt cx="4395787" cy="1913335"/>
          </a:xfrm>
        </p:grpSpPr>
        <p:sp>
          <p:nvSpPr>
            <p:cNvPr id="13" name="任意多边形 21"/>
            <p:cNvSpPr/>
            <p:nvPr>
              <p:custDataLst>
                <p:tags r:id="rId1"/>
              </p:custDataLst>
            </p:nvPr>
          </p:nvSpPr>
          <p:spPr>
            <a:xfrm>
              <a:off x="4258270" y="2547541"/>
              <a:ext cx="3675460" cy="1351359"/>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AF251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a:ea typeface="微软雅黑" charset="-122"/>
              </a:endParaRPr>
            </a:p>
          </p:txBody>
        </p:sp>
        <p:cxnSp>
          <p:nvCxnSpPr>
            <p:cNvPr id="14" name="直接连接符 13"/>
            <p:cNvCxnSpPr/>
            <p:nvPr>
              <p:custDataLst>
                <p:tags r:id="rId2"/>
              </p:custDataLst>
            </p:nvPr>
          </p:nvCxnSpPr>
          <p:spPr>
            <a:xfrm flipH="1">
              <a:off x="3880842" y="2273697"/>
              <a:ext cx="1577578" cy="1138238"/>
            </a:xfrm>
            <a:prstGeom prst="line">
              <a:avLst/>
            </a:prstGeom>
            <a:noFill/>
            <a:ln w="12700" cap="flat" cmpd="sng" algn="ctr">
              <a:solidFill>
                <a:srgbClr val="AF251B">
                  <a:lumMod val="75000"/>
                </a:srgbClr>
              </a:solidFill>
              <a:prstDash val="solid"/>
              <a:miter lim="800000"/>
            </a:ln>
            <a:effectLst/>
          </p:spPr>
        </p:cxnSp>
        <p:cxnSp>
          <p:nvCxnSpPr>
            <p:cNvPr id="15" name="直接连接符 14"/>
            <p:cNvCxnSpPr/>
            <p:nvPr>
              <p:custDataLst>
                <p:tags r:id="rId3"/>
              </p:custDataLst>
            </p:nvPr>
          </p:nvCxnSpPr>
          <p:spPr>
            <a:xfrm flipH="1">
              <a:off x="6699050" y="3048794"/>
              <a:ext cx="1577579" cy="1138238"/>
            </a:xfrm>
            <a:prstGeom prst="line">
              <a:avLst/>
            </a:prstGeom>
            <a:noFill/>
            <a:ln w="12700" cap="flat" cmpd="sng" algn="ctr">
              <a:solidFill>
                <a:srgbClr val="AF251B">
                  <a:lumMod val="75000"/>
                </a:srgbClr>
              </a:solidFill>
              <a:prstDash val="solid"/>
              <a:miter lim="800000"/>
            </a:ln>
            <a:effectLst/>
          </p:spPr>
        </p:cxnSp>
        <p:cxnSp>
          <p:nvCxnSpPr>
            <p:cNvPr id="16" name="直接连接符 15"/>
            <p:cNvCxnSpPr/>
            <p:nvPr/>
          </p:nvCxnSpPr>
          <p:spPr>
            <a:xfrm>
              <a:off x="5113138" y="2648343"/>
              <a:ext cx="2374701" cy="0"/>
            </a:xfrm>
            <a:prstGeom prst="line">
              <a:avLst/>
            </a:prstGeom>
            <a:noFill/>
            <a:ln w="6350" cap="flat" cmpd="sng" algn="ctr">
              <a:solidFill>
                <a:sysClr val="window" lastClr="FFFFFF"/>
              </a:solidFill>
              <a:prstDash val="solid"/>
              <a:miter lim="800000"/>
            </a:ln>
            <a:effectLst/>
          </p:spPr>
        </p:cxnSp>
        <p:cxnSp>
          <p:nvCxnSpPr>
            <p:cNvPr id="17" name="直接连接符 16"/>
            <p:cNvCxnSpPr/>
            <p:nvPr/>
          </p:nvCxnSpPr>
          <p:spPr>
            <a:xfrm>
              <a:off x="4353742" y="3771005"/>
              <a:ext cx="2703689" cy="0"/>
            </a:xfrm>
            <a:prstGeom prst="line">
              <a:avLst/>
            </a:prstGeom>
            <a:noFill/>
            <a:ln w="6350" cap="flat" cmpd="sng" algn="ctr">
              <a:solidFill>
                <a:sysClr val="window" lastClr="FFFFFF"/>
              </a:solidFill>
              <a:prstDash val="solid"/>
              <a:miter lim="800000"/>
            </a:ln>
            <a:effectLst/>
          </p:spPr>
        </p:cxnSp>
        <p:cxnSp>
          <p:nvCxnSpPr>
            <p:cNvPr id="18" name="直接连接符 17"/>
            <p:cNvCxnSpPr/>
            <p:nvPr/>
          </p:nvCxnSpPr>
          <p:spPr>
            <a:xfrm>
              <a:off x="7835130" y="2695580"/>
              <a:ext cx="0" cy="601860"/>
            </a:xfrm>
            <a:prstGeom prst="line">
              <a:avLst/>
            </a:prstGeom>
            <a:noFill/>
            <a:ln w="6350" cap="flat" cmpd="sng" algn="ctr">
              <a:solidFill>
                <a:sysClr val="window" lastClr="FFFFFF"/>
              </a:solidFill>
              <a:prstDash val="solid"/>
              <a:miter lim="800000"/>
            </a:ln>
            <a:effectLst/>
          </p:spPr>
        </p:cxnSp>
        <p:cxnSp>
          <p:nvCxnSpPr>
            <p:cNvPr id="19" name="直接连接符 18"/>
            <p:cNvCxnSpPr/>
            <p:nvPr/>
          </p:nvCxnSpPr>
          <p:spPr>
            <a:xfrm>
              <a:off x="4353742" y="3170640"/>
              <a:ext cx="0" cy="601860"/>
            </a:xfrm>
            <a:prstGeom prst="line">
              <a:avLst/>
            </a:prstGeom>
            <a:noFill/>
            <a:ln w="6350" cap="flat" cmpd="sng" algn="ctr">
              <a:solidFill>
                <a:sysClr val="window" lastClr="FFFFFF"/>
              </a:solidFill>
              <a:prstDash val="solid"/>
              <a:miter lim="800000"/>
            </a:ln>
            <a:effectLst/>
          </p:spPr>
        </p:cxnSp>
        <p:sp>
          <p:nvSpPr>
            <p:cNvPr id="20" name="文本框 19"/>
            <p:cNvSpPr txBox="1"/>
            <p:nvPr/>
          </p:nvSpPr>
          <p:spPr>
            <a:xfrm>
              <a:off x="4498520" y="3022884"/>
              <a:ext cx="3024478" cy="416758"/>
            </a:xfrm>
            <a:prstGeom prst="rect">
              <a:avLst/>
            </a:prstGeom>
            <a:noFill/>
          </p:spPr>
          <p:txBody>
            <a:bodyPr wrap="square" rtlCol="0">
              <a:spAutoFit/>
            </a:bodyPr>
            <a:lstStyle/>
            <a:p>
              <a:pPr algn="ctr">
                <a:defRPr/>
              </a:pPr>
              <a:r>
                <a:rPr kumimoji="0" lang="en-US" altLang="zh-CN"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7. </a:t>
              </a:r>
              <a:r>
                <a:rPr kumimoji="0" lang="zh-CN" altLang="en-US"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稳健性检验</a:t>
              </a:r>
            </a:p>
          </p:txBody>
        </p:sp>
      </p:grpSp>
      <p:sp>
        <p:nvSpPr>
          <p:cNvPr id="22" name="图文框 21"/>
          <p:cNvSpPr/>
          <p:nvPr/>
        </p:nvSpPr>
        <p:spPr>
          <a:xfrm>
            <a:off x="0" y="0"/>
            <a:ext cx="12192000" cy="6858000"/>
          </a:xfrm>
          <a:prstGeom prst="frame">
            <a:avLst>
              <a:gd name="adj1" fmla="val 3611"/>
            </a:avLst>
          </a:prstGeom>
          <a:gradFill>
            <a:gsLst>
              <a:gs pos="0">
                <a:srgbClr val="D65C5B">
                  <a:lumMod val="80000"/>
                  <a:lumOff val="20000"/>
                </a:srgbClr>
              </a:gs>
              <a:gs pos="76000">
                <a:srgbClr val="973031">
                  <a:lumMod val="95000"/>
                  <a:lumOff val="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solidFill>
              <a:effectLst/>
              <a:uLnTx/>
              <a:uFillTx/>
              <a:latin typeface="Calibri"/>
              <a:ea typeface="微软雅黑" charset="-122"/>
              <a:cs typeface="+mn-cs"/>
            </a:endParaRPr>
          </a:p>
        </p:txBody>
      </p:sp>
    </p:spTree>
    <p:extLst>
      <p:ext uri="{BB962C8B-B14F-4D97-AF65-F5344CB8AC3E}">
        <p14:creationId xmlns:p14="http://schemas.microsoft.com/office/powerpoint/2010/main" val="1963322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898183" cy="461665"/>
          </a:xfrm>
          <a:prstGeom prst="rect">
            <a:avLst/>
          </a:prstGeom>
          <a:noFill/>
        </p:spPr>
        <p:txBody>
          <a:bodyPr wrap="square" rtlCol="0">
            <a:spAutoFit/>
          </a:bodyPr>
          <a:lstStyle/>
          <a:p>
            <a:r>
              <a:rPr lang="zh-CN" altLang="en-US" sz="2400" b="1" kern="0" dirty="0">
                <a:solidFill>
                  <a:prstClr val="white"/>
                </a:solidFill>
                <a:latin typeface="方正粗黑宋简体" panose="02000000000000000000" pitchFamily="2" charset="-122"/>
                <a:ea typeface="方正粗黑宋简体" panose="02000000000000000000" pitchFamily="2" charset="-122"/>
              </a:rPr>
              <a:t>稳健性检验</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4" name="文本框 3">
            <a:extLst>
              <a:ext uri="{FF2B5EF4-FFF2-40B4-BE49-F238E27FC236}">
                <a16:creationId xmlns:a16="http://schemas.microsoft.com/office/drawing/2014/main" id="{61319859-4647-4A89-AABA-013CE8B4690A}"/>
              </a:ext>
            </a:extLst>
          </p:cNvPr>
          <p:cNvSpPr txBox="1"/>
          <p:nvPr/>
        </p:nvSpPr>
        <p:spPr>
          <a:xfrm>
            <a:off x="1732546" y="1708484"/>
            <a:ext cx="9336505" cy="2554545"/>
          </a:xfrm>
          <a:prstGeom prst="rect">
            <a:avLst/>
          </a:prstGeom>
          <a:noFill/>
        </p:spPr>
        <p:txBody>
          <a:bodyPr wrap="square" rtlCol="0">
            <a:spAutoFit/>
          </a:bodyPr>
          <a:lstStyle/>
          <a:p>
            <a:pPr marL="457200" indent="-457200">
              <a:buAutoNum type="arabicPeriod"/>
            </a:pPr>
            <a:r>
              <a:rPr lang="zh-CN" altLang="en-US" sz="2000" dirty="0">
                <a:latin typeface="微软雅黑" panose="020B0503020204020204" pitchFamily="34" charset="-122"/>
                <a:ea typeface="微软雅黑" panose="020B0503020204020204" pitchFamily="34" charset="-122"/>
              </a:rPr>
              <a:t>替换自变量</a:t>
            </a:r>
            <a:endParaRPr lang="en-US" altLang="zh-CN" sz="2000" dirty="0">
              <a:latin typeface="微软雅黑" panose="020B0503020204020204" pitchFamily="34" charset="-122"/>
              <a:ea typeface="微软雅黑" panose="020B0503020204020204" pitchFamily="34" charset="-122"/>
            </a:endParaRPr>
          </a:p>
          <a:p>
            <a:pPr marL="457200" indent="-457200">
              <a:buAutoNum type="arabicPeriod"/>
            </a:pPr>
            <a:r>
              <a:rPr lang="zh-CN" altLang="en-US" sz="2000" dirty="0">
                <a:latin typeface="微软雅黑" panose="020B0503020204020204" pitchFamily="34" charset="-122"/>
                <a:ea typeface="微软雅黑" panose="020B0503020204020204" pitchFamily="34" charset="-122"/>
              </a:rPr>
              <a:t>排除替代性解释</a:t>
            </a:r>
            <a:endParaRPr lang="en-US" altLang="zh-CN" sz="2000" dirty="0">
              <a:latin typeface="微软雅黑" panose="020B0503020204020204" pitchFamily="34" charset="-122"/>
              <a:ea typeface="微软雅黑" panose="020B0503020204020204" pitchFamily="34" charset="-122"/>
            </a:endParaRPr>
          </a:p>
          <a:p>
            <a:pPr marL="914400" lvl="1" indent="-457200">
              <a:buAutoNum type="arabicPeriod"/>
            </a:pPr>
            <a:r>
              <a:rPr lang="zh-CN" altLang="en-US" sz="2000" dirty="0">
                <a:latin typeface="微软雅黑" panose="020B0503020204020204" pitchFamily="34" charset="-122"/>
                <a:ea typeface="微软雅黑" panose="020B0503020204020204" pitchFamily="34" charset="-122"/>
              </a:rPr>
              <a:t>盈余管理的替代性解释</a:t>
            </a:r>
            <a:endParaRPr lang="en-US" altLang="zh-CN" sz="2000" dirty="0">
              <a:latin typeface="微软雅黑" panose="020B0503020204020204" pitchFamily="34" charset="-122"/>
              <a:ea typeface="微软雅黑" panose="020B0503020204020204" pitchFamily="34" charset="-122"/>
            </a:endParaRPr>
          </a:p>
          <a:p>
            <a:pPr marL="914400" lvl="1" indent="-457200">
              <a:buAutoNum type="arabicPeriod"/>
            </a:pPr>
            <a:r>
              <a:rPr lang="zh-CN" altLang="en-US" sz="2000" dirty="0">
                <a:latin typeface="微软雅黑" panose="020B0503020204020204" pitchFamily="34" charset="-122"/>
                <a:ea typeface="微软雅黑" panose="020B0503020204020204" pitchFamily="34" charset="-122"/>
              </a:rPr>
              <a:t>经济发展水平的替代性解释</a:t>
            </a:r>
            <a:endParaRPr lang="en-US" altLang="zh-CN" sz="2000" dirty="0">
              <a:latin typeface="微软雅黑" panose="020B0503020204020204" pitchFamily="34" charset="-122"/>
              <a:ea typeface="微软雅黑" panose="020B0503020204020204" pitchFamily="34" charset="-122"/>
            </a:endParaRPr>
          </a:p>
          <a:p>
            <a:pPr marL="457200" indent="-457200">
              <a:buAutoNum type="arabicPeriod"/>
            </a:pPr>
            <a:r>
              <a:rPr lang="zh-CN" altLang="en-US" sz="2000" dirty="0">
                <a:latin typeface="微软雅黑" panose="020B0503020204020204" pitchFamily="34" charset="-122"/>
                <a:ea typeface="微软雅黑" panose="020B0503020204020204" pitchFamily="34" charset="-122"/>
              </a:rPr>
              <a:t>内生性问题</a:t>
            </a:r>
            <a:endParaRPr lang="en-US" altLang="zh-CN" sz="2000" dirty="0">
              <a:latin typeface="微软雅黑" panose="020B0503020204020204" pitchFamily="34" charset="-122"/>
              <a:ea typeface="微软雅黑" panose="020B0503020204020204" pitchFamily="34" charset="-122"/>
            </a:endParaRPr>
          </a:p>
          <a:p>
            <a:pPr marL="914400" lvl="1" indent="-457200">
              <a:buAutoNum type="arabicPeriod"/>
            </a:pPr>
            <a:r>
              <a:rPr lang="zh-CN" altLang="en-US" sz="2000" dirty="0">
                <a:latin typeface="微软雅黑" panose="020B0503020204020204" pitchFamily="34" charset="-122"/>
                <a:ea typeface="微软雅黑" panose="020B0503020204020204" pitchFamily="34" charset="-122"/>
              </a:rPr>
              <a:t>公司层面固定效应</a:t>
            </a:r>
            <a:endParaRPr lang="en-US" altLang="zh-CN" sz="2000" dirty="0">
              <a:latin typeface="微软雅黑" panose="020B0503020204020204" pitchFamily="34" charset="-122"/>
              <a:ea typeface="微软雅黑" panose="020B0503020204020204" pitchFamily="34" charset="-122"/>
            </a:endParaRPr>
          </a:p>
          <a:p>
            <a:pPr marL="914400" lvl="1" indent="-457200">
              <a:buAutoNum type="arabicPeriod"/>
            </a:pPr>
            <a:r>
              <a:rPr lang="zh-CN" altLang="en-US" sz="2000" dirty="0">
                <a:solidFill>
                  <a:srgbClr val="FF0000"/>
                </a:solidFill>
                <a:latin typeface="微软雅黑" panose="020B0503020204020204" pitchFamily="34" charset="-122"/>
                <a:ea typeface="微软雅黑" panose="020B0503020204020204" pitchFamily="34" charset="-122"/>
              </a:rPr>
              <a:t>工具变量法</a:t>
            </a:r>
            <a:endParaRPr lang="en-US" altLang="zh-CN" sz="2000" dirty="0">
              <a:solidFill>
                <a:srgbClr val="FF0000"/>
              </a:solidFill>
              <a:latin typeface="微软雅黑" panose="020B0503020204020204" pitchFamily="34" charset="-122"/>
              <a:ea typeface="微软雅黑" panose="020B0503020204020204" pitchFamily="34" charset="-122"/>
            </a:endParaRPr>
          </a:p>
          <a:p>
            <a:pPr marL="914400" lvl="1" indent="-457200">
              <a:buAutoNum type="arabicPeriod"/>
            </a:pPr>
            <a:r>
              <a:rPr lang="en-US" altLang="zh-CN" sz="2000" dirty="0">
                <a:solidFill>
                  <a:srgbClr val="FF0000"/>
                </a:solidFill>
                <a:latin typeface="微软雅黑" panose="020B0503020204020204" pitchFamily="34" charset="-122"/>
                <a:ea typeface="微软雅黑" panose="020B0503020204020204" pitchFamily="34" charset="-122"/>
              </a:rPr>
              <a:t>DID</a:t>
            </a:r>
            <a:r>
              <a:rPr lang="zh-CN" altLang="en-US" sz="2000" dirty="0">
                <a:solidFill>
                  <a:srgbClr val="FF0000"/>
                </a:solidFill>
                <a:latin typeface="微软雅黑" panose="020B0503020204020204" pitchFamily="34" charset="-122"/>
                <a:ea typeface="微软雅黑" panose="020B0503020204020204" pitchFamily="34" charset="-122"/>
              </a:rPr>
              <a:t>方法</a:t>
            </a:r>
          </a:p>
        </p:txBody>
      </p:sp>
    </p:spTree>
    <p:extLst>
      <p:ext uri="{BB962C8B-B14F-4D97-AF65-F5344CB8AC3E}">
        <p14:creationId xmlns:p14="http://schemas.microsoft.com/office/powerpoint/2010/main" val="1181305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898183" cy="461665"/>
          </a:xfrm>
          <a:prstGeom prst="rect">
            <a:avLst/>
          </a:prstGeom>
          <a:noFill/>
        </p:spPr>
        <p:txBody>
          <a:bodyPr wrap="square" rtlCol="0">
            <a:spAutoFit/>
          </a:bodyPr>
          <a:lstStyle/>
          <a:p>
            <a:r>
              <a:rPr lang="zh-CN" altLang="en-US" sz="2400" b="1" kern="0" dirty="0">
                <a:solidFill>
                  <a:prstClr val="white"/>
                </a:solidFill>
                <a:latin typeface="方正粗黑宋简体" panose="02000000000000000000" pitchFamily="2" charset="-122"/>
                <a:ea typeface="方正粗黑宋简体" panose="02000000000000000000" pitchFamily="2" charset="-122"/>
              </a:rPr>
              <a:t>稳健性检验</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6" name="图片 5">
            <a:extLst>
              <a:ext uri="{FF2B5EF4-FFF2-40B4-BE49-F238E27FC236}">
                <a16:creationId xmlns:a16="http://schemas.microsoft.com/office/drawing/2014/main" id="{0516B507-2856-47AA-960D-4264C85B81E1}"/>
              </a:ext>
            </a:extLst>
          </p:cNvPr>
          <p:cNvPicPr>
            <a:picLocks noChangeAspect="1"/>
          </p:cNvPicPr>
          <p:nvPr/>
        </p:nvPicPr>
        <p:blipFill>
          <a:blip r:embed="rId3"/>
          <a:stretch>
            <a:fillRect/>
          </a:stretch>
        </p:blipFill>
        <p:spPr>
          <a:xfrm>
            <a:off x="773398" y="1487039"/>
            <a:ext cx="10645203" cy="1941961"/>
          </a:xfrm>
          <a:prstGeom prst="rect">
            <a:avLst/>
          </a:prstGeom>
        </p:spPr>
      </p:pic>
      <p:pic>
        <p:nvPicPr>
          <p:cNvPr id="5" name="图片 4">
            <a:extLst>
              <a:ext uri="{FF2B5EF4-FFF2-40B4-BE49-F238E27FC236}">
                <a16:creationId xmlns:a16="http://schemas.microsoft.com/office/drawing/2014/main" id="{9C15A7BF-1159-4E6A-BB42-CD908613582F}"/>
              </a:ext>
            </a:extLst>
          </p:cNvPr>
          <p:cNvPicPr>
            <a:picLocks noChangeAspect="1"/>
          </p:cNvPicPr>
          <p:nvPr/>
        </p:nvPicPr>
        <p:blipFill>
          <a:blip r:embed="rId4"/>
          <a:stretch>
            <a:fillRect/>
          </a:stretch>
        </p:blipFill>
        <p:spPr>
          <a:xfrm>
            <a:off x="773398" y="3746579"/>
            <a:ext cx="8643499" cy="591397"/>
          </a:xfrm>
          <a:prstGeom prst="rect">
            <a:avLst/>
          </a:prstGeom>
        </p:spPr>
      </p:pic>
    </p:spTree>
    <p:extLst>
      <p:ext uri="{BB962C8B-B14F-4D97-AF65-F5344CB8AC3E}">
        <p14:creationId xmlns:p14="http://schemas.microsoft.com/office/powerpoint/2010/main" val="1965256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898183" cy="461665"/>
          </a:xfrm>
          <a:prstGeom prst="rect">
            <a:avLst/>
          </a:prstGeom>
          <a:noFill/>
        </p:spPr>
        <p:txBody>
          <a:bodyPr wrap="square" rtlCol="0">
            <a:spAutoFit/>
          </a:bodyPr>
          <a:lstStyle/>
          <a:p>
            <a:r>
              <a:rPr lang="zh-CN" altLang="en-US" sz="2400" b="1" kern="0" dirty="0">
                <a:solidFill>
                  <a:prstClr val="white"/>
                </a:solidFill>
                <a:latin typeface="方正粗黑宋简体" panose="02000000000000000000" pitchFamily="2" charset="-122"/>
                <a:ea typeface="方正粗黑宋简体" panose="02000000000000000000" pitchFamily="2" charset="-122"/>
              </a:rPr>
              <a:t>稳健性检验</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8" name="图片 7">
            <a:extLst>
              <a:ext uri="{FF2B5EF4-FFF2-40B4-BE49-F238E27FC236}">
                <a16:creationId xmlns:a16="http://schemas.microsoft.com/office/drawing/2014/main" id="{DB7D9BEB-5A07-403E-A33D-C4F2947CCD67}"/>
              </a:ext>
            </a:extLst>
          </p:cNvPr>
          <p:cNvPicPr>
            <a:picLocks noChangeAspect="1"/>
          </p:cNvPicPr>
          <p:nvPr/>
        </p:nvPicPr>
        <p:blipFill>
          <a:blip r:embed="rId3"/>
          <a:stretch>
            <a:fillRect/>
          </a:stretch>
        </p:blipFill>
        <p:spPr>
          <a:xfrm>
            <a:off x="2384163" y="1629653"/>
            <a:ext cx="7423673" cy="3598693"/>
          </a:xfrm>
          <a:prstGeom prst="rect">
            <a:avLst/>
          </a:prstGeom>
        </p:spPr>
      </p:pic>
    </p:spTree>
    <p:extLst>
      <p:ext uri="{BB962C8B-B14F-4D97-AF65-F5344CB8AC3E}">
        <p14:creationId xmlns:p14="http://schemas.microsoft.com/office/powerpoint/2010/main" val="1055729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898183" cy="461665"/>
          </a:xfrm>
          <a:prstGeom prst="rect">
            <a:avLst/>
          </a:prstGeom>
          <a:noFill/>
        </p:spPr>
        <p:txBody>
          <a:bodyPr wrap="square" rtlCol="0">
            <a:spAutoFit/>
          </a:bodyPr>
          <a:lstStyle/>
          <a:p>
            <a:r>
              <a:rPr lang="zh-CN" altLang="en-US" sz="2400" b="1" kern="0" dirty="0">
                <a:solidFill>
                  <a:prstClr val="white"/>
                </a:solidFill>
                <a:latin typeface="方正粗黑宋简体" panose="02000000000000000000" pitchFamily="2" charset="-122"/>
                <a:ea typeface="方正粗黑宋简体" panose="02000000000000000000" pitchFamily="2" charset="-122"/>
              </a:rPr>
              <a:t>稳健性检验</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6" name="图片 5">
            <a:extLst>
              <a:ext uri="{FF2B5EF4-FFF2-40B4-BE49-F238E27FC236}">
                <a16:creationId xmlns:a16="http://schemas.microsoft.com/office/drawing/2014/main" id="{E7CED377-AD60-4333-AB06-8E953E9899FD}"/>
              </a:ext>
            </a:extLst>
          </p:cNvPr>
          <p:cNvPicPr>
            <a:picLocks noChangeAspect="1"/>
          </p:cNvPicPr>
          <p:nvPr/>
        </p:nvPicPr>
        <p:blipFill>
          <a:blip r:embed="rId3"/>
          <a:stretch>
            <a:fillRect/>
          </a:stretch>
        </p:blipFill>
        <p:spPr>
          <a:xfrm>
            <a:off x="1507716" y="1546843"/>
            <a:ext cx="9176568" cy="2628113"/>
          </a:xfrm>
          <a:prstGeom prst="rect">
            <a:avLst/>
          </a:prstGeom>
        </p:spPr>
      </p:pic>
      <p:pic>
        <p:nvPicPr>
          <p:cNvPr id="5" name="图片 4">
            <a:extLst>
              <a:ext uri="{FF2B5EF4-FFF2-40B4-BE49-F238E27FC236}">
                <a16:creationId xmlns:a16="http://schemas.microsoft.com/office/drawing/2014/main" id="{EB7ECD3D-ACBD-4AF6-8E15-2F8801918200}"/>
              </a:ext>
            </a:extLst>
          </p:cNvPr>
          <p:cNvPicPr>
            <a:picLocks noChangeAspect="1"/>
          </p:cNvPicPr>
          <p:nvPr/>
        </p:nvPicPr>
        <p:blipFill>
          <a:blip r:embed="rId4"/>
          <a:stretch>
            <a:fillRect/>
          </a:stretch>
        </p:blipFill>
        <p:spPr>
          <a:xfrm>
            <a:off x="1507716" y="4523241"/>
            <a:ext cx="8596253" cy="787916"/>
          </a:xfrm>
          <a:prstGeom prst="rect">
            <a:avLst/>
          </a:prstGeom>
        </p:spPr>
      </p:pic>
    </p:spTree>
    <p:extLst>
      <p:ext uri="{BB962C8B-B14F-4D97-AF65-F5344CB8AC3E}">
        <p14:creationId xmlns:p14="http://schemas.microsoft.com/office/powerpoint/2010/main" val="3408937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1898183" cy="461665"/>
          </a:xfrm>
          <a:prstGeom prst="rect">
            <a:avLst/>
          </a:prstGeom>
          <a:noFill/>
        </p:spPr>
        <p:txBody>
          <a:bodyPr wrap="square" rtlCol="0">
            <a:spAutoFit/>
          </a:bodyPr>
          <a:lstStyle/>
          <a:p>
            <a:r>
              <a:rPr lang="zh-CN" altLang="en-US" sz="2400" b="1" kern="0" dirty="0">
                <a:solidFill>
                  <a:prstClr val="white"/>
                </a:solidFill>
                <a:latin typeface="方正粗黑宋简体" panose="02000000000000000000" pitchFamily="2" charset="-122"/>
                <a:ea typeface="方正粗黑宋简体" panose="02000000000000000000" pitchFamily="2" charset="-122"/>
              </a:rPr>
              <a:t>稳健性检验</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pic>
        <p:nvPicPr>
          <p:cNvPr id="5" name="图片 4">
            <a:extLst>
              <a:ext uri="{FF2B5EF4-FFF2-40B4-BE49-F238E27FC236}">
                <a16:creationId xmlns:a16="http://schemas.microsoft.com/office/drawing/2014/main" id="{A56D14F2-B24A-49D1-B280-F2844F5E7D03}"/>
              </a:ext>
            </a:extLst>
          </p:cNvPr>
          <p:cNvPicPr>
            <a:picLocks noChangeAspect="1"/>
          </p:cNvPicPr>
          <p:nvPr/>
        </p:nvPicPr>
        <p:blipFill>
          <a:blip r:embed="rId3"/>
          <a:stretch>
            <a:fillRect/>
          </a:stretch>
        </p:blipFill>
        <p:spPr>
          <a:xfrm>
            <a:off x="1918603" y="1256754"/>
            <a:ext cx="8354793" cy="4344492"/>
          </a:xfrm>
          <a:prstGeom prst="rect">
            <a:avLst/>
          </a:prstGeom>
        </p:spPr>
      </p:pic>
      <p:sp>
        <p:nvSpPr>
          <p:cNvPr id="4" name="文本框 3">
            <a:extLst>
              <a:ext uri="{FF2B5EF4-FFF2-40B4-BE49-F238E27FC236}">
                <a16:creationId xmlns:a16="http://schemas.microsoft.com/office/drawing/2014/main" id="{3BD19CED-9EBC-41D2-B9F4-B0F3F61A51F2}"/>
              </a:ext>
            </a:extLst>
          </p:cNvPr>
          <p:cNvSpPr txBox="1"/>
          <p:nvPr/>
        </p:nvSpPr>
        <p:spPr>
          <a:xfrm>
            <a:off x="2268812" y="5601246"/>
            <a:ext cx="7528331" cy="707886"/>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结果表明，</a:t>
            </a:r>
            <a:r>
              <a:rPr lang="en-US" altLang="zh-CN" sz="2000" dirty="0">
                <a:latin typeface="微软雅黑" panose="020B0503020204020204" pitchFamily="34" charset="-122"/>
                <a:ea typeface="微软雅黑" panose="020B0503020204020204" pitchFamily="34" charset="-122"/>
              </a:rPr>
              <a:t>2016</a:t>
            </a:r>
            <a:r>
              <a:rPr lang="zh-CN" altLang="en-US" sz="2000" dirty="0">
                <a:latin typeface="微软雅黑" panose="020B0503020204020204" pitchFamily="34" charset="-122"/>
                <a:ea typeface="微软雅黑" panose="020B0503020204020204" pitchFamily="34" charset="-122"/>
              </a:rPr>
              <a:t>年及之后，金融服务便利性较低的省份，商业信用配置的抑制作用更加明显，为前文研究结果提供了稳健性证据。</a:t>
            </a:r>
          </a:p>
        </p:txBody>
      </p:sp>
    </p:spTree>
    <p:extLst>
      <p:ext uri="{BB962C8B-B14F-4D97-AF65-F5344CB8AC3E}">
        <p14:creationId xmlns:p14="http://schemas.microsoft.com/office/powerpoint/2010/main" val="1840448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142549" y="1988899"/>
            <a:ext cx="6167960" cy="2684701"/>
            <a:chOff x="3880842" y="2273697"/>
            <a:chExt cx="4395787" cy="1913335"/>
          </a:xfrm>
        </p:grpSpPr>
        <p:sp>
          <p:nvSpPr>
            <p:cNvPr id="13" name="任意多边形 21"/>
            <p:cNvSpPr/>
            <p:nvPr>
              <p:custDataLst>
                <p:tags r:id="rId1"/>
              </p:custDataLst>
            </p:nvPr>
          </p:nvSpPr>
          <p:spPr>
            <a:xfrm>
              <a:off x="4258270" y="2547541"/>
              <a:ext cx="3675460" cy="1351359"/>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AF251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a:ea typeface="微软雅黑" charset="-122"/>
              </a:endParaRPr>
            </a:p>
          </p:txBody>
        </p:sp>
        <p:cxnSp>
          <p:nvCxnSpPr>
            <p:cNvPr id="14" name="直接连接符 13"/>
            <p:cNvCxnSpPr/>
            <p:nvPr>
              <p:custDataLst>
                <p:tags r:id="rId2"/>
              </p:custDataLst>
            </p:nvPr>
          </p:nvCxnSpPr>
          <p:spPr>
            <a:xfrm flipH="1">
              <a:off x="3880842" y="2273697"/>
              <a:ext cx="1577578" cy="1138238"/>
            </a:xfrm>
            <a:prstGeom prst="line">
              <a:avLst/>
            </a:prstGeom>
            <a:noFill/>
            <a:ln w="12700" cap="flat" cmpd="sng" algn="ctr">
              <a:solidFill>
                <a:srgbClr val="AF251B">
                  <a:lumMod val="75000"/>
                </a:srgbClr>
              </a:solidFill>
              <a:prstDash val="solid"/>
              <a:miter lim="800000"/>
            </a:ln>
            <a:effectLst/>
          </p:spPr>
        </p:cxnSp>
        <p:cxnSp>
          <p:nvCxnSpPr>
            <p:cNvPr id="15" name="直接连接符 14"/>
            <p:cNvCxnSpPr/>
            <p:nvPr>
              <p:custDataLst>
                <p:tags r:id="rId3"/>
              </p:custDataLst>
            </p:nvPr>
          </p:nvCxnSpPr>
          <p:spPr>
            <a:xfrm flipH="1">
              <a:off x="6699050" y="3048794"/>
              <a:ext cx="1577579" cy="1138238"/>
            </a:xfrm>
            <a:prstGeom prst="line">
              <a:avLst/>
            </a:prstGeom>
            <a:noFill/>
            <a:ln w="12700" cap="flat" cmpd="sng" algn="ctr">
              <a:solidFill>
                <a:srgbClr val="AF251B">
                  <a:lumMod val="75000"/>
                </a:srgbClr>
              </a:solidFill>
              <a:prstDash val="solid"/>
              <a:miter lim="800000"/>
            </a:ln>
            <a:effectLst/>
          </p:spPr>
        </p:cxnSp>
        <p:cxnSp>
          <p:nvCxnSpPr>
            <p:cNvPr id="16" name="直接连接符 15"/>
            <p:cNvCxnSpPr/>
            <p:nvPr/>
          </p:nvCxnSpPr>
          <p:spPr>
            <a:xfrm>
              <a:off x="5113138" y="2648343"/>
              <a:ext cx="2374701" cy="0"/>
            </a:xfrm>
            <a:prstGeom prst="line">
              <a:avLst/>
            </a:prstGeom>
            <a:noFill/>
            <a:ln w="6350" cap="flat" cmpd="sng" algn="ctr">
              <a:solidFill>
                <a:sysClr val="window" lastClr="FFFFFF"/>
              </a:solidFill>
              <a:prstDash val="solid"/>
              <a:miter lim="800000"/>
            </a:ln>
            <a:effectLst/>
          </p:spPr>
        </p:cxnSp>
        <p:cxnSp>
          <p:nvCxnSpPr>
            <p:cNvPr id="17" name="直接连接符 16"/>
            <p:cNvCxnSpPr/>
            <p:nvPr/>
          </p:nvCxnSpPr>
          <p:spPr>
            <a:xfrm>
              <a:off x="4353742" y="3771005"/>
              <a:ext cx="2703689" cy="0"/>
            </a:xfrm>
            <a:prstGeom prst="line">
              <a:avLst/>
            </a:prstGeom>
            <a:noFill/>
            <a:ln w="6350" cap="flat" cmpd="sng" algn="ctr">
              <a:solidFill>
                <a:sysClr val="window" lastClr="FFFFFF"/>
              </a:solidFill>
              <a:prstDash val="solid"/>
              <a:miter lim="800000"/>
            </a:ln>
            <a:effectLst/>
          </p:spPr>
        </p:cxnSp>
        <p:cxnSp>
          <p:nvCxnSpPr>
            <p:cNvPr id="18" name="直接连接符 17"/>
            <p:cNvCxnSpPr/>
            <p:nvPr/>
          </p:nvCxnSpPr>
          <p:spPr>
            <a:xfrm>
              <a:off x="7835130" y="2695580"/>
              <a:ext cx="0" cy="601860"/>
            </a:xfrm>
            <a:prstGeom prst="line">
              <a:avLst/>
            </a:prstGeom>
            <a:noFill/>
            <a:ln w="6350" cap="flat" cmpd="sng" algn="ctr">
              <a:solidFill>
                <a:sysClr val="window" lastClr="FFFFFF"/>
              </a:solidFill>
              <a:prstDash val="solid"/>
              <a:miter lim="800000"/>
            </a:ln>
            <a:effectLst/>
          </p:spPr>
        </p:cxnSp>
        <p:cxnSp>
          <p:nvCxnSpPr>
            <p:cNvPr id="19" name="直接连接符 18"/>
            <p:cNvCxnSpPr/>
            <p:nvPr/>
          </p:nvCxnSpPr>
          <p:spPr>
            <a:xfrm>
              <a:off x="4353742" y="3170640"/>
              <a:ext cx="0" cy="601860"/>
            </a:xfrm>
            <a:prstGeom prst="line">
              <a:avLst/>
            </a:prstGeom>
            <a:noFill/>
            <a:ln w="6350" cap="flat" cmpd="sng" algn="ctr">
              <a:solidFill>
                <a:sysClr val="window" lastClr="FFFFFF"/>
              </a:solidFill>
              <a:prstDash val="solid"/>
              <a:miter lim="800000"/>
            </a:ln>
            <a:effectLst/>
          </p:spPr>
        </p:cxnSp>
        <p:sp>
          <p:nvSpPr>
            <p:cNvPr id="20" name="文本框 19"/>
            <p:cNvSpPr txBox="1"/>
            <p:nvPr/>
          </p:nvSpPr>
          <p:spPr>
            <a:xfrm>
              <a:off x="4498520" y="3022884"/>
              <a:ext cx="3024478" cy="416758"/>
            </a:xfrm>
            <a:prstGeom prst="rect">
              <a:avLst/>
            </a:prstGeom>
            <a:noFill/>
          </p:spPr>
          <p:txBody>
            <a:bodyPr wrap="square" rtlCol="0">
              <a:spAutoFit/>
            </a:bodyPr>
            <a:lstStyle/>
            <a:p>
              <a:pPr algn="ctr">
                <a:defRPr/>
              </a:pPr>
              <a:r>
                <a:rPr kumimoji="0" lang="en-US" altLang="zh-CN"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8. </a:t>
              </a:r>
              <a:r>
                <a:rPr kumimoji="0" lang="zh-CN" altLang="en-US"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结论与政策建议</a:t>
              </a:r>
            </a:p>
          </p:txBody>
        </p:sp>
      </p:grpSp>
      <p:sp>
        <p:nvSpPr>
          <p:cNvPr id="22" name="图文框 21"/>
          <p:cNvSpPr/>
          <p:nvPr/>
        </p:nvSpPr>
        <p:spPr>
          <a:xfrm>
            <a:off x="0" y="0"/>
            <a:ext cx="12192000" cy="6858000"/>
          </a:xfrm>
          <a:prstGeom prst="frame">
            <a:avLst>
              <a:gd name="adj1" fmla="val 3611"/>
            </a:avLst>
          </a:prstGeom>
          <a:gradFill>
            <a:gsLst>
              <a:gs pos="0">
                <a:srgbClr val="D65C5B">
                  <a:lumMod val="80000"/>
                  <a:lumOff val="20000"/>
                </a:srgbClr>
              </a:gs>
              <a:gs pos="76000">
                <a:srgbClr val="973031">
                  <a:lumMod val="95000"/>
                  <a:lumOff val="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solidFill>
              <a:effectLst/>
              <a:uLnTx/>
              <a:uFillTx/>
              <a:latin typeface="Calibri"/>
              <a:ea typeface="微软雅黑" charset="-122"/>
              <a:cs typeface="+mn-cs"/>
            </a:endParaRPr>
          </a:p>
        </p:txBody>
      </p:sp>
    </p:spTree>
    <p:extLst>
      <p:ext uri="{BB962C8B-B14F-4D97-AF65-F5344CB8AC3E}">
        <p14:creationId xmlns:p14="http://schemas.microsoft.com/office/powerpoint/2010/main" val="187542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3268075" y="189538"/>
            <a:ext cx="2096624" cy="461665"/>
          </a:xfrm>
          <a:prstGeom prst="rect">
            <a:avLst/>
          </a:prstGeom>
          <a:noFill/>
        </p:spPr>
        <p:txBody>
          <a:bodyPr wrap="square" rtlCol="0">
            <a:spAutoFit/>
          </a:bodyPr>
          <a:lstStyle/>
          <a:p>
            <a:r>
              <a:rPr lang="zh-CN" altLang="en-US" sz="2400" b="1" dirty="0">
                <a:solidFill>
                  <a:schemeClr val="bg1"/>
                </a:solidFill>
                <a:latin typeface="微软雅黑" charset="-122"/>
                <a:ea typeface="微软雅黑" charset="-122"/>
              </a:rPr>
              <a:t>引言</a:t>
            </a: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5" name="文本框 4">
            <a:extLst>
              <a:ext uri="{FF2B5EF4-FFF2-40B4-BE49-F238E27FC236}">
                <a16:creationId xmlns:a16="http://schemas.microsoft.com/office/drawing/2014/main" id="{77C726EA-8602-43AD-9C29-7E85F1FFD7D8}"/>
              </a:ext>
            </a:extLst>
          </p:cNvPr>
          <p:cNvSpPr txBox="1"/>
          <p:nvPr/>
        </p:nvSpPr>
        <p:spPr>
          <a:xfrm>
            <a:off x="1443971" y="1784195"/>
            <a:ext cx="9679259" cy="2862322"/>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资金的</a:t>
            </a:r>
            <a:r>
              <a:rPr lang="zh-CN" altLang="en-US" sz="2000" dirty="0">
                <a:solidFill>
                  <a:srgbClr val="FF0000"/>
                </a:solidFill>
                <a:latin typeface="微软雅黑" panose="020B0503020204020204" pitchFamily="34" charset="-122"/>
                <a:ea typeface="微软雅黑" panose="020B0503020204020204" pitchFamily="34" charset="-122"/>
              </a:rPr>
              <a:t>初次配置</a:t>
            </a:r>
            <a:r>
              <a:rPr lang="zh-CN" altLang="en-US" sz="2000" dirty="0">
                <a:latin typeface="微软雅黑" panose="020B0503020204020204" pitchFamily="34" charset="-122"/>
                <a:ea typeface="微软雅黑" panose="020B0503020204020204" pitchFamily="34" charset="-122"/>
              </a:rPr>
              <a:t>：金融资源通过正规金融机构分配给企业。</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商业信用的</a:t>
            </a:r>
            <a:r>
              <a:rPr lang="zh-CN" altLang="en-US" sz="2000" dirty="0">
                <a:solidFill>
                  <a:srgbClr val="FF0000"/>
                </a:solidFill>
                <a:latin typeface="微软雅黑" panose="020B0503020204020204" pitchFamily="34" charset="-122"/>
                <a:ea typeface="微软雅黑" panose="020B0503020204020204" pitchFamily="34" charset="-122"/>
              </a:rPr>
              <a:t>二次配置</a:t>
            </a:r>
            <a:r>
              <a:rPr lang="zh-CN" altLang="en-US" sz="2000" dirty="0">
                <a:latin typeface="微软雅黑" panose="020B0503020204020204" pitchFamily="34" charset="-122"/>
                <a:ea typeface="微软雅黑" panose="020B0503020204020204" pitchFamily="34" charset="-122"/>
              </a:rPr>
              <a:t>：企业通过商业信用形式为供应链的上下游中小企业提供非正式融资以缓解其融资约束。</a:t>
            </a:r>
            <a:endParaRPr lang="en-US" altLang="zh-CN" sz="2000" dirty="0">
              <a:latin typeface="微软雅黑" panose="020B0503020204020204" pitchFamily="34" charset="-122"/>
              <a:ea typeface="微软雅黑" panose="020B0503020204020204" pitchFamily="34" charset="-122"/>
            </a:endParaRPr>
          </a:p>
          <a:p>
            <a:pPr algn="l"/>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中国的传统金融体系中，银行等金融机构占据主导地位，大部分银行信贷资源流向了国有企业或大型企业。</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上市公司等大型企业把获得的信贷资金以商业信用的方式二次配置给供应链上下游企业，充当信用中介，从事影子银行活动</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信贷资金供给链条拉长，供应链金融风险加剧。</a:t>
            </a:r>
          </a:p>
        </p:txBody>
      </p:sp>
    </p:spTree>
    <p:extLst>
      <p:ext uri="{BB962C8B-B14F-4D97-AF65-F5344CB8AC3E}">
        <p14:creationId xmlns:p14="http://schemas.microsoft.com/office/powerpoint/2010/main" val="1246187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2550332" cy="461665"/>
          </a:xfrm>
          <a:prstGeom prst="rect">
            <a:avLst/>
          </a:prstGeom>
          <a:noFill/>
        </p:spPr>
        <p:txBody>
          <a:bodyPr wrap="square" rtlCol="0">
            <a:spAutoFit/>
          </a:bodyPr>
          <a:lstStyle/>
          <a:p>
            <a:r>
              <a:rPr lang="zh-CN" altLang="en-US" sz="2400" b="1" kern="0" dirty="0">
                <a:solidFill>
                  <a:prstClr val="white"/>
                </a:solidFill>
                <a:latin typeface="方正粗黑宋简体" panose="02000000000000000000" pitchFamily="2" charset="-122"/>
                <a:ea typeface="方正粗黑宋简体" panose="02000000000000000000" pitchFamily="2" charset="-122"/>
              </a:rPr>
              <a:t>结论与政策建议</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4" name="文本框 3">
            <a:extLst>
              <a:ext uri="{FF2B5EF4-FFF2-40B4-BE49-F238E27FC236}">
                <a16:creationId xmlns:a16="http://schemas.microsoft.com/office/drawing/2014/main" id="{1D36194D-D0C2-4FF9-86F2-55B8F81AC5A9}"/>
              </a:ext>
            </a:extLst>
          </p:cNvPr>
          <p:cNvSpPr txBox="1"/>
          <p:nvPr/>
        </p:nvSpPr>
        <p:spPr>
          <a:xfrm>
            <a:off x="1804736" y="1461862"/>
            <a:ext cx="9228221" cy="1938992"/>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主要结论：</a:t>
            </a:r>
            <a:endParaRPr lang="en-US" altLang="zh-CN" sz="2000" dirty="0">
              <a:latin typeface="微软雅黑" panose="020B0503020204020204" pitchFamily="34" charset="-122"/>
              <a:ea typeface="微软雅黑" panose="020B0503020204020204" pitchFamily="34" charset="-122"/>
            </a:endParaRPr>
          </a:p>
          <a:p>
            <a:pPr algn="l"/>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数字普惠金融发展水平越高，上市公司商业信用二次配置越少</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机制检验表明，数字普惠金融减少了上市公司的超额银行信贷</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经济后果检验表明，数字普惠金融在抑制商业信用二次配置的同时，有助于促进企业创新投入提升。</a:t>
            </a:r>
          </a:p>
        </p:txBody>
      </p:sp>
    </p:spTree>
    <p:extLst>
      <p:ext uri="{BB962C8B-B14F-4D97-AF65-F5344CB8AC3E}">
        <p14:creationId xmlns:p14="http://schemas.microsoft.com/office/powerpoint/2010/main" val="4226578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2887942" y="189538"/>
            <a:ext cx="2550332" cy="461665"/>
          </a:xfrm>
          <a:prstGeom prst="rect">
            <a:avLst/>
          </a:prstGeom>
          <a:noFill/>
        </p:spPr>
        <p:txBody>
          <a:bodyPr wrap="square" rtlCol="0">
            <a:spAutoFit/>
          </a:bodyPr>
          <a:lstStyle/>
          <a:p>
            <a:r>
              <a:rPr lang="zh-CN" altLang="en-US" sz="2400" b="1" kern="0" dirty="0">
                <a:solidFill>
                  <a:prstClr val="white"/>
                </a:solidFill>
                <a:latin typeface="方正粗黑宋简体" panose="02000000000000000000" pitchFamily="2" charset="-122"/>
                <a:ea typeface="方正粗黑宋简体" panose="02000000000000000000" pitchFamily="2" charset="-122"/>
              </a:rPr>
              <a:t>结论与政策建议</a:t>
            </a:r>
            <a:endParaRPr lang="zh-CN" altLang="en-US" sz="2400" b="1" dirty="0">
              <a:solidFill>
                <a:schemeClr val="bg1"/>
              </a:solidFill>
              <a:latin typeface="微软雅黑" charset="-122"/>
              <a:ea typeface="微软雅黑" charset="-122"/>
            </a:endParaRP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4" name="文本框 3">
            <a:extLst>
              <a:ext uri="{FF2B5EF4-FFF2-40B4-BE49-F238E27FC236}">
                <a16:creationId xmlns:a16="http://schemas.microsoft.com/office/drawing/2014/main" id="{1D36194D-D0C2-4FF9-86F2-55B8F81AC5A9}"/>
              </a:ext>
            </a:extLst>
          </p:cNvPr>
          <p:cNvSpPr txBox="1"/>
          <p:nvPr/>
        </p:nvSpPr>
        <p:spPr>
          <a:xfrm>
            <a:off x="1804736" y="1461862"/>
            <a:ext cx="9228221" cy="2862322"/>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政策建议：</a:t>
            </a:r>
            <a:endParaRPr lang="en-US" altLang="zh-CN" sz="2000" dirty="0">
              <a:latin typeface="微软雅黑" panose="020B0503020204020204" pitchFamily="34" charset="-122"/>
              <a:ea typeface="微软雅黑" panose="020B0503020204020204" pitchFamily="34" charset="-122"/>
            </a:endParaRPr>
          </a:p>
          <a:p>
            <a:pPr algn="l"/>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在政府层面，大力推动数字普惠金融的制度体系建设，充分发挥数字普惠金融在解决传统金融资源错配中的优势，促进金融风险的防范与化解。</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在金融机构层面，应打造多层次的普惠金融组织体系，开发针对中小企业的多元化金融服务；深化大数据、人工智能、云计算、卫星遥感等金融科技手段的应用；强化金融机构的责任，加大金融机构内部关于普惠金融的流程优化与考核评价。</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在大型企业层面，应聚焦主业发展，强化企业创新能力，打造核心竞争力。</a:t>
            </a:r>
          </a:p>
        </p:txBody>
      </p:sp>
    </p:spTree>
    <p:extLst>
      <p:ext uri="{BB962C8B-B14F-4D97-AF65-F5344CB8AC3E}">
        <p14:creationId xmlns:p14="http://schemas.microsoft.com/office/powerpoint/2010/main" val="2142124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3429000"/>
            <a:ext cx="12192000" cy="3670584"/>
          </a:xfrm>
          <a:prstGeom prst="rect">
            <a:avLst/>
          </a:prstGeom>
          <a:effectLst>
            <a:outerShdw blurRad="50800" dist="50800" dir="5400000" algn="ctr" rotWithShape="0">
              <a:srgbClr val="000000">
                <a:alpha val="0"/>
              </a:srgbClr>
            </a:outerShdw>
          </a:effectLst>
        </p:spPr>
      </p:pic>
      <p:sp>
        <p:nvSpPr>
          <p:cNvPr id="2" name="矩形 1"/>
          <p:cNvSpPr/>
          <p:nvPr/>
        </p:nvSpPr>
        <p:spPr>
          <a:xfrm>
            <a:off x="-10341" y="3429214"/>
            <a:ext cx="12192000" cy="3924584"/>
          </a:xfrm>
          <a:prstGeom prst="rect">
            <a:avLst/>
          </a:prstGeom>
          <a:solidFill>
            <a:sysClr val="window" lastClr="FFFFFF">
              <a:lumMod val="95000"/>
              <a:alpha val="8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a:ea typeface="微软雅黑" charset="-122"/>
              <a:cs typeface="+mn-cs"/>
            </a:endParaRPr>
          </a:p>
        </p:txBody>
      </p:sp>
      <p:sp>
        <p:nvSpPr>
          <p:cNvPr id="4" name="矩形 3"/>
          <p:cNvSpPr/>
          <p:nvPr/>
        </p:nvSpPr>
        <p:spPr>
          <a:xfrm>
            <a:off x="-1" y="6686390"/>
            <a:ext cx="12192001" cy="396089"/>
          </a:xfrm>
          <a:prstGeom prst="rect">
            <a:avLst/>
          </a:prstGeom>
          <a:solidFill>
            <a:srgbClr val="973031"/>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Calibri"/>
              <a:ea typeface="微软雅黑" charset="-122"/>
              <a:cs typeface="+mn-cs"/>
            </a:endParaRPr>
          </a:p>
        </p:txBody>
      </p:sp>
      <p:pic>
        <p:nvPicPr>
          <p:cNvPr id="5" name="图片 4"/>
          <p:cNvPicPr>
            <a:picLocks noChangeAspect="1"/>
          </p:cNvPicPr>
          <p:nvPr/>
        </p:nvPicPr>
        <p:blipFill>
          <a:blip r:embed="rId4" cstate="screen"/>
          <a:stretch>
            <a:fillRect/>
          </a:stretch>
        </p:blipFill>
        <p:spPr>
          <a:xfrm>
            <a:off x="4930726" y="6231180"/>
            <a:ext cx="2330547" cy="403305"/>
          </a:xfrm>
          <a:prstGeom prst="rect">
            <a:avLst/>
          </a:prstGeom>
        </p:spPr>
      </p:pic>
      <p:grpSp>
        <p:nvGrpSpPr>
          <p:cNvPr id="6" name="组合 5"/>
          <p:cNvGrpSpPr/>
          <p:nvPr/>
        </p:nvGrpSpPr>
        <p:grpSpPr>
          <a:xfrm>
            <a:off x="3828000" y="4301152"/>
            <a:ext cx="4536000" cy="1380931"/>
            <a:chOff x="3825885" y="2756938"/>
            <a:chExt cx="4536000" cy="1380931"/>
          </a:xfrm>
        </p:grpSpPr>
        <p:sp>
          <p:nvSpPr>
            <p:cNvPr id="7" name="文本框 6"/>
            <p:cNvSpPr txBox="1"/>
            <p:nvPr/>
          </p:nvSpPr>
          <p:spPr>
            <a:xfrm>
              <a:off x="4590909" y="3062683"/>
              <a:ext cx="3005952" cy="76944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prstClr val="black"/>
                  </a:solidFill>
                  <a:effectLst/>
                  <a:uLnTx/>
                  <a:uFillTx/>
                  <a:latin typeface="方正粗黑宋简体" panose="02000000000000000000" pitchFamily="2" charset="-122"/>
                  <a:ea typeface="方正粗黑宋简体" panose="02000000000000000000" pitchFamily="2" charset="-122"/>
                </a:rPr>
                <a:t>谢谢大家！</a:t>
              </a:r>
            </a:p>
          </p:txBody>
        </p:sp>
        <p:cxnSp>
          <p:nvCxnSpPr>
            <p:cNvPr id="9" name="直接连接符 8"/>
            <p:cNvCxnSpPr/>
            <p:nvPr/>
          </p:nvCxnSpPr>
          <p:spPr>
            <a:xfrm>
              <a:off x="3825885" y="2756938"/>
              <a:ext cx="4536000" cy="0"/>
            </a:xfrm>
            <a:prstGeom prst="line">
              <a:avLst/>
            </a:prstGeom>
            <a:noFill/>
            <a:ln w="6350" cap="flat" cmpd="sng" algn="ctr">
              <a:solidFill>
                <a:srgbClr val="D55C5B"/>
              </a:solidFill>
              <a:prstDash val="solid"/>
              <a:miter lim="800000"/>
            </a:ln>
            <a:effectLst/>
          </p:spPr>
        </p:cxnSp>
        <p:cxnSp>
          <p:nvCxnSpPr>
            <p:cNvPr id="10" name="直接连接符 9"/>
            <p:cNvCxnSpPr/>
            <p:nvPr/>
          </p:nvCxnSpPr>
          <p:spPr>
            <a:xfrm>
              <a:off x="3825885" y="4137869"/>
              <a:ext cx="4536000" cy="0"/>
            </a:xfrm>
            <a:prstGeom prst="line">
              <a:avLst/>
            </a:prstGeom>
            <a:noFill/>
            <a:ln w="6350" cap="flat" cmpd="sng" algn="ctr">
              <a:solidFill>
                <a:srgbClr val="D55C5B"/>
              </a:solidFill>
              <a:prstDash val="solid"/>
              <a:miter lim="800000"/>
            </a:ln>
            <a:effectLst/>
          </p:spPr>
        </p:cxnSp>
      </p:grpSp>
      <p:sp>
        <p:nvSpPr>
          <p:cNvPr id="15" name="任意多边形: 形状 14"/>
          <p:cNvSpPr/>
          <p:nvPr/>
        </p:nvSpPr>
        <p:spPr>
          <a:xfrm>
            <a:off x="1" y="1437904"/>
            <a:ext cx="12181658" cy="2203618"/>
          </a:xfrm>
          <a:custGeom>
            <a:avLst/>
            <a:gdLst>
              <a:gd name="connsiteX0" fmla="*/ 0 w 12192000"/>
              <a:gd name="connsiteY0" fmla="*/ 0 h 4895443"/>
              <a:gd name="connsiteX1" fmla="*/ 12192000 w 12192000"/>
              <a:gd name="connsiteY1" fmla="*/ 0 h 4895443"/>
              <a:gd name="connsiteX2" fmla="*/ 12192000 w 12192000"/>
              <a:gd name="connsiteY2" fmla="*/ 4190319 h 4895443"/>
              <a:gd name="connsiteX3" fmla="*/ 6096000 w 12192000"/>
              <a:gd name="connsiteY3" fmla="*/ 4895443 h 4895443"/>
              <a:gd name="connsiteX4" fmla="*/ 0 w 12192000"/>
              <a:gd name="connsiteY4" fmla="*/ 4190319 h 489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895443">
                <a:moveTo>
                  <a:pt x="0" y="0"/>
                </a:moveTo>
                <a:lnTo>
                  <a:pt x="12192000" y="0"/>
                </a:lnTo>
                <a:lnTo>
                  <a:pt x="12192000" y="4190319"/>
                </a:lnTo>
                <a:lnTo>
                  <a:pt x="6096000" y="4895443"/>
                </a:lnTo>
                <a:lnTo>
                  <a:pt x="0" y="4190319"/>
                </a:lnTo>
                <a:close/>
              </a:path>
            </a:pathLst>
          </a:custGeom>
          <a:solidFill>
            <a:srgbClr val="E4594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 name="任意多边形 14"/>
          <p:cNvSpPr/>
          <p:nvPr/>
        </p:nvSpPr>
        <p:spPr>
          <a:xfrm>
            <a:off x="353" y="1"/>
            <a:ext cx="12191647" cy="3270993"/>
          </a:xfrm>
          <a:custGeom>
            <a:avLst/>
            <a:gdLst>
              <a:gd name="connsiteX0" fmla="*/ 0 w 12192000"/>
              <a:gd name="connsiteY0" fmla="*/ 0 h 3101556"/>
              <a:gd name="connsiteX1" fmla="*/ 12192000 w 12192000"/>
              <a:gd name="connsiteY1" fmla="*/ 0 h 3101556"/>
              <a:gd name="connsiteX2" fmla="*/ 12192000 w 12192000"/>
              <a:gd name="connsiteY2" fmla="*/ 3101556 h 3101556"/>
              <a:gd name="connsiteX3" fmla="*/ 4152453 w 12192000"/>
              <a:gd name="connsiteY3" fmla="*/ 3101556 h 3101556"/>
              <a:gd name="connsiteX4" fmla="*/ 4130878 w 12192000"/>
              <a:gd name="connsiteY4" fmla="*/ 2887533 h 3101556"/>
              <a:gd name="connsiteX5" fmla="*/ 2875546 w 12192000"/>
              <a:gd name="connsiteY5" fmla="*/ 1864408 h 3101556"/>
              <a:gd name="connsiteX6" fmla="*/ 1620215 w 12192000"/>
              <a:gd name="connsiteY6" fmla="*/ 2887533 h 3101556"/>
              <a:gd name="connsiteX7" fmla="*/ 1598640 w 12192000"/>
              <a:gd name="connsiteY7" fmla="*/ 3101556 h 3101556"/>
              <a:gd name="connsiteX8" fmla="*/ 0 w 12192000"/>
              <a:gd name="connsiteY8" fmla="*/ 3101556 h 31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101556">
                <a:moveTo>
                  <a:pt x="0" y="0"/>
                </a:moveTo>
                <a:lnTo>
                  <a:pt x="12192000" y="0"/>
                </a:lnTo>
                <a:lnTo>
                  <a:pt x="12192000" y="3101556"/>
                </a:lnTo>
                <a:lnTo>
                  <a:pt x="4152453" y="3101556"/>
                </a:lnTo>
                <a:lnTo>
                  <a:pt x="4130878" y="2887533"/>
                </a:lnTo>
                <a:cubicBezTo>
                  <a:pt x="4011395" y="2303637"/>
                  <a:pt x="3494765" y="1864408"/>
                  <a:pt x="2875546" y="1864408"/>
                </a:cubicBezTo>
                <a:cubicBezTo>
                  <a:pt x="2256328" y="1864408"/>
                  <a:pt x="1739697" y="2303637"/>
                  <a:pt x="1620215" y="2887533"/>
                </a:cubicBezTo>
                <a:lnTo>
                  <a:pt x="1598640" y="3101556"/>
                </a:lnTo>
                <a:lnTo>
                  <a:pt x="0" y="3101556"/>
                </a:lnTo>
                <a:close/>
              </a:path>
            </a:pathLst>
          </a:custGeom>
          <a:solidFill>
            <a:srgbClr val="973031"/>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Calibri"/>
              <a:ea typeface="微软雅黑" charset="-122"/>
              <a:cs typeface="+mn-cs"/>
            </a:endParaRPr>
          </a:p>
        </p:txBody>
      </p:sp>
      <p:grpSp>
        <p:nvGrpSpPr>
          <p:cNvPr id="11" name="组合 10"/>
          <p:cNvGrpSpPr/>
          <p:nvPr/>
        </p:nvGrpSpPr>
        <p:grpSpPr>
          <a:xfrm>
            <a:off x="1690507" y="2076808"/>
            <a:ext cx="2330547" cy="2330547"/>
            <a:chOff x="1844802" y="2119008"/>
            <a:chExt cx="2343150" cy="2343150"/>
          </a:xfrm>
        </p:grpSpPr>
        <p:sp>
          <p:nvSpPr>
            <p:cNvPr id="12" name="椭圆 11"/>
            <p:cNvSpPr/>
            <p:nvPr/>
          </p:nvSpPr>
          <p:spPr>
            <a:xfrm>
              <a:off x="1844802" y="2119008"/>
              <a:ext cx="2343150" cy="23431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pic>
          <p:nvPicPr>
            <p:cNvPr id="13" name="图片 12"/>
            <p:cNvPicPr>
              <a:picLocks noChangeAspect="1"/>
            </p:cNvPicPr>
            <p:nvPr/>
          </p:nvPicPr>
          <p:blipFill>
            <a:blip r:embed="rId5" cstate="screen"/>
            <a:stretch>
              <a:fillRect/>
            </a:stretch>
          </p:blipFill>
          <p:spPr>
            <a:xfrm>
              <a:off x="1881415" y="2119008"/>
              <a:ext cx="2269923" cy="2303972"/>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3268075" y="189538"/>
            <a:ext cx="2096624" cy="461665"/>
          </a:xfrm>
          <a:prstGeom prst="rect">
            <a:avLst/>
          </a:prstGeom>
          <a:noFill/>
        </p:spPr>
        <p:txBody>
          <a:bodyPr wrap="square" rtlCol="0">
            <a:spAutoFit/>
          </a:bodyPr>
          <a:lstStyle/>
          <a:p>
            <a:r>
              <a:rPr lang="zh-CN" altLang="en-US" sz="2400" b="1" dirty="0">
                <a:solidFill>
                  <a:schemeClr val="bg1"/>
                </a:solidFill>
                <a:latin typeface="微软雅黑" charset="-122"/>
                <a:ea typeface="微软雅黑" charset="-122"/>
              </a:rPr>
              <a:t>引言</a:t>
            </a: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5" name="文本框 4">
            <a:extLst>
              <a:ext uri="{FF2B5EF4-FFF2-40B4-BE49-F238E27FC236}">
                <a16:creationId xmlns:a16="http://schemas.microsoft.com/office/drawing/2014/main" id="{77C726EA-8602-43AD-9C29-7E85F1FFD7D8}"/>
              </a:ext>
            </a:extLst>
          </p:cNvPr>
          <p:cNvSpPr txBox="1"/>
          <p:nvPr/>
        </p:nvSpPr>
        <p:spPr>
          <a:xfrm>
            <a:off x="1443971" y="1784195"/>
            <a:ext cx="9679259" cy="2246769"/>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数字普惠金融的快速发展为中小企业提供了更为便捷的融资，提高了贷款的可得性。</a:t>
            </a:r>
            <a:endParaRPr lang="en-US" altLang="zh-CN" sz="2000" dirty="0">
              <a:latin typeface="微软雅黑" panose="020B0503020204020204" pitchFamily="34" charset="-122"/>
              <a:ea typeface="微软雅黑" panose="020B0503020204020204" pitchFamily="34" charset="-122"/>
            </a:endParaRPr>
          </a:p>
          <a:p>
            <a:pPr algn="l"/>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本文研究的重点：</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数字普惠金融是否由于商业信用这一非正式融资需求的减少而降低了商业信用的金融属性，抑制了商业信用的二次配置。</a:t>
            </a:r>
            <a:endParaRPr lang="en-US" altLang="zh-CN" sz="2000" dirty="0">
              <a:latin typeface="微软雅黑" panose="020B0503020204020204" pitchFamily="34" charset="-122"/>
              <a:ea typeface="微软雅黑" panose="020B0503020204020204" pitchFamily="34" charset="-122"/>
            </a:endParaRPr>
          </a:p>
          <a:p>
            <a:pPr algn="l"/>
            <a:endParaRPr lang="en-US" altLang="zh-CN" sz="2000" dirty="0">
              <a:latin typeface="微软雅黑" panose="020B0503020204020204" pitchFamily="34" charset="-122"/>
              <a:ea typeface="微软雅黑" panose="020B0503020204020204" pitchFamily="34" charset="-122"/>
            </a:endParaRPr>
          </a:p>
          <a:p>
            <a:pPr algn="l"/>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9457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3268075" y="189538"/>
            <a:ext cx="2096624" cy="461665"/>
          </a:xfrm>
          <a:prstGeom prst="rect">
            <a:avLst/>
          </a:prstGeom>
          <a:noFill/>
        </p:spPr>
        <p:txBody>
          <a:bodyPr wrap="square" rtlCol="0">
            <a:spAutoFit/>
          </a:bodyPr>
          <a:lstStyle/>
          <a:p>
            <a:r>
              <a:rPr lang="zh-CN" altLang="en-US" sz="2400" b="1" dirty="0">
                <a:solidFill>
                  <a:schemeClr val="bg1"/>
                </a:solidFill>
                <a:latin typeface="微软雅黑" charset="-122"/>
                <a:ea typeface="微软雅黑" charset="-122"/>
              </a:rPr>
              <a:t>引言</a:t>
            </a: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5" name="文本框 4">
            <a:extLst>
              <a:ext uri="{FF2B5EF4-FFF2-40B4-BE49-F238E27FC236}">
                <a16:creationId xmlns:a16="http://schemas.microsoft.com/office/drawing/2014/main" id="{77C726EA-8602-43AD-9C29-7E85F1FFD7D8}"/>
              </a:ext>
            </a:extLst>
          </p:cNvPr>
          <p:cNvSpPr txBox="1"/>
          <p:nvPr/>
        </p:nvSpPr>
        <p:spPr>
          <a:xfrm>
            <a:off x="1443971" y="1784195"/>
            <a:ext cx="9679259" cy="2246769"/>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影子银行：</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游离于正规金融机构体系之外、会引发系统性金融风险和监管套利风险等问题的金融中介体系。（金融稳定理事会）</a:t>
            </a:r>
            <a:endParaRPr lang="en-US" altLang="zh-CN" sz="2000" dirty="0">
              <a:latin typeface="微软雅黑" panose="020B0503020204020204" pitchFamily="34" charset="-122"/>
              <a:ea typeface="微软雅黑" panose="020B0503020204020204" pitchFamily="34" charset="-122"/>
            </a:endParaRPr>
          </a:p>
          <a:p>
            <a:pPr algn="l"/>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上市公司借助融资优势，要求支付保险溢价和违约溢价，来获取金融回报，体现出金融属性。</a:t>
            </a:r>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上市公司将提供商业信用作为非正式的金融投资渠道来获取投资回报。</a:t>
            </a:r>
          </a:p>
        </p:txBody>
      </p:sp>
    </p:spTree>
    <p:extLst>
      <p:ext uri="{BB962C8B-B14F-4D97-AF65-F5344CB8AC3E}">
        <p14:creationId xmlns:p14="http://schemas.microsoft.com/office/powerpoint/2010/main" val="202460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3268075" y="189538"/>
            <a:ext cx="2096624" cy="461665"/>
          </a:xfrm>
          <a:prstGeom prst="rect">
            <a:avLst/>
          </a:prstGeom>
          <a:noFill/>
        </p:spPr>
        <p:txBody>
          <a:bodyPr wrap="square" rtlCol="0">
            <a:spAutoFit/>
          </a:bodyPr>
          <a:lstStyle/>
          <a:p>
            <a:r>
              <a:rPr lang="zh-CN" altLang="en-US" sz="2400" b="1" dirty="0">
                <a:solidFill>
                  <a:schemeClr val="bg1"/>
                </a:solidFill>
                <a:latin typeface="微软雅黑" charset="-122"/>
                <a:ea typeface="微软雅黑" charset="-122"/>
              </a:rPr>
              <a:t>引言</a:t>
            </a: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5" name="文本框 4">
            <a:extLst>
              <a:ext uri="{FF2B5EF4-FFF2-40B4-BE49-F238E27FC236}">
                <a16:creationId xmlns:a16="http://schemas.microsoft.com/office/drawing/2014/main" id="{77C726EA-8602-43AD-9C29-7E85F1FFD7D8}"/>
              </a:ext>
            </a:extLst>
          </p:cNvPr>
          <p:cNvSpPr txBox="1"/>
          <p:nvPr/>
        </p:nvSpPr>
        <p:spPr>
          <a:xfrm>
            <a:off x="1443971" y="1651848"/>
            <a:ext cx="9679259" cy="2246769"/>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普惠金融：以商业可持续性和机会平等作为要求，以可负担的成本为社会各个主体提供与其需求相匹配的金融服务。</a:t>
            </a:r>
            <a:endParaRPr lang="en-US" altLang="zh-CN" sz="2000" dirty="0">
              <a:latin typeface="微软雅黑" panose="020B0503020204020204" pitchFamily="34" charset="-122"/>
              <a:ea typeface="微软雅黑" panose="020B0503020204020204" pitchFamily="34" charset="-122"/>
            </a:endParaRPr>
          </a:p>
          <a:p>
            <a:pPr algn="l"/>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数字普惠金融的发展是数字化手段与金融服务的融合：</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提升金融信息服务的渗透性和普及性</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盘活市场中的金融资源</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降低资金供给双方的信息不对称</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209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4129"/>
            <a:ext cx="12192000" cy="897890"/>
          </a:xfrm>
          <a:prstGeom prst="rect">
            <a:avLst/>
          </a:prstGeom>
          <a:solidFill>
            <a:srgbClr val="8C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3268075" y="189538"/>
            <a:ext cx="2096624" cy="461665"/>
          </a:xfrm>
          <a:prstGeom prst="rect">
            <a:avLst/>
          </a:prstGeom>
          <a:noFill/>
        </p:spPr>
        <p:txBody>
          <a:bodyPr wrap="square" rtlCol="0">
            <a:spAutoFit/>
          </a:bodyPr>
          <a:lstStyle/>
          <a:p>
            <a:r>
              <a:rPr lang="zh-CN" altLang="en-US" sz="2400" b="1" dirty="0">
                <a:solidFill>
                  <a:schemeClr val="bg1"/>
                </a:solidFill>
                <a:latin typeface="微软雅黑" charset="-122"/>
                <a:ea typeface="微软雅黑" charset="-122"/>
              </a:rPr>
              <a:t>引言</a:t>
            </a:r>
          </a:p>
        </p:txBody>
      </p:sp>
      <p:pic>
        <p:nvPicPr>
          <p:cNvPr id="9" name="图片 8"/>
          <p:cNvPicPr>
            <a:picLocks noChangeAspect="1"/>
          </p:cNvPicPr>
          <p:nvPr/>
        </p:nvPicPr>
        <p:blipFill>
          <a:blip r:embed="rId2">
            <a:clrChange>
              <a:clrFrom>
                <a:srgbClr val="AF251B"/>
              </a:clrFrom>
              <a:clrTo>
                <a:srgbClr val="AF251B">
                  <a:alpha val="0"/>
                </a:srgbClr>
              </a:clrTo>
            </a:clrChange>
          </a:blip>
          <a:stretch>
            <a:fillRect/>
          </a:stretch>
        </p:blipFill>
        <p:spPr>
          <a:xfrm>
            <a:off x="494880" y="120354"/>
            <a:ext cx="1898183" cy="600034"/>
          </a:xfrm>
          <a:prstGeom prst="rect">
            <a:avLst/>
          </a:prstGeom>
        </p:spPr>
      </p:pic>
      <p:sp>
        <p:nvSpPr>
          <p:cNvPr id="5" name="文本框 4">
            <a:extLst>
              <a:ext uri="{FF2B5EF4-FFF2-40B4-BE49-F238E27FC236}">
                <a16:creationId xmlns:a16="http://schemas.microsoft.com/office/drawing/2014/main" id="{77C726EA-8602-43AD-9C29-7E85F1FFD7D8}"/>
              </a:ext>
            </a:extLst>
          </p:cNvPr>
          <p:cNvSpPr txBox="1"/>
          <p:nvPr/>
        </p:nvSpPr>
        <p:spPr>
          <a:xfrm>
            <a:off x="1443971" y="1784195"/>
            <a:ext cx="9679259" cy="1323439"/>
          </a:xfrm>
          <a:prstGeom prst="rect">
            <a:avLst/>
          </a:prstGeom>
          <a:noFill/>
        </p:spPr>
        <p:txBody>
          <a:bodyPr wrap="square" rtlCol="0">
            <a:spAutoFit/>
          </a:bodyPr>
          <a:lstStyle/>
          <a:p>
            <a:pPr algn="l"/>
            <a:r>
              <a:rPr lang="zh-CN" altLang="en-US" sz="2000" dirty="0">
                <a:latin typeface="微软雅黑" panose="020B0503020204020204" pitchFamily="34" charset="-122"/>
                <a:ea typeface="微软雅黑" panose="020B0503020204020204" pitchFamily="34" charset="-122"/>
              </a:rPr>
              <a:t>研究意义</a:t>
            </a:r>
            <a:endParaRPr lang="en-US" altLang="zh-CN" sz="2000" dirty="0">
              <a:latin typeface="微软雅黑" panose="020B0503020204020204" pitchFamily="34" charset="-122"/>
              <a:ea typeface="微软雅黑" panose="020B0503020204020204" pitchFamily="34" charset="-122"/>
            </a:endParaRPr>
          </a:p>
          <a:p>
            <a:pPr algn="l"/>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有助于</a:t>
            </a:r>
            <a:r>
              <a:rPr lang="zh-CN" altLang="en-US" sz="2000">
                <a:latin typeface="微软雅黑" panose="020B0503020204020204" pitchFamily="34" charset="-122"/>
                <a:ea typeface="微软雅黑" panose="020B0503020204020204" pitchFamily="34" charset="-122"/>
              </a:rPr>
              <a:t>阐明数字普惠金融</a:t>
            </a:r>
            <a:r>
              <a:rPr lang="zh-CN" altLang="en-US" sz="2000" dirty="0">
                <a:latin typeface="微软雅黑" panose="020B0503020204020204" pitchFamily="34" charset="-122"/>
                <a:ea typeface="微软雅黑" panose="020B0503020204020204" pitchFamily="34" charset="-122"/>
              </a:rPr>
              <a:t>的微观效应，提升供应链资金配置效率</a:t>
            </a:r>
            <a:endParaRPr lang="en-US" altLang="zh-CN" sz="2000" dirty="0">
              <a:latin typeface="微软雅黑" panose="020B0503020204020204" pitchFamily="34" charset="-122"/>
              <a:ea typeface="微软雅黑" panose="020B0503020204020204" pitchFamily="34" charset="-122"/>
            </a:endParaRPr>
          </a:p>
          <a:p>
            <a:pPr marL="457200" indent="-457200" algn="l">
              <a:buAutoNum type="arabicPeriod"/>
            </a:pPr>
            <a:r>
              <a:rPr lang="zh-CN" altLang="en-US" sz="2000" dirty="0">
                <a:latin typeface="微软雅黑" panose="020B0503020204020204" pitchFamily="34" charset="-122"/>
                <a:ea typeface="微软雅黑" panose="020B0503020204020204" pitchFamily="34" charset="-122"/>
              </a:rPr>
              <a:t>为防范和化解影子银行风险、引导金融回归实体经济提供理论参考。</a:t>
            </a:r>
          </a:p>
        </p:txBody>
      </p:sp>
    </p:spTree>
    <p:extLst>
      <p:ext uri="{BB962C8B-B14F-4D97-AF65-F5344CB8AC3E}">
        <p14:creationId xmlns:p14="http://schemas.microsoft.com/office/powerpoint/2010/main" val="157852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142549" y="1988899"/>
            <a:ext cx="6167960" cy="2684701"/>
            <a:chOff x="3880842" y="2273697"/>
            <a:chExt cx="4395787" cy="1913335"/>
          </a:xfrm>
        </p:grpSpPr>
        <p:sp>
          <p:nvSpPr>
            <p:cNvPr id="13" name="任意多边形 21"/>
            <p:cNvSpPr/>
            <p:nvPr>
              <p:custDataLst>
                <p:tags r:id="rId1"/>
              </p:custDataLst>
            </p:nvPr>
          </p:nvSpPr>
          <p:spPr>
            <a:xfrm>
              <a:off x="4258270" y="2547541"/>
              <a:ext cx="3675460" cy="1351359"/>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AF251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a:ea typeface="微软雅黑" charset="-122"/>
              </a:endParaRPr>
            </a:p>
          </p:txBody>
        </p:sp>
        <p:cxnSp>
          <p:nvCxnSpPr>
            <p:cNvPr id="14" name="直接连接符 13"/>
            <p:cNvCxnSpPr/>
            <p:nvPr>
              <p:custDataLst>
                <p:tags r:id="rId2"/>
              </p:custDataLst>
            </p:nvPr>
          </p:nvCxnSpPr>
          <p:spPr>
            <a:xfrm flipH="1">
              <a:off x="3880842" y="2273697"/>
              <a:ext cx="1577578" cy="1138238"/>
            </a:xfrm>
            <a:prstGeom prst="line">
              <a:avLst/>
            </a:prstGeom>
            <a:noFill/>
            <a:ln w="12700" cap="flat" cmpd="sng" algn="ctr">
              <a:solidFill>
                <a:srgbClr val="AF251B">
                  <a:lumMod val="75000"/>
                </a:srgbClr>
              </a:solidFill>
              <a:prstDash val="solid"/>
              <a:miter lim="800000"/>
            </a:ln>
            <a:effectLst/>
          </p:spPr>
        </p:cxnSp>
        <p:cxnSp>
          <p:nvCxnSpPr>
            <p:cNvPr id="15" name="直接连接符 14"/>
            <p:cNvCxnSpPr/>
            <p:nvPr>
              <p:custDataLst>
                <p:tags r:id="rId3"/>
              </p:custDataLst>
            </p:nvPr>
          </p:nvCxnSpPr>
          <p:spPr>
            <a:xfrm flipH="1">
              <a:off x="6699050" y="3048794"/>
              <a:ext cx="1577579" cy="1138238"/>
            </a:xfrm>
            <a:prstGeom prst="line">
              <a:avLst/>
            </a:prstGeom>
            <a:noFill/>
            <a:ln w="12700" cap="flat" cmpd="sng" algn="ctr">
              <a:solidFill>
                <a:srgbClr val="AF251B">
                  <a:lumMod val="75000"/>
                </a:srgbClr>
              </a:solidFill>
              <a:prstDash val="solid"/>
              <a:miter lim="800000"/>
            </a:ln>
            <a:effectLst/>
          </p:spPr>
        </p:cxnSp>
        <p:cxnSp>
          <p:nvCxnSpPr>
            <p:cNvPr id="16" name="直接连接符 15"/>
            <p:cNvCxnSpPr/>
            <p:nvPr/>
          </p:nvCxnSpPr>
          <p:spPr>
            <a:xfrm>
              <a:off x="5113138" y="2648343"/>
              <a:ext cx="2374701" cy="0"/>
            </a:xfrm>
            <a:prstGeom prst="line">
              <a:avLst/>
            </a:prstGeom>
            <a:noFill/>
            <a:ln w="6350" cap="flat" cmpd="sng" algn="ctr">
              <a:solidFill>
                <a:sysClr val="window" lastClr="FFFFFF"/>
              </a:solidFill>
              <a:prstDash val="solid"/>
              <a:miter lim="800000"/>
            </a:ln>
            <a:effectLst/>
          </p:spPr>
        </p:cxnSp>
        <p:cxnSp>
          <p:nvCxnSpPr>
            <p:cNvPr id="17" name="直接连接符 16"/>
            <p:cNvCxnSpPr/>
            <p:nvPr/>
          </p:nvCxnSpPr>
          <p:spPr>
            <a:xfrm>
              <a:off x="4353742" y="3771005"/>
              <a:ext cx="2703689" cy="0"/>
            </a:xfrm>
            <a:prstGeom prst="line">
              <a:avLst/>
            </a:prstGeom>
            <a:noFill/>
            <a:ln w="6350" cap="flat" cmpd="sng" algn="ctr">
              <a:solidFill>
                <a:sysClr val="window" lastClr="FFFFFF"/>
              </a:solidFill>
              <a:prstDash val="solid"/>
              <a:miter lim="800000"/>
            </a:ln>
            <a:effectLst/>
          </p:spPr>
        </p:cxnSp>
        <p:cxnSp>
          <p:nvCxnSpPr>
            <p:cNvPr id="18" name="直接连接符 17"/>
            <p:cNvCxnSpPr/>
            <p:nvPr/>
          </p:nvCxnSpPr>
          <p:spPr>
            <a:xfrm>
              <a:off x="7835130" y="2695580"/>
              <a:ext cx="0" cy="601860"/>
            </a:xfrm>
            <a:prstGeom prst="line">
              <a:avLst/>
            </a:prstGeom>
            <a:noFill/>
            <a:ln w="6350" cap="flat" cmpd="sng" algn="ctr">
              <a:solidFill>
                <a:sysClr val="window" lastClr="FFFFFF"/>
              </a:solidFill>
              <a:prstDash val="solid"/>
              <a:miter lim="800000"/>
            </a:ln>
            <a:effectLst/>
          </p:spPr>
        </p:cxnSp>
        <p:cxnSp>
          <p:nvCxnSpPr>
            <p:cNvPr id="19" name="直接连接符 18"/>
            <p:cNvCxnSpPr/>
            <p:nvPr/>
          </p:nvCxnSpPr>
          <p:spPr>
            <a:xfrm>
              <a:off x="4353742" y="3170640"/>
              <a:ext cx="0" cy="601860"/>
            </a:xfrm>
            <a:prstGeom prst="line">
              <a:avLst/>
            </a:prstGeom>
            <a:noFill/>
            <a:ln w="6350" cap="flat" cmpd="sng" algn="ctr">
              <a:solidFill>
                <a:sysClr val="window" lastClr="FFFFFF"/>
              </a:solidFill>
              <a:prstDash val="solid"/>
              <a:miter lim="800000"/>
            </a:ln>
            <a:effectLst/>
          </p:spPr>
        </p:cxnSp>
        <p:sp>
          <p:nvSpPr>
            <p:cNvPr id="20" name="文本框 19"/>
            <p:cNvSpPr txBox="1"/>
            <p:nvPr/>
          </p:nvSpPr>
          <p:spPr>
            <a:xfrm>
              <a:off x="4498520" y="3022884"/>
              <a:ext cx="3024478" cy="767713"/>
            </a:xfrm>
            <a:prstGeom prst="rect">
              <a:avLst/>
            </a:prstGeom>
            <a:noFill/>
          </p:spPr>
          <p:txBody>
            <a:bodyPr wrap="square" rtlCol="0">
              <a:spAutoFit/>
            </a:bodyPr>
            <a:lstStyle/>
            <a:p>
              <a:pPr algn="ctr">
                <a:defRPr/>
              </a:pPr>
              <a:r>
                <a:rPr lang="en-US" altLang="zh-CN" sz="3200" kern="0" dirty="0">
                  <a:solidFill>
                    <a:prstClr val="white"/>
                  </a:solidFill>
                  <a:latin typeface="方正粗黑宋简体" panose="02000000000000000000" pitchFamily="2" charset="-122"/>
                  <a:ea typeface="方正粗黑宋简体" panose="02000000000000000000" pitchFamily="2" charset="-122"/>
                </a:rPr>
                <a:t>2</a:t>
              </a:r>
              <a:r>
                <a:rPr kumimoji="0" lang="en-US" altLang="zh-CN"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a:t>
              </a:r>
              <a:r>
                <a:rPr kumimoji="0" lang="zh-CN" altLang="en-US"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rPr>
                <a:t>理论分析与研究假说</a:t>
              </a:r>
              <a:endParaRPr lang="zh-CN" altLang="en-US" sz="3200" b="1" dirty="0">
                <a:solidFill>
                  <a:schemeClr val="bg1"/>
                </a:solidFill>
                <a:effectLst>
                  <a:outerShdw blurRad="38100" dist="38100" dir="2700000" algn="tl">
                    <a:srgbClr val="000000">
                      <a:alpha val="43137"/>
                    </a:srgbClr>
                  </a:outerShdw>
                </a:effectLst>
                <a:latin typeface="微软雅黑" charset="-122"/>
                <a:ea typeface="微软雅黑" charset="-122"/>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endParaRPr>
            </a:p>
          </p:txBody>
        </p:sp>
      </p:grpSp>
      <p:sp>
        <p:nvSpPr>
          <p:cNvPr id="22" name="图文框 21"/>
          <p:cNvSpPr/>
          <p:nvPr/>
        </p:nvSpPr>
        <p:spPr>
          <a:xfrm>
            <a:off x="0" y="0"/>
            <a:ext cx="12192000" cy="6858000"/>
          </a:xfrm>
          <a:prstGeom prst="frame">
            <a:avLst>
              <a:gd name="adj1" fmla="val 3611"/>
            </a:avLst>
          </a:prstGeom>
          <a:gradFill>
            <a:gsLst>
              <a:gs pos="0">
                <a:srgbClr val="D65C5B">
                  <a:lumMod val="80000"/>
                  <a:lumOff val="20000"/>
                </a:srgbClr>
              </a:gs>
              <a:gs pos="76000">
                <a:srgbClr val="973031">
                  <a:lumMod val="95000"/>
                  <a:lumOff val="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solidFill>
              <a:effectLst/>
              <a:uLnTx/>
              <a:uFillTx/>
              <a:latin typeface="Calibri"/>
              <a:ea typeface="微软雅黑" charset="-122"/>
              <a:cs typeface="+mn-cs"/>
            </a:endParaRPr>
          </a:p>
        </p:txBody>
      </p:sp>
    </p:spTree>
    <p:extLst>
      <p:ext uri="{BB962C8B-B14F-4D97-AF65-F5344CB8AC3E}">
        <p14:creationId xmlns:p14="http://schemas.microsoft.com/office/powerpoint/2010/main" val="897752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任意多边形 21"/>
</p:tagLst>
</file>

<file path=ppt/tags/tag10.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任意多边形 21"/>
</p:tagLst>
</file>

<file path=ppt/tags/tag11.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2"/>
</p:tagLst>
</file>

<file path=ppt/tags/tag12.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3"/>
</p:tagLst>
</file>

<file path=ppt/tags/tag13.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任意多边形 21"/>
</p:tagLst>
</file>

<file path=ppt/tags/tag14.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2"/>
</p:tagLst>
</file>

<file path=ppt/tags/tag15.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3"/>
</p:tagLst>
</file>

<file path=ppt/tags/tag16.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任意多边形 21"/>
</p:tagLst>
</file>

<file path=ppt/tags/tag17.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2"/>
</p:tagLst>
</file>

<file path=ppt/tags/tag18.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3"/>
</p:tagLst>
</file>

<file path=ppt/tags/tag19.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任意多边形 21"/>
</p:tagLst>
</file>

<file path=ppt/tags/tag2.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2"/>
</p:tagLst>
</file>

<file path=ppt/tags/tag20.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2"/>
</p:tagLst>
</file>

<file path=ppt/tags/tag21.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3"/>
</p:tagLst>
</file>

<file path=ppt/tags/tag22.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任意多边形 21"/>
</p:tagLst>
</file>

<file path=ppt/tags/tag23.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2"/>
</p:tagLst>
</file>

<file path=ppt/tags/tag24.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3"/>
</p:tagLst>
</file>

<file path=ppt/tags/tag3.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3"/>
</p:tagLst>
</file>

<file path=ppt/tags/tag4.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任意多边形 21"/>
</p:tagLst>
</file>

<file path=ppt/tags/tag5.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2"/>
</p:tagLst>
</file>

<file path=ppt/tags/tag6.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3"/>
</p:tagLst>
</file>

<file path=ppt/tags/tag7.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任意多边形 21"/>
</p:tagLst>
</file>

<file path=ppt/tags/tag8.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2"/>
</p:tagLst>
</file>

<file path=ppt/tags/tag9.xml><?xml version="1.0" encoding="utf-8"?>
<p:tagLst xmlns:a="http://schemas.openxmlformats.org/drawingml/2006/main" xmlns:r="http://schemas.openxmlformats.org/officeDocument/2006/relationships" xmlns:p="http://schemas.openxmlformats.org/presentationml/2006/main">
  <p:tag name="MH" val="20170327125951"/>
  <p:tag name="MH_LIBRARY" val="GRAPHIC"/>
  <p:tag name="MH_ORDER" val="Straight Connector 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1038</TotalTime>
  <Words>1688</Words>
  <Application>Microsoft Office PowerPoint</Application>
  <PresentationFormat>宽屏</PresentationFormat>
  <Paragraphs>161</Paragraphs>
  <Slides>42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42</vt:i4>
      </vt:variant>
    </vt:vector>
  </HeadingPairs>
  <TitlesOfParts>
    <vt:vector size="51" baseType="lpstr">
      <vt:lpstr>等线</vt:lpstr>
      <vt:lpstr>等线 Light</vt:lpstr>
      <vt:lpstr>方正粗黑宋简体</vt:lpstr>
      <vt:lpstr>黑体</vt:lpstr>
      <vt:lpstr>思源黑体 CN Normal</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徐 梓耀</dc:creator>
  <cp:lastModifiedBy>徐 梓耀</cp:lastModifiedBy>
  <cp:revision>30</cp:revision>
  <dcterms:created xsi:type="dcterms:W3CDTF">2022-03-09T14:35:25Z</dcterms:created>
  <dcterms:modified xsi:type="dcterms:W3CDTF">2022-03-27T11:55:09Z</dcterms:modified>
</cp:coreProperties>
</file>