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9" r:id="rId6"/>
    <p:sldId id="261" r:id="rId7"/>
    <p:sldId id="263" r:id="rId8"/>
    <p:sldId id="264" r:id="rId9"/>
    <p:sldId id="262" r:id="rId10"/>
    <p:sldId id="266" r:id="rId11"/>
    <p:sldId id="267" r:id="rId12"/>
    <p:sldId id="319" r:id="rId13"/>
    <p:sldId id="268" r:id="rId14"/>
    <p:sldId id="269" r:id="rId15"/>
    <p:sldId id="270" r:id="rId16"/>
    <p:sldId id="271" r:id="rId17"/>
    <p:sldId id="281" r:id="rId18"/>
    <p:sldId id="282" r:id="rId19"/>
    <p:sldId id="272" r:id="rId20"/>
    <p:sldId id="273" r:id="rId21"/>
    <p:sldId id="283" r:id="rId22"/>
    <p:sldId id="294" r:id="rId23"/>
    <p:sldId id="295" r:id="rId24"/>
    <p:sldId id="296" r:id="rId25"/>
    <p:sldId id="274" r:id="rId26"/>
    <p:sldId id="275" r:id="rId27"/>
    <p:sldId id="299" r:id="rId28"/>
    <p:sldId id="307" r:id="rId29"/>
    <p:sldId id="308" r:id="rId30"/>
    <p:sldId id="298" r:id="rId31"/>
    <p:sldId id="309" r:id="rId32"/>
    <p:sldId id="276" r:id="rId33"/>
    <p:sldId id="277" r:id="rId34"/>
    <p:sldId id="310" r:id="rId35"/>
    <p:sldId id="311" r:id="rId36"/>
    <p:sldId id="278" r:id="rId37"/>
    <p:sldId id="279" r:id="rId38"/>
    <p:sldId id="312" r:id="rId39"/>
    <p:sldId id="260" r:id="rId40"/>
  </p:sldIdLst>
  <p:sldSz cx="12192000" cy="6858000"/>
  <p:notesSz cx="6858000" cy="9144000"/>
  <p:custDataLst>
    <p:tags r:id="rId4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2F5597"/>
    <a:srgbClr val="8FAADC"/>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20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6" Type="http://schemas.openxmlformats.org/officeDocument/2006/relationships/tags" Target="tags/tag4.xml"/><Relationship Id="rId45" Type="http://schemas.openxmlformats.org/officeDocument/2006/relationships/customXml" Target="../customXml/item1.xml"/><Relationship Id="rId44" Type="http://schemas.openxmlformats.org/officeDocument/2006/relationships/customXmlProps" Target="../customXml/itemProps3.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8CE537F3-7F9D-4182-8C2D-F2D36A9B177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accent1">
            <a:lumMod val="50000"/>
          </a:schemeClr>
        </a:solidFill>
        <a:effectLst/>
      </p:bgPr>
    </p:bg>
    <p:spTree>
      <p:nvGrpSpPr>
        <p:cNvPr id="1" name=""/>
        <p:cNvGrpSpPr/>
        <p:nvPr/>
      </p:nvGrpSpPr>
      <p:grpSpPr>
        <a:xfrm>
          <a:off x="0" y="0"/>
          <a:ext cx="0" cy="0"/>
          <a:chOff x="0" y="0"/>
          <a:chExt cx="0" cy="0"/>
        </a:xfrm>
      </p:grpSpPr>
      <p:cxnSp>
        <p:nvCxnSpPr>
          <p:cNvPr id="4" name="直线连接符 3"/>
          <p:cNvCxnSpPr/>
          <p:nvPr userDrawn="1"/>
        </p:nvCxnSpPr>
        <p:spPr>
          <a:xfrm flipH="1">
            <a:off x="225287" y="-251791"/>
            <a:ext cx="226530" cy="689113"/>
          </a:xfrm>
          <a:prstGeom prst="line">
            <a:avLst/>
          </a:prstGeom>
          <a:ln w="3175">
            <a:solidFill>
              <a:schemeClr val="accent4">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5" name="直线连接符 4"/>
          <p:cNvCxnSpPr/>
          <p:nvPr userDrawn="1"/>
        </p:nvCxnSpPr>
        <p:spPr>
          <a:xfrm flipH="1">
            <a:off x="-237410" y="-13392"/>
            <a:ext cx="716239" cy="556315"/>
          </a:xfrm>
          <a:prstGeom prst="line">
            <a:avLst/>
          </a:prstGeom>
          <a:ln w="3175">
            <a:solidFill>
              <a:schemeClr val="accent4">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直角三角形 1"/>
          <p:cNvSpPr/>
          <p:nvPr userDrawn="1"/>
        </p:nvSpPr>
        <p:spPr>
          <a:xfrm rot="14400000">
            <a:off x="-639564" y="-192553"/>
            <a:ext cx="988316" cy="808622"/>
          </a:xfrm>
          <a:prstGeom prst="rtTriangle">
            <a:avLst/>
          </a:prstGeom>
          <a:solidFill>
            <a:schemeClr val="accent4">
              <a:lumMod val="40000"/>
              <a:lumOff val="60000"/>
            </a:schemeClr>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两项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split orient="vert"/>
      </p:transition>
    </mc:Choice>
    <mc:Fallback>
      <p:transition spd="slow" advTm="3000">
        <p:split orient="vert"/>
      </p:transition>
    </mc:Fallback>
  </mc:AlternateContent>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mc:AlternateContent xmlns:mc="http://schemas.openxmlformats.org/markup-compatibility/2006">
    <mc:Choice xmlns:p14="http://schemas.microsoft.com/office/powerpoint/2010/main" Requires="p14">
      <p:transition spd="slow" p14:dur="2000" advTm="3000"/>
    </mc:Choice>
    <mc:Fallback>
      <p:transition spd="slow" advTm="3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5.xml"/><Relationship Id="rId2" Type="http://schemas.openxmlformats.org/officeDocument/2006/relationships/image" Target="../media/image3.png"/><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5.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8.xml"/><Relationship Id="rId3" Type="http://schemas.openxmlformats.org/officeDocument/2006/relationships/slideLayout" Target="../slideLayouts/slideLayout5.xml"/><Relationship Id="rId2" Type="http://schemas.openxmlformats.org/officeDocument/2006/relationships/image" Target="../media/image6.png"/><Relationship Id="rId1" Type="http://schemas.openxmlformats.org/officeDocument/2006/relationships/tags" Target="../tags/tag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5.xml"/><Relationship Id="rId1"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5.xml"/><Relationship Id="rId1"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5.xml"/><Relationship Id="rId1" Type="http://schemas.openxmlformats.org/officeDocument/2006/relationships/image" Target="../media/image9.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5.xml"/><Relationship Id="rId1" Type="http://schemas.openxmlformats.org/officeDocument/2006/relationships/image" Target="../media/image10.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5.xml"/><Relationship Id="rId1"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5.xml"/><Relationship Id="rId1" Type="http://schemas.openxmlformats.org/officeDocument/2006/relationships/image" Target="../media/image12.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5.xml"/><Relationship Id="rId1"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直角三角形 3"/>
          <p:cNvSpPr/>
          <p:nvPr/>
        </p:nvSpPr>
        <p:spPr>
          <a:xfrm rot="14400000">
            <a:off x="-3647980" y="619468"/>
            <a:ext cx="6200603" cy="5073221"/>
          </a:xfrm>
          <a:prstGeom prst="rtTriangle">
            <a:avLst/>
          </a:prstGeom>
          <a:solidFill>
            <a:schemeClr val="accent1">
              <a:lumMod val="60000"/>
              <a:lumOff val="40000"/>
            </a:schemeClr>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rgbClr val="E3CAB4"/>
              </a:solidFill>
              <a:cs typeface="+mn-lt"/>
            </a:endParaRPr>
          </a:p>
        </p:txBody>
      </p:sp>
      <p:sp>
        <p:nvSpPr>
          <p:cNvPr id="25" name="文本框 24"/>
          <p:cNvSpPr txBox="1"/>
          <p:nvPr/>
        </p:nvSpPr>
        <p:spPr>
          <a:xfrm>
            <a:off x="2214880" y="1911985"/>
            <a:ext cx="9977755" cy="922020"/>
          </a:xfrm>
          <a:prstGeom prst="rect">
            <a:avLst/>
          </a:prstGeom>
          <a:noFill/>
        </p:spPr>
        <p:txBody>
          <a:bodyPr wrap="square" rtlCol="0">
            <a:spAutoFit/>
          </a:bodyPr>
          <a:lstStyle/>
          <a:p>
            <a:r>
              <a:rPr kumimoji="1" lang="zh-CN" altLang="en-US" sz="5400">
                <a:solidFill>
                  <a:srgbClr val="7E7182"/>
                </a:solidFill>
              </a:rPr>
              <a:t>共同机构所有权与企业盈余管理</a:t>
            </a:r>
            <a:endParaRPr kumimoji="1" lang="zh-CN" altLang="en-US" sz="5400">
              <a:solidFill>
                <a:srgbClr val="7E7182"/>
              </a:solidFill>
            </a:endParaRPr>
          </a:p>
        </p:txBody>
      </p:sp>
      <p:sp>
        <p:nvSpPr>
          <p:cNvPr id="26" name="文本框 25"/>
          <p:cNvSpPr txBox="1"/>
          <p:nvPr/>
        </p:nvSpPr>
        <p:spPr>
          <a:xfrm>
            <a:off x="5019040" y="2983230"/>
            <a:ext cx="4370070" cy="891540"/>
          </a:xfrm>
          <a:prstGeom prst="rect">
            <a:avLst/>
          </a:prstGeom>
          <a:noFill/>
        </p:spPr>
        <p:txBody>
          <a:bodyPr wrap="square" rtlCol="0">
            <a:spAutoFit/>
          </a:bodyPr>
          <a:lstStyle/>
          <a:p>
            <a:pPr algn="ctr">
              <a:lnSpc>
                <a:spcPct val="130000"/>
              </a:lnSpc>
            </a:pPr>
            <a:r>
              <a:rPr lang="zh-CN" altLang="en-GB" sz="2000">
                <a:solidFill>
                  <a:srgbClr val="7E7182"/>
                </a:solidFill>
                <a:cs typeface="+mn-lt"/>
              </a:rPr>
              <a:t>杜勇</a:t>
            </a:r>
            <a:r>
              <a:rPr lang="en-US" altLang="zh-CN" sz="2000">
                <a:solidFill>
                  <a:srgbClr val="7E7182"/>
                </a:solidFill>
                <a:cs typeface="+mn-lt"/>
              </a:rPr>
              <a:t>   </a:t>
            </a:r>
            <a:r>
              <a:rPr lang="zh-CN" altLang="en-US" sz="2000">
                <a:solidFill>
                  <a:srgbClr val="7E7182"/>
                </a:solidFill>
                <a:cs typeface="+mn-lt"/>
              </a:rPr>
              <a:t>孙帆</a:t>
            </a:r>
            <a:r>
              <a:rPr lang="en-US" altLang="zh-CN" sz="2000">
                <a:solidFill>
                  <a:srgbClr val="7E7182"/>
                </a:solidFill>
                <a:cs typeface="+mn-lt"/>
              </a:rPr>
              <a:t>   </a:t>
            </a:r>
            <a:r>
              <a:rPr lang="zh-CN" altLang="en-US" sz="2000">
                <a:solidFill>
                  <a:srgbClr val="7E7182"/>
                </a:solidFill>
                <a:cs typeface="+mn-lt"/>
              </a:rPr>
              <a:t>邓旭</a:t>
            </a:r>
            <a:endParaRPr lang="zh-CN" altLang="en-US" sz="2000">
              <a:solidFill>
                <a:srgbClr val="7E7182"/>
              </a:solidFill>
              <a:cs typeface="+mn-lt"/>
            </a:endParaRPr>
          </a:p>
          <a:p>
            <a:pPr algn="ctr">
              <a:lnSpc>
                <a:spcPct val="130000"/>
              </a:lnSpc>
            </a:pPr>
            <a:r>
              <a:rPr lang="zh-CN" altLang="en-US" sz="2000">
                <a:solidFill>
                  <a:srgbClr val="7E7182"/>
                </a:solidFill>
                <a:cs typeface="+mn-lt"/>
              </a:rPr>
              <a:t>《中国工业经济》</a:t>
            </a:r>
            <a:r>
              <a:rPr lang="en-US" altLang="zh-CN" sz="2000">
                <a:solidFill>
                  <a:srgbClr val="7E7182"/>
                </a:solidFill>
                <a:cs typeface="+mn-lt"/>
              </a:rPr>
              <a:t>2021</a:t>
            </a:r>
            <a:r>
              <a:rPr lang="zh-CN" altLang="en-US" sz="2000">
                <a:solidFill>
                  <a:srgbClr val="7E7182"/>
                </a:solidFill>
                <a:cs typeface="+mn-lt"/>
              </a:rPr>
              <a:t>年第</a:t>
            </a:r>
            <a:r>
              <a:rPr lang="en-US" altLang="zh-CN" sz="2000">
                <a:solidFill>
                  <a:srgbClr val="7E7182"/>
                </a:solidFill>
                <a:cs typeface="+mn-lt"/>
              </a:rPr>
              <a:t>6</a:t>
            </a:r>
            <a:r>
              <a:rPr lang="zh-CN" altLang="en-US" sz="2000">
                <a:solidFill>
                  <a:srgbClr val="7E7182"/>
                </a:solidFill>
                <a:cs typeface="+mn-lt"/>
              </a:rPr>
              <a:t>期</a:t>
            </a:r>
            <a:endParaRPr lang="zh-CN" altLang="en-US" sz="2000">
              <a:solidFill>
                <a:srgbClr val="7E7182"/>
              </a:solidFill>
              <a:cs typeface="+mn-lt"/>
            </a:endParaRPr>
          </a:p>
        </p:txBody>
      </p:sp>
      <p:sp>
        <p:nvSpPr>
          <p:cNvPr id="2" name="文本框 1"/>
          <p:cNvSpPr txBox="1"/>
          <p:nvPr/>
        </p:nvSpPr>
        <p:spPr>
          <a:xfrm>
            <a:off x="7884007" y="5041187"/>
            <a:ext cx="1960880" cy="398780"/>
          </a:xfrm>
          <a:prstGeom prst="rect">
            <a:avLst/>
          </a:prstGeom>
          <a:noFill/>
        </p:spPr>
        <p:txBody>
          <a:bodyPr wrap="none" rtlCol="0">
            <a:spAutoFit/>
          </a:bodyPr>
          <a:p>
            <a:r>
              <a:rPr kumimoji="1" lang="zh-CN" altLang="en-US" sz="2000">
                <a:solidFill>
                  <a:srgbClr val="7E7182"/>
                </a:solidFill>
              </a:rPr>
              <a:t>汇报人：</a:t>
            </a:r>
            <a:r>
              <a:rPr kumimoji="1" lang="zh-CN" altLang="en-US" sz="2000">
                <a:solidFill>
                  <a:srgbClr val="7E7182"/>
                </a:solidFill>
              </a:rPr>
              <a:t>范笑笑</a:t>
            </a:r>
            <a:endParaRPr kumimoji="1" lang="zh-CN" altLang="en-US" sz="2000">
              <a:solidFill>
                <a:srgbClr val="7E7182"/>
              </a:solidFill>
            </a:endParaRPr>
          </a:p>
        </p:txBody>
      </p:sp>
      <p:sp>
        <p:nvSpPr>
          <p:cNvPr id="15" name="等腰三角形 14"/>
          <p:cNvSpPr/>
          <p:nvPr/>
        </p:nvSpPr>
        <p:spPr>
          <a:xfrm flipV="1">
            <a:off x="11176820" y="-62"/>
            <a:ext cx="1015660" cy="653564"/>
          </a:xfrm>
          <a:prstGeom prs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defRPr/>
            </a:pPr>
            <a:endParaRPr lang="zh-CN" altLang="en-US" sz="2400">
              <a:solidFill>
                <a:prstClr val="white"/>
              </a:solidFill>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248920" y="1522095"/>
            <a:ext cx="11588750" cy="467741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4886961" y="342117"/>
            <a:ext cx="2418080" cy="583565"/>
          </a:xfrm>
          <a:prstGeom prst="rect">
            <a:avLst/>
          </a:prstGeom>
          <a:noFill/>
        </p:spPr>
        <p:txBody>
          <a:bodyPr wrap="none" rtlCol="0">
            <a:spAutoFit/>
            <a:scene3d>
              <a:camera prst="orthographicFront"/>
              <a:lightRig rig="threePt" dir="t"/>
            </a:scene3d>
            <a:sp3d contourW="12700"/>
          </a:bodyPr>
          <a:p>
            <a:pPr algn="ct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文</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献</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回</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顾</a:t>
            </a:r>
            <a:endPar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3" name="文本框 2"/>
          <p:cNvSpPr txBox="1"/>
          <p:nvPr/>
        </p:nvSpPr>
        <p:spPr>
          <a:xfrm>
            <a:off x="473710" y="1606550"/>
            <a:ext cx="11059795" cy="4246245"/>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在中国资本市场“一股独大”、地方行政干预以及机构投资者并不活跃的背景下，共同机构投资者是否有意愿和能力发挥效应，以及如何发挥效应仍需探究。与Ramalingegowda et al.（2020）的研究存在以下几个方面的不同：</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①不同的制度背景下共同机构投资者发挥效应的机理和途径可能不同。</a:t>
            </a:r>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本文设计并验证了“退出威胁”这一治理机理；从“协同能力”（同行业势力）和“协同效应”（协调企业间不利竞争）来验证中国资本市场的机构协同效应。在具体途径探寻上，通过手工收集数据验证共同机构投资者通过委派管理层发挥效应</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②不同代理问题下共同机构投资者发挥的效应可能不同。 本文在理论分析中论证了共同机构所有权的信息壁垒效应可能会引发合谋舞弊。</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③不同资本市场指标的测度有所不同。 一方面，不同于国外资本市场，考虑到中国上市公司前十 大股东中虽部分持股比例不足 5%，但仍可能对上市公司产生较大影响。 因此，本文以“前十大股东”构建共同机构所有权指标进行稳健性检验，多层面衡量中国资本市场中的共同机构投资者。</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03</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078224" y="3076184"/>
            <a:ext cx="475488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理论分析与研究</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假说</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175761" y="342752"/>
            <a:ext cx="384048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理论分析与研究假说</a:t>
            </a:r>
            <a:endPar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pic>
        <p:nvPicPr>
          <p:cNvPr id="4" name="ECB019B1-382A-4266-B25C-5B523AA43C14-2" descr="C:/Users/admin/AppData/Local/Temp/wpp.EWeiIjwpp"/>
          <p:cNvPicPr>
            <a:picLocks noChangeAspect="1"/>
          </p:cNvPicPr>
          <p:nvPr/>
        </p:nvPicPr>
        <p:blipFill>
          <a:blip r:embed="rId1"/>
          <a:stretch>
            <a:fillRect/>
          </a:stretch>
        </p:blipFill>
        <p:spPr>
          <a:xfrm>
            <a:off x="998855" y="926465"/>
            <a:ext cx="10714990" cy="4262120"/>
          </a:xfrm>
          <a:prstGeom prst="rect">
            <a:avLst/>
          </a:prstGeom>
        </p:spPr>
      </p:pic>
      <p:sp>
        <p:nvSpPr>
          <p:cNvPr id="6" name="文本框 5"/>
          <p:cNvSpPr txBox="1"/>
          <p:nvPr/>
        </p:nvSpPr>
        <p:spPr>
          <a:xfrm>
            <a:off x="1408430" y="5208270"/>
            <a:ext cx="9799320" cy="1014730"/>
          </a:xfrm>
          <a:prstGeom prst="rect">
            <a:avLst/>
          </a:prstGeom>
          <a:noFill/>
        </p:spPr>
        <p:txBody>
          <a:bodyPr wrap="square" rtlCol="0">
            <a:spAutoFit/>
          </a:bodyPr>
          <a:p>
            <a:r>
              <a:rPr lang="zh-CN" altLang="en-US" sz="2000"/>
              <a:t>H1a：共同机构所有权会降低企业盈余管理程度。</a:t>
            </a:r>
            <a:endParaRPr lang="zh-CN" altLang="en-US" sz="2000"/>
          </a:p>
          <a:p>
            <a:endParaRPr lang="zh-CN" altLang="en-US" sz="2000"/>
          </a:p>
          <a:p>
            <a:r>
              <a:rPr lang="zh-CN" altLang="en-US" sz="2000"/>
              <a:t>H1b：共同机构所有权会提高企业盈余管理程度。</a:t>
            </a:r>
            <a:endParaRPr lang="zh-CN" altLang="en-US"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04</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968494" y="3076184"/>
            <a:ext cx="306070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研</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究</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设</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计</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852671" y="342752"/>
            <a:ext cx="248666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研</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究</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设</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计</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pic>
        <p:nvPicPr>
          <p:cNvPr id="2" name="图片 1"/>
          <p:cNvPicPr>
            <a:picLocks noChangeAspect="1"/>
          </p:cNvPicPr>
          <p:nvPr>
            <p:custDataLst>
              <p:tags r:id="rId1"/>
            </p:custDataLst>
          </p:nvPr>
        </p:nvPicPr>
        <p:blipFill>
          <a:blip r:embed="rId2"/>
          <a:stretch>
            <a:fillRect/>
          </a:stretch>
        </p:blipFill>
        <p:spPr>
          <a:xfrm>
            <a:off x="1638935" y="926465"/>
            <a:ext cx="9252585" cy="3536315"/>
          </a:xfrm>
          <a:prstGeom prst="rect">
            <a:avLst/>
          </a:prstGeom>
        </p:spPr>
      </p:pic>
      <p:sp>
        <p:nvSpPr>
          <p:cNvPr id="4" name="文本框 3"/>
          <p:cNvSpPr txBox="1"/>
          <p:nvPr/>
        </p:nvSpPr>
        <p:spPr>
          <a:xfrm>
            <a:off x="1734185" y="4538345"/>
            <a:ext cx="9157335" cy="2030095"/>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本文选取 2007—2019 年中国沪深两市上市公司作为研究样本。 共同机构所有权指标根据CSMAR 数据库在季度层面手工收集获得，其他数据来源于 CSMAR 数据库。</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按以下原则筛选：①删除金融行业上市公司样本；②删除有关数据缺失的样本。 </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经过处理后，本文共获得 22591 个观测值。 为排除极端值的影响，本文对连续变量前后 1%缩尾处理。</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852671" y="342752"/>
            <a:ext cx="248666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研</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究</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设</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计</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3" name="文本框 2"/>
          <p:cNvSpPr txBox="1"/>
          <p:nvPr/>
        </p:nvSpPr>
        <p:spPr>
          <a:xfrm>
            <a:off x="1343025" y="1784350"/>
            <a:ext cx="8848725" cy="368300"/>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rPr>
              <a:t>为检验共同机构所有权与盈余管理的关系，本文构建了如下回归模型：</a:t>
            </a:r>
            <a:endParaRPr lang="zh-CN" altLang="en-US">
              <a:latin typeface="微软雅黑 Light" panose="020B0502040204020203" charset="-122"/>
              <a:ea typeface="微软雅黑 Light" panose="020B0502040204020203" charset="-122"/>
            </a:endParaRPr>
          </a:p>
        </p:txBody>
      </p:sp>
      <p:pic>
        <p:nvPicPr>
          <p:cNvPr id="6" name="图片 5"/>
          <p:cNvPicPr>
            <a:picLocks noChangeAspect="1"/>
          </p:cNvPicPr>
          <p:nvPr/>
        </p:nvPicPr>
        <p:blipFill>
          <a:blip r:embed="rId1"/>
          <a:stretch>
            <a:fillRect/>
          </a:stretch>
        </p:blipFill>
        <p:spPr>
          <a:xfrm>
            <a:off x="2059940" y="2411095"/>
            <a:ext cx="7635875" cy="681355"/>
          </a:xfrm>
          <a:prstGeom prst="rect">
            <a:avLst/>
          </a:prstGeom>
        </p:spPr>
      </p:pic>
      <p:sp>
        <p:nvSpPr>
          <p:cNvPr id="7" name="文本框 6"/>
          <p:cNvSpPr txBox="1"/>
          <p:nvPr/>
        </p:nvSpPr>
        <p:spPr>
          <a:xfrm>
            <a:off x="1343025" y="3513455"/>
            <a:ext cx="10222865" cy="2030095"/>
          </a:xfrm>
          <a:prstGeom prst="rect">
            <a:avLst/>
          </a:prstGeom>
          <a:noFill/>
        </p:spPr>
        <p:txBody>
          <a:bodyPr wrap="square" rtlCol="0">
            <a:spAutoFit/>
          </a:bodyPr>
          <a:p>
            <a:pPr marL="285750" indent="-285750">
              <a:buFont typeface="Wingdings" panose="05000000000000000000" charset="0"/>
              <a:buChar char="Ø"/>
            </a:pPr>
            <a:r>
              <a:rPr lang="zh-CN" altLang="en-US">
                <a:latin typeface="微软雅黑 Light" panose="020B0502040204020203" charset="-122"/>
                <a:ea typeface="微软雅黑 Light" panose="020B0502040204020203" charset="-122"/>
                <a:cs typeface="微软雅黑 Light" panose="020B0502040204020203" charset="-122"/>
              </a:rPr>
              <a:t>DA</a:t>
            </a:r>
            <a:r>
              <a:rPr lang="zh-CN" altLang="en-US" baseline="-25000">
                <a:latin typeface="微软雅黑 Light" panose="020B0502040204020203" charset="-122"/>
                <a:ea typeface="微软雅黑 Light" panose="020B0502040204020203" charset="-122"/>
                <a:cs typeface="微软雅黑 Light" panose="020B0502040204020203" charset="-122"/>
              </a:rPr>
              <a:t>it</a:t>
            </a:r>
            <a:r>
              <a:rPr lang="zh-CN" altLang="en-US">
                <a:latin typeface="微软雅黑 Light" panose="020B0502040204020203" charset="-122"/>
                <a:ea typeface="微软雅黑 Light" panose="020B0502040204020203" charset="-122"/>
                <a:cs typeface="微软雅黑 Light" panose="020B0502040204020203" charset="-122"/>
              </a:rPr>
              <a:t> 为上市公司盈余管理程度，以 DA1 和 DA2 表示，该值越大，则上市公司盈余管理越严重；</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pPr marL="285750" indent="-285750">
              <a:buFont typeface="Wingdings" panose="05000000000000000000" charset="0"/>
              <a:buChar char="Ø"/>
            </a:pPr>
            <a:r>
              <a:rPr lang="zh-CN" altLang="en-US">
                <a:latin typeface="微软雅黑 Light" panose="020B0502040204020203" charset="-122"/>
                <a:ea typeface="微软雅黑 Light" panose="020B0502040204020203" charset="-122"/>
                <a:cs typeface="微软雅黑 Light" panose="020B0502040204020203" charset="-122"/>
              </a:rPr>
              <a:t>Coz</a:t>
            </a:r>
            <a:r>
              <a:rPr lang="zh-CN" altLang="en-US" baseline="-25000">
                <a:latin typeface="微软雅黑 Light" panose="020B0502040204020203" charset="-122"/>
                <a:ea typeface="微软雅黑 Light" panose="020B0502040204020203" charset="-122"/>
                <a:cs typeface="微软雅黑 Light" panose="020B0502040204020203" charset="-122"/>
              </a:rPr>
              <a:t>it</a:t>
            </a:r>
            <a:r>
              <a:rPr lang="zh-CN" altLang="en-US">
                <a:latin typeface="微软雅黑 Light" panose="020B0502040204020203" charset="-122"/>
                <a:ea typeface="微软雅黑 Light" panose="020B0502040204020203" charset="-122"/>
                <a:cs typeface="微软雅黑 Light" panose="020B0502040204020203" charset="-122"/>
              </a:rPr>
              <a:t> 为上市公司共同机构所有权情况，以 Coz1、Coz2 和 Coz3 表示。 如果共同机构所有权 Coz</a:t>
            </a:r>
            <a:r>
              <a:rPr lang="zh-CN" altLang="en-US" baseline="-25000">
                <a:latin typeface="微软雅黑 Light" panose="020B0502040204020203" charset="-122"/>
                <a:ea typeface="微软雅黑 Light" panose="020B0502040204020203" charset="-122"/>
                <a:cs typeface="微软雅黑 Light" panose="020B0502040204020203" charset="-122"/>
              </a:rPr>
              <a:t>it </a:t>
            </a:r>
            <a:r>
              <a:rPr lang="zh-CN" altLang="en-US">
                <a:latin typeface="微软雅黑 Light" panose="020B0502040204020203" charset="-122"/>
                <a:ea typeface="微软雅黑 Light" panose="020B0502040204020203" charset="-122"/>
                <a:cs typeface="微软雅黑 Light" panose="020B0502040204020203" charset="-122"/>
              </a:rPr>
              <a:t>的回归系数 β1 显著为负，意味着共同机构所有权的存在可以治理上市公司盈余管理，则协同治理效应将会得到证明；反之，合谋舞弊效应将会得到支持。</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pPr marL="285750" indent="-285750">
              <a:buFont typeface="Wingdings" panose="05000000000000000000" charset="0"/>
              <a:buChar char="Ø"/>
            </a:pPr>
            <a:r>
              <a:rPr lang="zh-CN" altLang="en-US">
                <a:latin typeface="微软雅黑 Light" panose="020B0502040204020203" charset="-122"/>
                <a:ea typeface="微软雅黑 Light" panose="020B0502040204020203" charset="-122"/>
                <a:cs typeface="微软雅黑 Light" panose="020B0502040204020203" charset="-122"/>
              </a:rPr>
              <a:t>CV</a:t>
            </a:r>
            <a:r>
              <a:rPr lang="zh-CN" altLang="en-US" baseline="-25000">
                <a:latin typeface="微软雅黑 Light" panose="020B0502040204020203" charset="-122"/>
                <a:ea typeface="微软雅黑 Light" panose="020B0502040204020203" charset="-122"/>
                <a:cs typeface="微软雅黑 Light" panose="020B0502040204020203" charset="-122"/>
              </a:rPr>
              <a:t>sit</a:t>
            </a:r>
            <a:r>
              <a:rPr lang="zh-CN" altLang="en-US">
                <a:latin typeface="微软雅黑 Light" panose="020B0502040204020203" charset="-122"/>
                <a:ea typeface="微软雅黑 Light" panose="020B0502040204020203" charset="-122"/>
                <a:cs typeface="微软雅黑 Light" panose="020B0502040204020203" charset="-122"/>
              </a:rPr>
              <a:t> 为控制变量。 Industry</a:t>
            </a:r>
            <a:r>
              <a:rPr lang="zh-CN" altLang="en-US" baseline="-25000">
                <a:latin typeface="微软雅黑 Light" panose="020B0502040204020203" charset="-122"/>
                <a:ea typeface="微软雅黑 Light" panose="020B0502040204020203" charset="-122"/>
                <a:cs typeface="微软雅黑 Light" panose="020B0502040204020203" charset="-122"/>
              </a:rPr>
              <a:t>j </a:t>
            </a:r>
            <a:r>
              <a:rPr lang="zh-CN" altLang="en-US">
                <a:latin typeface="微软雅黑 Light" panose="020B0502040204020203" charset="-122"/>
                <a:ea typeface="微软雅黑 Light" panose="020B0502040204020203" charset="-122"/>
                <a:cs typeface="微软雅黑 Light" panose="020B0502040204020203" charset="-122"/>
              </a:rPr>
              <a:t>、Year</a:t>
            </a:r>
            <a:r>
              <a:rPr lang="zh-CN" altLang="en-US" baseline="-25000">
                <a:latin typeface="微软雅黑 Light" panose="020B0502040204020203" charset="-122"/>
                <a:ea typeface="微软雅黑 Light" panose="020B0502040204020203" charset="-122"/>
                <a:cs typeface="微软雅黑 Light" panose="020B0502040204020203" charset="-122"/>
              </a:rPr>
              <a:t>t </a:t>
            </a:r>
            <a:r>
              <a:rPr lang="zh-CN" altLang="en-US">
                <a:latin typeface="微软雅黑 Light" panose="020B0502040204020203" charset="-122"/>
                <a:ea typeface="微软雅黑 Light" panose="020B0502040204020203" charset="-122"/>
                <a:cs typeface="微软雅黑 Light" panose="020B0502040204020203" charset="-122"/>
              </a:rPr>
              <a:t>分别为行业、年份固定效应，εit 为误差项。</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852671" y="342752"/>
            <a:ext cx="248666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研</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究</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设</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计</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 name="文本框 1"/>
          <p:cNvSpPr txBox="1"/>
          <p:nvPr/>
        </p:nvSpPr>
        <p:spPr>
          <a:xfrm>
            <a:off x="789940" y="926465"/>
            <a:ext cx="5314950" cy="460375"/>
          </a:xfrm>
          <a:prstGeom prst="rect">
            <a:avLst/>
          </a:prstGeom>
          <a:noFill/>
        </p:spPr>
        <p:txBody>
          <a:bodyPr wrap="square" rtlCol="0">
            <a:spAutoFit/>
          </a:bodyPr>
          <a:p>
            <a:r>
              <a:rPr lang="zh-CN" altLang="en-US" sz="2400" b="1">
                <a:solidFill>
                  <a:schemeClr val="accent1">
                    <a:lumMod val="75000"/>
                  </a:schemeClr>
                </a:solidFill>
              </a:rPr>
              <a:t>描述性统计</a:t>
            </a:r>
            <a:endParaRPr lang="zh-CN" altLang="en-US" sz="2400" b="1">
              <a:solidFill>
                <a:schemeClr val="accent1">
                  <a:lumMod val="75000"/>
                </a:schemeClr>
              </a:solidFill>
            </a:endParaRPr>
          </a:p>
        </p:txBody>
      </p:sp>
      <p:pic>
        <p:nvPicPr>
          <p:cNvPr id="8" name="图片 7"/>
          <p:cNvPicPr>
            <a:picLocks noChangeAspect="1"/>
          </p:cNvPicPr>
          <p:nvPr/>
        </p:nvPicPr>
        <p:blipFill>
          <a:blip r:embed="rId1"/>
          <a:stretch>
            <a:fillRect/>
          </a:stretch>
        </p:blipFill>
        <p:spPr>
          <a:xfrm>
            <a:off x="1395730" y="1386840"/>
            <a:ext cx="8576945" cy="52812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05</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968494" y="3076184"/>
            <a:ext cx="306070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实</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证</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分</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析</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5022216" y="342752"/>
            <a:ext cx="214757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基</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准</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回</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归</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7" name="矩形 6"/>
          <p:cNvSpPr/>
          <p:nvPr/>
        </p:nvSpPr>
        <p:spPr>
          <a:xfrm>
            <a:off x="8560435" y="2491105"/>
            <a:ext cx="3244850" cy="321119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8711565" y="2835275"/>
            <a:ext cx="2942590" cy="2306955"/>
          </a:xfrm>
          <a:prstGeom prst="rect">
            <a:avLst/>
          </a:prstGeom>
          <a:noFill/>
        </p:spPr>
        <p:txBody>
          <a:bodyPr wrap="square" rtlCol="0">
            <a:spAutoFit/>
          </a:bodyPr>
          <a:p>
            <a:r>
              <a:rPr lang="zh-CN" altLang="en-US"/>
              <a:t>基准回归结果支持</a:t>
            </a:r>
            <a:r>
              <a:rPr lang="zh-CN" altLang="en-US">
                <a:solidFill>
                  <a:srgbClr val="2F5597"/>
                </a:solidFill>
              </a:rPr>
              <a:t>协同治理</a:t>
            </a:r>
            <a:r>
              <a:rPr lang="zh-CN" altLang="en-US"/>
              <a:t>效应，即共同机构所有权可以降低上市公司盈余管理。</a:t>
            </a:r>
            <a:endParaRPr lang="zh-CN" altLang="en-US"/>
          </a:p>
          <a:p>
            <a:endParaRPr lang="zh-CN" altLang="en-US"/>
          </a:p>
          <a:p>
            <a:r>
              <a:rPr lang="zh-CN" altLang="en-US"/>
              <a:t>本文基于中国现实情境下的上市公司样本，从盈余管理的视角，为共同机构所有权协同治理作用提供了新证据。</a:t>
            </a:r>
            <a:endParaRPr lang="zh-CN" altLang="en-US"/>
          </a:p>
        </p:txBody>
      </p:sp>
      <p:pic>
        <p:nvPicPr>
          <p:cNvPr id="3" name="图片 2"/>
          <p:cNvPicPr>
            <a:picLocks noChangeAspect="1"/>
          </p:cNvPicPr>
          <p:nvPr>
            <p:custDataLst>
              <p:tags r:id="rId1"/>
            </p:custDataLst>
          </p:nvPr>
        </p:nvPicPr>
        <p:blipFill>
          <a:blip r:embed="rId2"/>
          <a:stretch>
            <a:fillRect/>
          </a:stretch>
        </p:blipFill>
        <p:spPr>
          <a:xfrm>
            <a:off x="327660" y="1529080"/>
            <a:ext cx="8155940" cy="491998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内</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生</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检</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验</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 name="菱形 1"/>
          <p:cNvSpPr/>
          <p:nvPr/>
        </p:nvSpPr>
        <p:spPr>
          <a:xfrm>
            <a:off x="554990" y="1767840"/>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菱形 2"/>
          <p:cNvSpPr/>
          <p:nvPr/>
        </p:nvSpPr>
        <p:spPr>
          <a:xfrm>
            <a:off x="592455" y="432879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452755" y="1132205"/>
            <a:ext cx="11576050" cy="368300"/>
          </a:xfrm>
          <a:prstGeom prst="rect">
            <a:avLst/>
          </a:prstGeom>
          <a:noFill/>
        </p:spPr>
        <p:txBody>
          <a:bodyPr wrap="square" rtlCol="0">
            <a:spAutoFit/>
          </a:bodyPr>
          <a:p>
            <a:r>
              <a:rPr lang="zh-CN" altLang="en-US">
                <a:latin typeface="华文中宋" panose="02010600040101010101" charset="-122"/>
                <a:ea typeface="华文中宋" panose="02010600040101010101" charset="-122"/>
              </a:rPr>
              <a:t>本文主要围绕遗漏变量偏误、选择偏误和联立性偏误（互为因果）等问题，从以下几个方面进行内生性检验。</a:t>
            </a:r>
            <a:endParaRPr lang="zh-CN" altLang="en-US">
              <a:latin typeface="华文中宋" panose="02010600040101010101" charset="-122"/>
              <a:ea typeface="华文中宋" panose="02010600040101010101" charset="-122"/>
            </a:endParaRPr>
          </a:p>
        </p:txBody>
      </p:sp>
      <p:sp>
        <p:nvSpPr>
          <p:cNvPr id="11" name="文本框 10"/>
          <p:cNvSpPr txBox="1"/>
          <p:nvPr/>
        </p:nvSpPr>
        <p:spPr>
          <a:xfrm>
            <a:off x="1125855" y="1598295"/>
            <a:ext cx="10230485" cy="2584450"/>
          </a:xfrm>
          <a:prstGeom prst="rect">
            <a:avLst/>
          </a:prstGeom>
          <a:noFill/>
        </p:spPr>
        <p:txBody>
          <a:bodyPr wrap="square" rtlCol="0">
            <a:spAutoFit/>
          </a:bodyPr>
          <a:p>
            <a:r>
              <a:rPr lang="zh-CN" altLang="en-US" b="1">
                <a:latin typeface="华文中宋" panose="02010600040101010101" charset="-122"/>
                <a:ea typeface="华文中宋" panose="02010600040101010101" charset="-122"/>
                <a:cs typeface="华文中宋" panose="02010600040101010101" charset="-122"/>
              </a:rPr>
              <a:t>（</a:t>
            </a:r>
            <a:r>
              <a:rPr lang="en-US" altLang="zh-CN" b="1">
                <a:latin typeface="华文中宋" panose="02010600040101010101" charset="-122"/>
                <a:ea typeface="华文中宋" panose="02010600040101010101" charset="-122"/>
                <a:cs typeface="华文中宋" panose="02010600040101010101" charset="-122"/>
              </a:rPr>
              <a:t>1</a:t>
            </a:r>
            <a:r>
              <a:rPr lang="zh-CN" altLang="en-US" b="1">
                <a:latin typeface="华文中宋" panose="02010600040101010101" charset="-122"/>
                <a:ea typeface="华文中宋" panose="02010600040101010101" charset="-122"/>
                <a:cs typeface="华文中宋" panose="02010600040101010101" charset="-122"/>
              </a:rPr>
              <a:t>）Heckman 两阶段模型。</a:t>
            </a:r>
            <a:r>
              <a:rPr lang="zh-CN" altLang="en-US">
                <a:latin typeface="华文中宋" panose="02010600040101010101" charset="-122"/>
                <a:ea typeface="华文中宋" panose="02010600040101010101" charset="-122"/>
                <a:cs typeface="华文中宋" panose="02010600040101010101" charset="-122"/>
              </a:rPr>
              <a:t> </a:t>
            </a:r>
            <a:endParaRPr lang="zh-CN" altLang="en-US">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本文可能存在样本选择偏误问题，具体而言，机构投资者往往会存在选股偏好，可能更偏向于某种类型的上市公司。 因而，同行业上市公司存在的某些共同特征可能是导致其共同机构所有权联结程度较高的一个重要因素。</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构建</a:t>
            </a:r>
            <a:r>
              <a:rPr lang="en-US" altLang="zh-CN">
                <a:latin typeface="微软雅黑 Light" panose="020B0502040204020203" charset="-122"/>
                <a:ea typeface="微软雅黑 Light" panose="020B0502040204020203" charset="-122"/>
                <a:cs typeface="微软雅黑 Light" panose="020B0502040204020203" charset="-122"/>
              </a:rPr>
              <a:t>probit</a:t>
            </a:r>
            <a:r>
              <a:rPr lang="zh-CN" altLang="en-US">
                <a:latin typeface="微软雅黑 Light" panose="020B0502040204020203" charset="-122"/>
                <a:ea typeface="微软雅黑 Light" panose="020B0502040204020203" charset="-122"/>
                <a:cs typeface="微软雅黑 Light" panose="020B0502040204020203" charset="-122"/>
              </a:rPr>
              <a:t>回归模型计算</a:t>
            </a:r>
            <a:r>
              <a:rPr lang="en-US" altLang="zh-CN">
                <a:latin typeface="微软雅黑 Light" panose="020B0502040204020203" charset="-122"/>
                <a:ea typeface="微软雅黑 Light" panose="020B0502040204020203" charset="-122"/>
                <a:cs typeface="微软雅黑 Light" panose="020B0502040204020203" charset="-122"/>
              </a:rPr>
              <a:t>IMR                             </a:t>
            </a:r>
            <a:r>
              <a:rPr lang="zh-CN" altLang="en-US">
                <a:latin typeface="微软雅黑 Light" panose="020B0502040204020203" charset="-122"/>
                <a:ea typeface="微软雅黑 Light" panose="020B0502040204020203" charset="-122"/>
                <a:cs typeface="微软雅黑 Light" panose="020B0502040204020203" charset="-122"/>
              </a:rPr>
              <a:t>将</a:t>
            </a:r>
            <a:r>
              <a:rPr lang="en-US" altLang="zh-CN">
                <a:latin typeface="微软雅黑 Light" panose="020B0502040204020203" charset="-122"/>
                <a:ea typeface="微软雅黑 Light" panose="020B0502040204020203" charset="-122"/>
                <a:cs typeface="微软雅黑 Light" panose="020B0502040204020203" charset="-122"/>
              </a:rPr>
              <a:t>IMR</a:t>
            </a:r>
            <a:r>
              <a:rPr lang="zh-CN" altLang="en-US">
                <a:latin typeface="微软雅黑 Light" panose="020B0502040204020203" charset="-122"/>
                <a:ea typeface="微软雅黑 Light" panose="020B0502040204020203" charset="-122"/>
                <a:cs typeface="微软雅黑 Light" panose="020B0502040204020203" charset="-122"/>
              </a:rPr>
              <a:t>作为</a:t>
            </a:r>
            <a:r>
              <a:rPr lang="en-US" altLang="zh-CN">
                <a:latin typeface="微软雅黑 Light" panose="020B0502040204020203" charset="-122"/>
                <a:ea typeface="微软雅黑 Light" panose="020B0502040204020203" charset="-122"/>
                <a:cs typeface="微软雅黑 Light" panose="020B0502040204020203" charset="-122"/>
              </a:rPr>
              <a:t>CV</a:t>
            </a:r>
            <a:r>
              <a:rPr lang="zh-CN" altLang="en-US">
                <a:latin typeface="微软雅黑 Light" panose="020B0502040204020203" charset="-122"/>
                <a:ea typeface="微软雅黑 Light" panose="020B0502040204020203" charset="-122"/>
                <a:cs typeface="微软雅黑 Light" panose="020B0502040204020203" charset="-122"/>
              </a:rPr>
              <a:t>加入模型</a:t>
            </a:r>
            <a:r>
              <a:rPr lang="en-US" altLang="zh-CN">
                <a:latin typeface="微软雅黑 Light" panose="020B0502040204020203" charset="-122"/>
                <a:ea typeface="微软雅黑 Light" panose="020B0502040204020203" charset="-122"/>
                <a:cs typeface="微软雅黑 Light" panose="020B0502040204020203" charset="-122"/>
              </a:rPr>
              <a:t>1</a:t>
            </a:r>
            <a:endParaRPr lang="en-US" altLang="zh-CN">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具体的</a:t>
            </a:r>
            <a:r>
              <a:rPr lang="en-US" altLang="zh-CN">
                <a:latin typeface="微软雅黑 Light" panose="020B0502040204020203" charset="-122"/>
                <a:ea typeface="微软雅黑 Light" panose="020B0502040204020203" charset="-122"/>
                <a:cs typeface="微软雅黑 Light" panose="020B0502040204020203" charset="-122"/>
              </a:rPr>
              <a:t>probit</a:t>
            </a:r>
            <a:r>
              <a:rPr lang="zh-CN" altLang="en-US">
                <a:latin typeface="微软雅黑 Light" panose="020B0502040204020203" charset="-122"/>
                <a:ea typeface="微软雅黑 Light" panose="020B0502040204020203" charset="-122"/>
                <a:cs typeface="微软雅黑 Light" panose="020B0502040204020203" charset="-122"/>
              </a:rPr>
              <a:t>模型如下：</a:t>
            </a:r>
            <a:endParaRPr lang="en-US" altLang="zh-CN">
              <a:latin typeface="微软雅黑 Light" panose="020B0502040204020203" charset="-122"/>
              <a:ea typeface="微软雅黑 Light" panose="020B0502040204020203" charset="-122"/>
              <a:cs typeface="微软雅黑 Light" panose="020B0502040204020203" charset="-122"/>
            </a:endParaRPr>
          </a:p>
          <a:p>
            <a:endParaRPr lang="en-US" altLang="zh-CN">
              <a:latin typeface="微软雅黑 Light" panose="020B0502040204020203" charset="-122"/>
              <a:ea typeface="微软雅黑 Light" panose="020B0502040204020203" charset="-122"/>
              <a:cs typeface="微软雅黑 Light" panose="020B0502040204020203" charset="-122"/>
            </a:endParaRPr>
          </a:p>
          <a:p>
            <a:r>
              <a:rPr lang="en-US" altLang="zh-CN">
                <a:latin typeface="微软雅黑 Light" panose="020B0502040204020203" charset="-122"/>
                <a:ea typeface="微软雅黑 Light" panose="020B0502040204020203" charset="-122"/>
                <a:cs typeface="微软雅黑 Light" panose="020B0502040204020203" charset="-122"/>
              </a:rPr>
              <a:t>Heckman 二阶段回归结果表明，在控制选择性偏差，一定程度上消除内生性后，本文结论依然成立。</a:t>
            </a:r>
            <a:endParaRPr lang="en-US" altLang="zh-CN">
              <a:latin typeface="微软雅黑 Light" panose="020B0502040204020203" charset="-122"/>
              <a:ea typeface="微软雅黑 Light" panose="020B0502040204020203" charset="-122"/>
              <a:cs typeface="微软雅黑 Light" panose="020B0502040204020203" charset="-122"/>
            </a:endParaRPr>
          </a:p>
        </p:txBody>
      </p:sp>
      <p:cxnSp>
        <p:nvCxnSpPr>
          <p:cNvPr id="12" name="直接箭头连接符 11"/>
          <p:cNvCxnSpPr/>
          <p:nvPr/>
        </p:nvCxnSpPr>
        <p:spPr>
          <a:xfrm>
            <a:off x="4326255" y="3168650"/>
            <a:ext cx="1467485" cy="107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125855" y="4281805"/>
            <a:ext cx="10395585" cy="2306955"/>
          </a:xfrm>
          <a:prstGeom prst="rect">
            <a:avLst/>
          </a:prstGeom>
          <a:noFill/>
        </p:spPr>
        <p:txBody>
          <a:bodyPr wrap="square" rtlCol="0">
            <a:spAutoFit/>
          </a:bodyPr>
          <a:p>
            <a:r>
              <a:rPr lang="zh-CN" altLang="en-US" b="1">
                <a:latin typeface="华文中宋" panose="02010600040101010101" charset="-122"/>
                <a:ea typeface="华文中宋" panose="02010600040101010101" charset="-122"/>
                <a:cs typeface="华文中宋" panose="02010600040101010101" charset="-122"/>
              </a:rPr>
              <a:t>（2）工具变量法。</a:t>
            </a:r>
            <a:endParaRPr lang="zh-CN" altLang="en-US"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基准回归结果还可能存在较为严重的因果倒置内生性问题。借鉴 Gao et al.（2019）和潘越等（2020）的研究，本文选取样本上市公司是否属于沪深 300 指数 （D300）和是否被沪深 300 指数剔除（Out300）作为工具变量进行检验。使用两阶段最小二乘法（2SLS）进行工具变量检验，因高斯混合模型（GMM）对扰动项存在的异方差更有效，本文同时使用 GMM 进行检验。</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 检验结果显示，所有工具变量均为外生，不存在内生的 工具变量意味着在一定程度上消除因果倒置内生 性问题后，基准回归结果依然成立。</a:t>
            </a:r>
            <a:endParaRPr lang="zh-CN" altLang="en-US">
              <a:latin typeface="微软雅黑 Light" panose="020B0502040204020203" charset="-122"/>
              <a:ea typeface="微软雅黑 Light" panose="020B0502040204020203" charset="-122"/>
              <a:cs typeface="微软雅黑 Light" panose="020B0502040204020203" charset="-122"/>
            </a:endParaRPr>
          </a:p>
        </p:txBody>
      </p:sp>
      <p:pic>
        <p:nvPicPr>
          <p:cNvPr id="4" name="图片 3"/>
          <p:cNvPicPr>
            <a:picLocks noChangeAspect="1"/>
          </p:cNvPicPr>
          <p:nvPr/>
        </p:nvPicPr>
        <p:blipFill>
          <a:blip r:embed="rId1"/>
          <a:stretch>
            <a:fillRect/>
          </a:stretch>
        </p:blipFill>
        <p:spPr>
          <a:xfrm>
            <a:off x="3684905" y="3385820"/>
            <a:ext cx="2926715" cy="38671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直角三角形 1"/>
          <p:cNvSpPr/>
          <p:nvPr/>
        </p:nvSpPr>
        <p:spPr>
          <a:xfrm rot="7669421" flipV="1">
            <a:off x="-2913889" y="1427018"/>
            <a:ext cx="5406735" cy="3664518"/>
          </a:xfrm>
          <a:prstGeom prst="rtTriangle">
            <a:avLst/>
          </a:prstGeom>
          <a:solidFill>
            <a:srgbClr val="8FAADC"/>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atin typeface="+mj-ea"/>
              <a:ea typeface="+mj-ea"/>
              <a:cs typeface="+mn-lt"/>
            </a:endParaRPr>
          </a:p>
        </p:txBody>
      </p:sp>
      <p:sp>
        <p:nvSpPr>
          <p:cNvPr id="6" name="文本框 5"/>
          <p:cNvSpPr txBox="1"/>
          <p:nvPr/>
        </p:nvSpPr>
        <p:spPr>
          <a:xfrm>
            <a:off x="471167" y="2054088"/>
            <a:ext cx="1569660" cy="923330"/>
          </a:xfrm>
          <a:prstGeom prst="rect">
            <a:avLst/>
          </a:prstGeom>
          <a:noFill/>
        </p:spPr>
        <p:txBody>
          <a:bodyPr wrap="none" rtlCol="0">
            <a:spAutoFit/>
          </a:bodyPr>
          <a:lstStyle/>
          <a:p>
            <a:r>
              <a:rPr kumimoji="1" lang="zh-CN" altLang="en-US" sz="5400">
                <a:solidFill>
                  <a:schemeClr val="bg1"/>
                </a:solidFill>
                <a:latin typeface="+mj-ea"/>
                <a:ea typeface="+mj-ea"/>
              </a:rPr>
              <a:t>目录</a:t>
            </a:r>
            <a:endParaRPr kumimoji="1" lang="zh-CN" altLang="en-US" sz="5400">
              <a:solidFill>
                <a:schemeClr val="bg1"/>
              </a:solidFill>
              <a:latin typeface="+mj-ea"/>
              <a:ea typeface="+mj-ea"/>
            </a:endParaRPr>
          </a:p>
        </p:txBody>
      </p:sp>
      <p:sp>
        <p:nvSpPr>
          <p:cNvPr id="7" name="文本框 6"/>
          <p:cNvSpPr txBox="1"/>
          <p:nvPr/>
        </p:nvSpPr>
        <p:spPr>
          <a:xfrm>
            <a:off x="558264" y="2870191"/>
            <a:ext cx="1877437" cy="461665"/>
          </a:xfrm>
          <a:prstGeom prst="rect">
            <a:avLst/>
          </a:prstGeom>
          <a:noFill/>
        </p:spPr>
        <p:txBody>
          <a:bodyPr wrap="none" rtlCol="0">
            <a:spAutoFit/>
          </a:bodyPr>
          <a:lstStyle/>
          <a:p>
            <a:r>
              <a:rPr kumimoji="1" lang="en-US" altLang="zh-CN" sz="2400">
                <a:solidFill>
                  <a:srgbClr val="7E7182"/>
                </a:solidFill>
                <a:latin typeface="+mj-ea"/>
                <a:ea typeface="+mj-ea"/>
                <a:cs typeface="+mn-lt"/>
              </a:rPr>
              <a:t>CONTENTS</a:t>
            </a:r>
            <a:endParaRPr kumimoji="1" lang="en-US" altLang="zh-CN" sz="2400">
              <a:solidFill>
                <a:srgbClr val="7E7182"/>
              </a:solidFill>
              <a:latin typeface="+mj-ea"/>
              <a:ea typeface="+mj-ea"/>
              <a:cs typeface="+mn-lt"/>
            </a:endParaRPr>
          </a:p>
        </p:txBody>
      </p:sp>
      <p:sp>
        <p:nvSpPr>
          <p:cNvPr id="8" name="椭圆 7"/>
          <p:cNvSpPr/>
          <p:nvPr/>
        </p:nvSpPr>
        <p:spPr>
          <a:xfrm>
            <a:off x="3367175" y="1148259"/>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2000">
                <a:solidFill>
                  <a:schemeClr val="accent1">
                    <a:lumMod val="50000"/>
                  </a:schemeClr>
                </a:solidFill>
                <a:latin typeface="+mj-ea"/>
                <a:ea typeface="+mj-ea"/>
                <a:cs typeface="+mn-lt"/>
              </a:rPr>
              <a:t>1</a:t>
            </a:r>
            <a:endParaRPr kumimoji="1" lang="en-US" altLang="zh-CN" sz="2000">
              <a:solidFill>
                <a:schemeClr val="accent1">
                  <a:lumMod val="50000"/>
                </a:schemeClr>
              </a:solidFill>
              <a:latin typeface="+mj-ea"/>
              <a:ea typeface="+mj-ea"/>
              <a:cs typeface="+mn-lt"/>
            </a:endParaRPr>
          </a:p>
        </p:txBody>
      </p:sp>
      <p:sp>
        <p:nvSpPr>
          <p:cNvPr id="9" name="椭圆 8"/>
          <p:cNvSpPr/>
          <p:nvPr/>
        </p:nvSpPr>
        <p:spPr>
          <a:xfrm>
            <a:off x="3367175" y="2361870"/>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2000">
                <a:solidFill>
                  <a:schemeClr val="accent1">
                    <a:lumMod val="50000"/>
                  </a:schemeClr>
                </a:solidFill>
                <a:latin typeface="+mj-ea"/>
                <a:ea typeface="+mj-ea"/>
                <a:cs typeface="+mn-lt"/>
              </a:rPr>
              <a:t>2</a:t>
            </a:r>
            <a:endParaRPr kumimoji="1" lang="en-US" altLang="zh-CN" sz="2000">
              <a:solidFill>
                <a:schemeClr val="accent1">
                  <a:lumMod val="50000"/>
                </a:schemeClr>
              </a:solidFill>
              <a:latin typeface="+mj-ea"/>
              <a:ea typeface="+mj-ea"/>
              <a:cs typeface="+mn-lt"/>
            </a:endParaRPr>
          </a:p>
        </p:txBody>
      </p:sp>
      <p:sp>
        <p:nvSpPr>
          <p:cNvPr id="10" name="椭圆 9"/>
          <p:cNvSpPr/>
          <p:nvPr/>
        </p:nvSpPr>
        <p:spPr>
          <a:xfrm>
            <a:off x="3367175" y="3575481"/>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2000">
                <a:solidFill>
                  <a:schemeClr val="accent1">
                    <a:lumMod val="50000"/>
                  </a:schemeClr>
                </a:solidFill>
                <a:latin typeface="+mj-ea"/>
                <a:ea typeface="+mj-ea"/>
                <a:cs typeface="+mn-lt"/>
              </a:rPr>
              <a:t>3</a:t>
            </a:r>
            <a:endParaRPr kumimoji="1" lang="en-US" altLang="zh-CN" sz="2000">
              <a:solidFill>
                <a:schemeClr val="accent1">
                  <a:lumMod val="50000"/>
                </a:schemeClr>
              </a:solidFill>
              <a:latin typeface="+mj-ea"/>
              <a:ea typeface="+mj-ea"/>
              <a:cs typeface="+mn-lt"/>
            </a:endParaRPr>
          </a:p>
        </p:txBody>
      </p:sp>
      <p:sp>
        <p:nvSpPr>
          <p:cNvPr id="11" name="椭圆 10"/>
          <p:cNvSpPr/>
          <p:nvPr/>
        </p:nvSpPr>
        <p:spPr>
          <a:xfrm>
            <a:off x="3367175" y="4789092"/>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2000">
                <a:solidFill>
                  <a:schemeClr val="accent1">
                    <a:lumMod val="50000"/>
                  </a:schemeClr>
                </a:solidFill>
                <a:latin typeface="+mj-ea"/>
                <a:ea typeface="+mj-ea"/>
                <a:cs typeface="+mn-lt"/>
              </a:rPr>
              <a:t>4</a:t>
            </a:r>
            <a:endParaRPr kumimoji="1" lang="en-US" altLang="zh-CN" sz="2000">
              <a:solidFill>
                <a:schemeClr val="accent1">
                  <a:lumMod val="50000"/>
                </a:schemeClr>
              </a:solidFill>
              <a:latin typeface="+mj-ea"/>
              <a:ea typeface="+mj-ea"/>
              <a:cs typeface="+mn-lt"/>
            </a:endParaRPr>
          </a:p>
        </p:txBody>
      </p:sp>
      <p:sp>
        <p:nvSpPr>
          <p:cNvPr id="12" name="文本框 11"/>
          <p:cNvSpPr txBox="1"/>
          <p:nvPr/>
        </p:nvSpPr>
        <p:spPr>
          <a:xfrm>
            <a:off x="4199343" y="1148259"/>
            <a:ext cx="894080" cy="521970"/>
          </a:xfrm>
          <a:prstGeom prst="rect">
            <a:avLst/>
          </a:prstGeom>
          <a:noFill/>
        </p:spPr>
        <p:txBody>
          <a:bodyPr wrap="none" rtlCol="0">
            <a:spAutoFit/>
          </a:bodyPr>
          <a:lstStyle/>
          <a:p>
            <a:r>
              <a:rPr kumimoji="1" lang="zh-CN" altLang="en-US" sz="2800">
                <a:solidFill>
                  <a:srgbClr val="7E7182"/>
                </a:solidFill>
                <a:latin typeface="+mj-ea"/>
                <a:ea typeface="+mj-ea"/>
              </a:rPr>
              <a:t>引言</a:t>
            </a:r>
            <a:endParaRPr kumimoji="1" lang="zh-CN" altLang="en-US" sz="2800">
              <a:solidFill>
                <a:srgbClr val="7E7182"/>
              </a:solidFill>
              <a:latin typeface="+mj-ea"/>
              <a:ea typeface="+mj-ea"/>
            </a:endParaRPr>
          </a:p>
        </p:txBody>
      </p:sp>
      <p:sp>
        <p:nvSpPr>
          <p:cNvPr id="13" name="文本框 12"/>
          <p:cNvSpPr txBox="1"/>
          <p:nvPr/>
        </p:nvSpPr>
        <p:spPr>
          <a:xfrm>
            <a:off x="4199342" y="2348241"/>
            <a:ext cx="1605280" cy="521970"/>
          </a:xfrm>
          <a:prstGeom prst="rect">
            <a:avLst/>
          </a:prstGeom>
          <a:noFill/>
        </p:spPr>
        <p:txBody>
          <a:bodyPr wrap="none" rtlCol="0">
            <a:spAutoFit/>
          </a:bodyPr>
          <a:lstStyle/>
          <a:p>
            <a:r>
              <a:rPr kumimoji="1" lang="zh-CN" altLang="en-US" sz="2800">
                <a:solidFill>
                  <a:srgbClr val="7E7182"/>
                </a:solidFill>
                <a:latin typeface="+mj-ea"/>
                <a:ea typeface="+mj-ea"/>
              </a:rPr>
              <a:t>文献回顾</a:t>
            </a:r>
            <a:endParaRPr kumimoji="1" lang="zh-CN" altLang="en-US" sz="2800">
              <a:solidFill>
                <a:srgbClr val="7E7182"/>
              </a:solidFill>
              <a:latin typeface="+mj-ea"/>
              <a:ea typeface="+mj-ea"/>
            </a:endParaRPr>
          </a:p>
        </p:txBody>
      </p:sp>
      <p:sp>
        <p:nvSpPr>
          <p:cNvPr id="14" name="文本框 13"/>
          <p:cNvSpPr txBox="1"/>
          <p:nvPr/>
        </p:nvSpPr>
        <p:spPr>
          <a:xfrm>
            <a:off x="4199341" y="3575481"/>
            <a:ext cx="3383280" cy="521970"/>
          </a:xfrm>
          <a:prstGeom prst="rect">
            <a:avLst/>
          </a:prstGeom>
          <a:noFill/>
        </p:spPr>
        <p:txBody>
          <a:bodyPr wrap="none" rtlCol="0">
            <a:spAutoFit/>
          </a:bodyPr>
          <a:lstStyle/>
          <a:p>
            <a:r>
              <a:rPr kumimoji="1" lang="zh-CN" altLang="en-US" sz="2800">
                <a:solidFill>
                  <a:srgbClr val="7E7182"/>
                </a:solidFill>
                <a:latin typeface="+mj-ea"/>
                <a:ea typeface="+mj-ea"/>
              </a:rPr>
              <a:t>理论分析</a:t>
            </a:r>
            <a:r>
              <a:rPr kumimoji="1" lang="zh-CN" altLang="en-US" sz="2800">
                <a:solidFill>
                  <a:srgbClr val="7E7182"/>
                </a:solidFill>
                <a:latin typeface="+mj-ea"/>
                <a:ea typeface="+mj-ea"/>
              </a:rPr>
              <a:t>与研究假说</a:t>
            </a:r>
            <a:endParaRPr kumimoji="1" lang="zh-CN" altLang="en-US" sz="2800">
              <a:solidFill>
                <a:srgbClr val="7E7182"/>
              </a:solidFill>
              <a:latin typeface="+mj-ea"/>
              <a:ea typeface="+mj-ea"/>
            </a:endParaRPr>
          </a:p>
        </p:txBody>
      </p:sp>
      <p:sp>
        <p:nvSpPr>
          <p:cNvPr id="15" name="文本框 14"/>
          <p:cNvSpPr txBox="1"/>
          <p:nvPr/>
        </p:nvSpPr>
        <p:spPr>
          <a:xfrm>
            <a:off x="4199340" y="4775463"/>
            <a:ext cx="1605280" cy="521970"/>
          </a:xfrm>
          <a:prstGeom prst="rect">
            <a:avLst/>
          </a:prstGeom>
          <a:noFill/>
        </p:spPr>
        <p:txBody>
          <a:bodyPr wrap="none" rtlCol="0">
            <a:spAutoFit/>
          </a:bodyPr>
          <a:lstStyle/>
          <a:p>
            <a:r>
              <a:rPr kumimoji="1" lang="zh-CN" altLang="en-US" sz="2800">
                <a:solidFill>
                  <a:srgbClr val="7E7182"/>
                </a:solidFill>
                <a:latin typeface="+mj-ea"/>
                <a:ea typeface="+mj-ea"/>
              </a:rPr>
              <a:t>研究设计</a:t>
            </a:r>
            <a:endParaRPr kumimoji="1" lang="zh-CN" altLang="en-US" sz="2800">
              <a:solidFill>
                <a:srgbClr val="7E7182"/>
              </a:solidFill>
              <a:latin typeface="+mj-ea"/>
              <a:ea typeface="+mj-ea"/>
            </a:endParaRPr>
          </a:p>
        </p:txBody>
      </p:sp>
      <p:sp>
        <p:nvSpPr>
          <p:cNvPr id="3" name="椭圆 2"/>
          <p:cNvSpPr/>
          <p:nvPr/>
        </p:nvSpPr>
        <p:spPr>
          <a:xfrm>
            <a:off x="8183650" y="1083489"/>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en-US" altLang="zh-CN" sz="2000">
                <a:solidFill>
                  <a:schemeClr val="accent1">
                    <a:lumMod val="50000"/>
                  </a:schemeClr>
                </a:solidFill>
                <a:latin typeface="+mj-ea"/>
                <a:ea typeface="+mj-ea"/>
                <a:cs typeface="+mn-lt"/>
              </a:rPr>
              <a:t>5</a:t>
            </a:r>
            <a:endParaRPr kumimoji="1" lang="en-US" altLang="zh-CN" sz="2000">
              <a:solidFill>
                <a:schemeClr val="accent1">
                  <a:lumMod val="50000"/>
                </a:schemeClr>
              </a:solidFill>
              <a:latin typeface="+mj-ea"/>
              <a:ea typeface="+mj-ea"/>
              <a:cs typeface="+mn-lt"/>
            </a:endParaRPr>
          </a:p>
        </p:txBody>
      </p:sp>
      <p:sp>
        <p:nvSpPr>
          <p:cNvPr id="4" name="椭圆 3"/>
          <p:cNvSpPr/>
          <p:nvPr/>
        </p:nvSpPr>
        <p:spPr>
          <a:xfrm>
            <a:off x="8183650" y="2297100"/>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en-US" altLang="zh-CN" sz="2000">
                <a:solidFill>
                  <a:schemeClr val="accent1">
                    <a:lumMod val="50000"/>
                  </a:schemeClr>
                </a:solidFill>
                <a:latin typeface="+mj-ea"/>
                <a:ea typeface="+mj-ea"/>
                <a:cs typeface="+mn-lt"/>
              </a:rPr>
              <a:t>6</a:t>
            </a:r>
            <a:endParaRPr kumimoji="1" lang="en-US" altLang="zh-CN" sz="2000">
              <a:solidFill>
                <a:schemeClr val="accent1">
                  <a:lumMod val="50000"/>
                </a:schemeClr>
              </a:solidFill>
              <a:latin typeface="+mj-ea"/>
              <a:ea typeface="+mj-ea"/>
              <a:cs typeface="+mn-lt"/>
            </a:endParaRPr>
          </a:p>
        </p:txBody>
      </p:sp>
      <p:sp>
        <p:nvSpPr>
          <p:cNvPr id="5" name="椭圆 4"/>
          <p:cNvSpPr/>
          <p:nvPr/>
        </p:nvSpPr>
        <p:spPr>
          <a:xfrm>
            <a:off x="8183650" y="3510711"/>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en-US" altLang="zh-CN" sz="2000">
                <a:solidFill>
                  <a:schemeClr val="accent1">
                    <a:lumMod val="50000"/>
                  </a:schemeClr>
                </a:solidFill>
                <a:latin typeface="+mj-ea"/>
                <a:ea typeface="+mj-ea"/>
                <a:cs typeface="+mn-lt"/>
              </a:rPr>
              <a:t>7</a:t>
            </a:r>
            <a:endParaRPr kumimoji="1" lang="en-US" altLang="zh-CN" sz="2000">
              <a:solidFill>
                <a:schemeClr val="accent1">
                  <a:lumMod val="50000"/>
                </a:schemeClr>
              </a:solidFill>
              <a:latin typeface="+mj-ea"/>
              <a:ea typeface="+mj-ea"/>
              <a:cs typeface="+mn-lt"/>
            </a:endParaRPr>
          </a:p>
        </p:txBody>
      </p:sp>
      <p:sp>
        <p:nvSpPr>
          <p:cNvPr id="20" name="椭圆 19"/>
          <p:cNvSpPr/>
          <p:nvPr/>
        </p:nvSpPr>
        <p:spPr>
          <a:xfrm>
            <a:off x="8183650" y="4724322"/>
            <a:ext cx="565954" cy="565954"/>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en-US" altLang="zh-CN" sz="2000">
                <a:solidFill>
                  <a:schemeClr val="accent1">
                    <a:lumMod val="50000"/>
                  </a:schemeClr>
                </a:solidFill>
                <a:latin typeface="+mj-ea"/>
                <a:ea typeface="+mj-ea"/>
                <a:cs typeface="+mn-lt"/>
              </a:rPr>
              <a:t>8</a:t>
            </a:r>
            <a:endParaRPr kumimoji="1" lang="en-US" altLang="zh-CN" sz="2000">
              <a:solidFill>
                <a:schemeClr val="accent1">
                  <a:lumMod val="50000"/>
                </a:schemeClr>
              </a:solidFill>
              <a:latin typeface="+mj-ea"/>
              <a:ea typeface="+mj-ea"/>
              <a:cs typeface="+mn-lt"/>
            </a:endParaRPr>
          </a:p>
        </p:txBody>
      </p:sp>
      <p:sp>
        <p:nvSpPr>
          <p:cNvPr id="21" name="文本框 20"/>
          <p:cNvSpPr txBox="1"/>
          <p:nvPr/>
        </p:nvSpPr>
        <p:spPr>
          <a:xfrm>
            <a:off x="9015818" y="1083489"/>
            <a:ext cx="1605280" cy="521970"/>
          </a:xfrm>
          <a:prstGeom prst="rect">
            <a:avLst/>
          </a:prstGeom>
          <a:noFill/>
        </p:spPr>
        <p:txBody>
          <a:bodyPr wrap="none" rtlCol="0">
            <a:spAutoFit/>
          </a:bodyPr>
          <a:p>
            <a:r>
              <a:rPr kumimoji="1" lang="zh-CN" altLang="en-US" sz="2800">
                <a:solidFill>
                  <a:srgbClr val="7E7182"/>
                </a:solidFill>
                <a:latin typeface="+mj-ea"/>
                <a:ea typeface="+mj-ea"/>
              </a:rPr>
              <a:t>实证分析</a:t>
            </a:r>
            <a:endParaRPr kumimoji="1" lang="zh-CN" altLang="en-US" sz="2800">
              <a:solidFill>
                <a:srgbClr val="7E7182"/>
              </a:solidFill>
              <a:latin typeface="+mj-ea"/>
              <a:ea typeface="+mj-ea"/>
            </a:endParaRPr>
          </a:p>
        </p:txBody>
      </p:sp>
      <p:sp>
        <p:nvSpPr>
          <p:cNvPr id="22" name="文本框 21"/>
          <p:cNvSpPr txBox="1"/>
          <p:nvPr/>
        </p:nvSpPr>
        <p:spPr>
          <a:xfrm>
            <a:off x="9015817" y="2283471"/>
            <a:ext cx="1605280" cy="521970"/>
          </a:xfrm>
          <a:prstGeom prst="rect">
            <a:avLst/>
          </a:prstGeom>
          <a:noFill/>
        </p:spPr>
        <p:txBody>
          <a:bodyPr wrap="none" rtlCol="0">
            <a:spAutoFit/>
          </a:bodyPr>
          <a:p>
            <a:r>
              <a:rPr kumimoji="1" lang="zh-CN" altLang="en-US" sz="2800">
                <a:solidFill>
                  <a:srgbClr val="7E7182"/>
                </a:solidFill>
                <a:latin typeface="+mj-ea"/>
                <a:ea typeface="+mj-ea"/>
              </a:rPr>
              <a:t>机制检验</a:t>
            </a:r>
            <a:endParaRPr kumimoji="1" lang="zh-CN" altLang="en-US" sz="2800">
              <a:solidFill>
                <a:srgbClr val="7E7182"/>
              </a:solidFill>
              <a:latin typeface="+mj-ea"/>
              <a:ea typeface="+mj-ea"/>
            </a:endParaRPr>
          </a:p>
        </p:txBody>
      </p:sp>
      <p:sp>
        <p:nvSpPr>
          <p:cNvPr id="23" name="文本框 22"/>
          <p:cNvSpPr txBox="1"/>
          <p:nvPr/>
        </p:nvSpPr>
        <p:spPr>
          <a:xfrm>
            <a:off x="9015816" y="3521506"/>
            <a:ext cx="1960880" cy="521970"/>
          </a:xfrm>
          <a:prstGeom prst="rect">
            <a:avLst/>
          </a:prstGeom>
          <a:noFill/>
        </p:spPr>
        <p:txBody>
          <a:bodyPr wrap="none" rtlCol="0">
            <a:spAutoFit/>
          </a:bodyPr>
          <a:p>
            <a:r>
              <a:rPr kumimoji="1" lang="zh-CN" altLang="en-US" sz="2800">
                <a:solidFill>
                  <a:srgbClr val="7E7182"/>
                </a:solidFill>
                <a:latin typeface="+mj-ea"/>
                <a:ea typeface="+mj-ea"/>
              </a:rPr>
              <a:t>拓展性讨论</a:t>
            </a:r>
            <a:endParaRPr kumimoji="1" lang="zh-CN" altLang="en-US" sz="2800">
              <a:solidFill>
                <a:srgbClr val="7E7182"/>
              </a:solidFill>
              <a:latin typeface="+mj-ea"/>
              <a:ea typeface="+mj-ea"/>
            </a:endParaRPr>
          </a:p>
        </p:txBody>
      </p:sp>
      <p:sp>
        <p:nvSpPr>
          <p:cNvPr id="24" name="文本框 23"/>
          <p:cNvSpPr txBox="1"/>
          <p:nvPr/>
        </p:nvSpPr>
        <p:spPr>
          <a:xfrm>
            <a:off x="9015815" y="4710693"/>
            <a:ext cx="1960880" cy="521970"/>
          </a:xfrm>
          <a:prstGeom prst="rect">
            <a:avLst/>
          </a:prstGeom>
          <a:noFill/>
        </p:spPr>
        <p:txBody>
          <a:bodyPr wrap="none" rtlCol="0">
            <a:spAutoFit/>
          </a:bodyPr>
          <a:p>
            <a:r>
              <a:rPr kumimoji="1" lang="zh-CN" altLang="en-US" sz="2800">
                <a:solidFill>
                  <a:srgbClr val="7E7182"/>
                </a:solidFill>
                <a:latin typeface="+mj-ea"/>
                <a:ea typeface="+mj-ea"/>
              </a:rPr>
              <a:t>结论与</a:t>
            </a:r>
            <a:r>
              <a:rPr kumimoji="1" lang="zh-CN" altLang="en-US" sz="2800">
                <a:solidFill>
                  <a:srgbClr val="7E7182"/>
                </a:solidFill>
                <a:latin typeface="+mj-ea"/>
                <a:ea typeface="+mj-ea"/>
              </a:rPr>
              <a:t>建议</a:t>
            </a:r>
            <a:endParaRPr kumimoji="1" lang="zh-CN" altLang="en-US" sz="2800">
              <a:solidFill>
                <a:srgbClr val="7E7182"/>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内</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生</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检</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验</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 name="菱形 1"/>
          <p:cNvSpPr/>
          <p:nvPr/>
        </p:nvSpPr>
        <p:spPr>
          <a:xfrm>
            <a:off x="1099185" y="1875790"/>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菱形 2"/>
          <p:cNvSpPr/>
          <p:nvPr/>
        </p:nvSpPr>
        <p:spPr>
          <a:xfrm>
            <a:off x="1099185" y="370522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452755" y="1132205"/>
            <a:ext cx="11576050" cy="368300"/>
          </a:xfrm>
          <a:prstGeom prst="rect">
            <a:avLst/>
          </a:prstGeom>
          <a:noFill/>
        </p:spPr>
        <p:txBody>
          <a:bodyPr wrap="square" rtlCol="0">
            <a:spAutoFit/>
          </a:bodyPr>
          <a:p>
            <a:r>
              <a:rPr lang="zh-CN" altLang="en-US"/>
              <a:t>本文主要围绕遗漏变量偏误、选择偏误和联立性偏误（互为因果）等问题，从以下几个方面进行内生性检验。</a:t>
            </a:r>
            <a:endParaRPr lang="zh-CN" altLang="en-US"/>
          </a:p>
        </p:txBody>
      </p:sp>
      <p:sp>
        <p:nvSpPr>
          <p:cNvPr id="11" name="文本框 10"/>
          <p:cNvSpPr txBox="1"/>
          <p:nvPr/>
        </p:nvSpPr>
        <p:spPr>
          <a:xfrm>
            <a:off x="1670050" y="1864360"/>
            <a:ext cx="9734550" cy="1476375"/>
          </a:xfrm>
          <a:prstGeom prst="rect">
            <a:avLst/>
          </a:prstGeom>
          <a:noFill/>
        </p:spPr>
        <p:txBody>
          <a:bodyPr wrap="square" rtlCol="0">
            <a:spAutoFit/>
          </a:bodyPr>
          <a:p>
            <a:r>
              <a:rPr b="1">
                <a:latin typeface="华文中宋" panose="02010600040101010101" charset="-122"/>
                <a:ea typeface="华文中宋" panose="02010600040101010101" charset="-122"/>
                <a:cs typeface="华文中宋" panose="02010600040101010101" charset="-122"/>
              </a:rPr>
              <a:t>（3）PSM—OLS。</a:t>
            </a:r>
            <a:endParaRPr b="1">
              <a:latin typeface="华文中宋" panose="02010600040101010101" charset="-122"/>
              <a:ea typeface="华文中宋" panose="02010600040101010101" charset="-122"/>
              <a:cs typeface="华文中宋" panose="02010600040101010101" charset="-122"/>
            </a:endParaRPr>
          </a:p>
          <a:p>
            <a:r>
              <a:t> </a:t>
            </a:r>
            <a:r>
              <a:rPr lang="en-US"/>
              <a:t>     </a:t>
            </a:r>
            <a:r>
              <a:rPr lang="en-US">
                <a:latin typeface="微软雅黑 Light" panose="020B0502040204020203" charset="-122"/>
                <a:ea typeface="微软雅黑 Light" panose="020B0502040204020203" charset="-122"/>
                <a:cs typeface="微软雅黑 Light" panose="020B0502040204020203" charset="-122"/>
              </a:rPr>
              <a:t>  </a:t>
            </a:r>
            <a:r>
              <a:rPr>
                <a:latin typeface="微软雅黑 Light" panose="020B0502040204020203" charset="-122"/>
                <a:ea typeface="微软雅黑 Light" panose="020B0502040204020203" charset="-122"/>
                <a:cs typeface="微软雅黑 Light" panose="020B0502040204020203" charset="-122"/>
              </a:rPr>
              <a:t>为进一步缓解选择偏误问题，本文采用 PSM 检验内生性。 将拥有共同机构投资者的上市公司作为处理组， 以前文所述的一系列控制变量（ 作为匹配变量；而后使用一对一最近邻匹配为处理组寻找特征相似的对照组。 结果表明，共同机构所有权（Coz）的系数均在 1%水平上显著为负，该结果与基准回归结论保持一致。</a:t>
            </a:r>
            <a:endParaRPr>
              <a:latin typeface="微软雅黑 Light" panose="020B0502040204020203" charset="-122"/>
              <a:ea typeface="微软雅黑 Light" panose="020B0502040204020203" charset="-122"/>
              <a:cs typeface="微软雅黑 Light" panose="020B0502040204020203" charset="-122"/>
            </a:endParaRPr>
          </a:p>
        </p:txBody>
      </p:sp>
      <p:sp>
        <p:nvSpPr>
          <p:cNvPr id="13" name="文本框 12"/>
          <p:cNvSpPr txBox="1"/>
          <p:nvPr/>
        </p:nvSpPr>
        <p:spPr>
          <a:xfrm>
            <a:off x="1632585" y="3705225"/>
            <a:ext cx="9809480" cy="2030095"/>
          </a:xfrm>
          <a:prstGeom prst="rect">
            <a:avLst/>
          </a:prstGeom>
          <a:noFill/>
        </p:spPr>
        <p:txBody>
          <a:bodyPr wrap="square" rtlCol="0">
            <a:spAutoFit/>
          </a:bodyPr>
          <a:p>
            <a:r>
              <a:rPr lang="zh-CN" altLang="en-US" b="1">
                <a:latin typeface="华文中宋" panose="02010600040101010101" charset="-122"/>
                <a:ea typeface="华文中宋" panose="02010600040101010101" charset="-122"/>
                <a:cs typeface="华文中宋" panose="02010600040101010101" charset="-122"/>
              </a:rPr>
              <a:t>（</a:t>
            </a:r>
            <a:r>
              <a:rPr lang="en-US" altLang="zh-CN" b="1">
                <a:latin typeface="华文中宋" panose="02010600040101010101" charset="-122"/>
                <a:ea typeface="华文中宋" panose="02010600040101010101" charset="-122"/>
                <a:cs typeface="华文中宋" panose="02010600040101010101" charset="-122"/>
              </a:rPr>
              <a:t>4</a:t>
            </a:r>
            <a:r>
              <a:rPr lang="zh-CN" altLang="en-US" b="1">
                <a:latin typeface="华文中宋" panose="02010600040101010101" charset="-122"/>
                <a:ea typeface="华文中宋" panose="02010600040101010101" charset="-122"/>
                <a:cs typeface="华文中宋" panose="02010600040101010101" charset="-122"/>
              </a:rPr>
              <a:t>）PSM—DID。 </a:t>
            </a:r>
            <a:endParaRPr lang="zh-CN" altLang="en-US" b="1">
              <a:latin typeface="华文中宋" panose="02010600040101010101" charset="-122"/>
              <a:ea typeface="华文中宋" panose="02010600040101010101" charset="-122"/>
              <a:cs typeface="华文中宋" panose="02010600040101010101" charset="-122"/>
            </a:endParaRPr>
          </a:p>
          <a:p>
            <a:r>
              <a:rPr lang="zh-CN" altLang="en-US"/>
              <a:t> </a:t>
            </a:r>
            <a:r>
              <a:rPr lang="en-US" altLang="zh-CN"/>
              <a:t>     </a:t>
            </a:r>
            <a:r>
              <a:rPr lang="en-US" altLang="zh-CN">
                <a:latin typeface="微软雅黑" panose="020B0503020204020204" charset="-122"/>
                <a:ea typeface="微软雅黑" panose="020B0503020204020204" charset="-122"/>
                <a:cs typeface="微软雅黑" panose="020B0503020204020204" charset="-122"/>
              </a:rPr>
              <a:t> </a:t>
            </a:r>
            <a:r>
              <a:rPr lang="zh-CN" altLang="en-US">
                <a:latin typeface="微软雅黑 Light" panose="020B0502040204020203" charset="-122"/>
                <a:ea typeface="微软雅黑 Light" panose="020B0502040204020203" charset="-122"/>
                <a:cs typeface="微软雅黑 Light" panose="020B0502040204020203" charset="-122"/>
              </a:rPr>
              <a:t>采用多时期双重差分法模型（DID）来估计股权结构发生变化（由没有共同机构投资者变为拥有共同机构投资者）前后，上市公司盈余管理的差异。 具体模型如下：</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检验结果表明，交互项 After×Treat 的系数均显著为负，意味着当上市公司从没有共同机构所有权变更为有共同机构所有权后，盈余管理程度显著降低</a:t>
            </a:r>
            <a:endParaRPr lang="zh-CN" altLang="en-US">
              <a:latin typeface="微软雅黑 Light" panose="020B0502040204020203" charset="-122"/>
              <a:ea typeface="微软雅黑 Light" panose="020B0502040204020203" charset="-122"/>
              <a:cs typeface="微软雅黑 Light" panose="020B0502040204020203" charset="-122"/>
            </a:endParaRPr>
          </a:p>
        </p:txBody>
      </p:sp>
      <p:pic>
        <p:nvPicPr>
          <p:cNvPr id="4" name="图片 3"/>
          <p:cNvPicPr>
            <a:picLocks noChangeAspect="1"/>
          </p:cNvPicPr>
          <p:nvPr/>
        </p:nvPicPr>
        <p:blipFill>
          <a:blip r:embed="rId1"/>
          <a:stretch>
            <a:fillRect/>
          </a:stretch>
        </p:blipFill>
        <p:spPr>
          <a:xfrm>
            <a:off x="2663190" y="4700270"/>
            <a:ext cx="5718175" cy="4013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内</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生</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检</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验</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 name="菱形 1"/>
          <p:cNvSpPr/>
          <p:nvPr/>
        </p:nvSpPr>
        <p:spPr>
          <a:xfrm>
            <a:off x="1099185" y="1875790"/>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菱形 2"/>
          <p:cNvSpPr/>
          <p:nvPr/>
        </p:nvSpPr>
        <p:spPr>
          <a:xfrm>
            <a:off x="1099185" y="445960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452755" y="1132205"/>
            <a:ext cx="11576050" cy="368300"/>
          </a:xfrm>
          <a:prstGeom prst="rect">
            <a:avLst/>
          </a:prstGeom>
          <a:noFill/>
        </p:spPr>
        <p:txBody>
          <a:bodyPr wrap="square" rtlCol="0">
            <a:spAutoFit/>
          </a:bodyPr>
          <a:p>
            <a:r>
              <a:rPr lang="zh-CN" altLang="en-US"/>
              <a:t>本文主要围绕遗漏变量偏误、选择偏误和联立性偏误（互为因果）等问题，从以下几个方面进行内生性检验。</a:t>
            </a:r>
            <a:endParaRPr lang="zh-CN" altLang="en-US"/>
          </a:p>
        </p:txBody>
      </p:sp>
      <p:sp>
        <p:nvSpPr>
          <p:cNvPr id="11" name="文本框 10"/>
          <p:cNvSpPr txBox="1"/>
          <p:nvPr/>
        </p:nvSpPr>
        <p:spPr>
          <a:xfrm>
            <a:off x="1734820" y="1803400"/>
            <a:ext cx="9734550" cy="2030095"/>
          </a:xfrm>
          <a:prstGeom prst="rect">
            <a:avLst/>
          </a:prstGeom>
          <a:noFill/>
        </p:spPr>
        <p:txBody>
          <a:bodyPr wrap="square" rtlCol="0">
            <a:spAutoFit/>
          </a:bodyPr>
          <a:p>
            <a:r>
              <a:rPr b="1">
                <a:latin typeface="华文中宋" panose="02010600040101010101" charset="-122"/>
                <a:ea typeface="华文中宋" panose="02010600040101010101" charset="-122"/>
                <a:cs typeface="华文中宋" panose="02010600040101010101" charset="-122"/>
              </a:rPr>
              <a:t>（</a:t>
            </a:r>
            <a:r>
              <a:rPr lang="en-US" b="1">
                <a:latin typeface="华文中宋" panose="02010600040101010101" charset="-122"/>
                <a:ea typeface="华文中宋" panose="02010600040101010101" charset="-122"/>
                <a:cs typeface="华文中宋" panose="02010600040101010101" charset="-122"/>
              </a:rPr>
              <a:t>5</a:t>
            </a:r>
            <a:r>
              <a:rPr b="1">
                <a:latin typeface="华文中宋" panose="02010600040101010101" charset="-122"/>
                <a:ea typeface="华文中宋" panose="02010600040101010101" charset="-122"/>
                <a:cs typeface="华文中宋" panose="02010600040101010101" charset="-122"/>
              </a:rPr>
              <a:t>）差分模型 </a:t>
            </a:r>
            <a:endParaRPr b="1">
              <a:latin typeface="华文中宋" panose="02010600040101010101" charset="-122"/>
              <a:ea typeface="华文中宋" panose="02010600040101010101" charset="-122"/>
              <a:cs typeface="华文中宋" panose="02010600040101010101" charset="-122"/>
            </a:endParaRPr>
          </a:p>
          <a:p>
            <a:r>
              <a:rPr lang="en-US">
                <a:latin typeface="微软雅黑 Light" panose="020B0502040204020203" charset="-122"/>
                <a:ea typeface="微软雅黑 Light" panose="020B0502040204020203" charset="-122"/>
                <a:cs typeface="微软雅黑 Light" panose="020B0502040204020203" charset="-122"/>
              </a:rPr>
              <a:t>         </a:t>
            </a:r>
            <a:r>
              <a:rPr>
                <a:latin typeface="微软雅黑 Light" panose="020B0502040204020203" charset="-122"/>
                <a:ea typeface="微软雅黑 Light" panose="020B0502040204020203" charset="-122"/>
                <a:cs typeface="微软雅黑 Light" panose="020B0502040204020203" charset="-122"/>
              </a:rPr>
              <a:t>为进一步检验遗漏变量的问题，本文考察解释变量变动值和被解释变量变动值之间的关系，构建如下模型：</a:t>
            </a:r>
            <a:endParaRPr>
              <a:latin typeface="微软雅黑 Light" panose="020B0502040204020203" charset="-122"/>
              <a:ea typeface="微软雅黑 Light" panose="020B0502040204020203" charset="-122"/>
              <a:cs typeface="微软雅黑 Light" panose="020B0502040204020203" charset="-122"/>
            </a:endParaRPr>
          </a:p>
          <a:p>
            <a:endParaRPr>
              <a:latin typeface="微软雅黑 Light" panose="020B0502040204020203" charset="-122"/>
              <a:ea typeface="微软雅黑 Light" panose="020B0502040204020203" charset="-122"/>
              <a:cs typeface="微软雅黑 Light" panose="020B0502040204020203" charset="-122"/>
            </a:endParaRPr>
          </a:p>
          <a:p>
            <a:endParaRPr>
              <a:latin typeface="微软雅黑 Light" panose="020B0502040204020203" charset="-122"/>
              <a:ea typeface="微软雅黑 Light" panose="020B0502040204020203" charset="-122"/>
              <a:cs typeface="微软雅黑 Light" panose="020B0502040204020203" charset="-122"/>
            </a:endParaRPr>
          </a:p>
          <a:p>
            <a:r>
              <a:rPr>
                <a:latin typeface="微软雅黑 Light" panose="020B0502040204020203" charset="-122"/>
                <a:ea typeface="微软雅黑 Light" panose="020B0502040204020203" charset="-122"/>
                <a:cs typeface="微软雅黑 Light" panose="020B0502040204020203" charset="-122"/>
              </a:rPr>
              <a:t>结果显示，对于 DDA1、DDA2，DCoz3 的回归系数均显著为负，表明上市公司盈余管理程度随着共同机构所有权持股比例的增加而减少</a:t>
            </a:r>
            <a:r>
              <a:rPr lang="zh-CN">
                <a:latin typeface="微软雅黑 Light" panose="020B0502040204020203" charset="-122"/>
                <a:ea typeface="微软雅黑 Light" panose="020B0502040204020203" charset="-122"/>
                <a:cs typeface="微软雅黑 Light" panose="020B0502040204020203" charset="-122"/>
              </a:rPr>
              <a:t>。</a:t>
            </a:r>
            <a:endParaRPr lang="zh-CN">
              <a:latin typeface="微软雅黑 Light" panose="020B0502040204020203" charset="-122"/>
              <a:ea typeface="微软雅黑 Light" panose="020B0502040204020203" charset="-122"/>
              <a:cs typeface="微软雅黑 Light" panose="020B0502040204020203" charset="-122"/>
            </a:endParaRPr>
          </a:p>
        </p:txBody>
      </p:sp>
      <p:sp>
        <p:nvSpPr>
          <p:cNvPr id="13" name="文本框 12"/>
          <p:cNvSpPr txBox="1"/>
          <p:nvPr/>
        </p:nvSpPr>
        <p:spPr>
          <a:xfrm>
            <a:off x="1659890" y="4394835"/>
            <a:ext cx="9809480" cy="1198880"/>
          </a:xfrm>
          <a:prstGeom prst="rect">
            <a:avLst/>
          </a:prstGeom>
          <a:noFill/>
        </p:spPr>
        <p:txBody>
          <a:bodyPr wrap="square" rtlCol="0">
            <a:spAutoFit/>
          </a:bodyPr>
          <a:p>
            <a:r>
              <a:rPr lang="zh-CN" altLang="en-US" b="1">
                <a:latin typeface="华文中宋" panose="02010600040101010101" charset="-122"/>
                <a:ea typeface="华文中宋" panose="02010600040101010101" charset="-122"/>
                <a:cs typeface="华文中宋" panose="02010600040101010101" charset="-122"/>
              </a:rPr>
              <a:t>（</a:t>
            </a:r>
            <a:r>
              <a:rPr lang="en-US" altLang="zh-CN" b="1">
                <a:latin typeface="华文中宋" panose="02010600040101010101" charset="-122"/>
                <a:ea typeface="华文中宋" panose="02010600040101010101" charset="-122"/>
                <a:cs typeface="华文中宋" panose="02010600040101010101" charset="-122"/>
              </a:rPr>
              <a:t>6</a:t>
            </a:r>
            <a:r>
              <a:rPr lang="zh-CN" altLang="en-US" b="1">
                <a:latin typeface="华文中宋" panose="02010600040101010101" charset="-122"/>
                <a:ea typeface="华文中宋" panose="02010600040101010101" charset="-122"/>
                <a:cs typeface="华文中宋" panose="02010600040101010101" charset="-122"/>
              </a:rPr>
              <a:t>）t+1 期因变量</a:t>
            </a:r>
            <a:endParaRPr lang="zh-CN" altLang="en-US" b="1">
              <a:latin typeface="华文中宋" panose="02010600040101010101" charset="-122"/>
              <a:ea typeface="华文中宋" panose="02010600040101010101" charset="-122"/>
              <a:cs typeface="华文中宋" panose="02010600040101010101" charset="-122"/>
            </a:endParaRPr>
          </a:p>
          <a:p>
            <a:r>
              <a:rPr lang="en-US" altLang="zh-CN">
                <a:latin typeface="微软雅黑 Light" panose="020B0502040204020203" charset="-122"/>
                <a:ea typeface="微软雅黑 Light" panose="020B0502040204020203" charset="-122"/>
                <a:cs typeface="微软雅黑 Light" panose="020B0502040204020203" charset="-122"/>
              </a:rPr>
              <a:t>          </a:t>
            </a:r>
            <a:r>
              <a:rPr lang="zh-CN" altLang="en-US">
                <a:latin typeface="微软雅黑 Light" panose="020B0502040204020203" charset="-122"/>
                <a:ea typeface="微软雅黑 Light" panose="020B0502040204020203" charset="-122"/>
                <a:cs typeface="微软雅黑 Light" panose="020B0502040204020203" charset="-122"/>
              </a:rPr>
              <a:t>本文采用 t+1 期扩展 Jones 模型计算的盈余管理程度（DA1</a:t>
            </a:r>
            <a:r>
              <a:rPr lang="zh-CN" altLang="en-US" baseline="-25000">
                <a:latin typeface="微软雅黑 Light" panose="020B0502040204020203" charset="-122"/>
                <a:ea typeface="微软雅黑 Light" panose="020B0502040204020203" charset="-122"/>
                <a:cs typeface="微软雅黑 Light" panose="020B0502040204020203" charset="-122"/>
              </a:rPr>
              <a:t>t+1</a:t>
            </a:r>
            <a:r>
              <a:rPr lang="zh-CN" altLang="en-US">
                <a:latin typeface="微软雅黑 Light" panose="020B0502040204020203" charset="-122"/>
                <a:ea typeface="微软雅黑 Light" panose="020B0502040204020203" charset="-122"/>
                <a:cs typeface="微软雅黑 Light" panose="020B0502040204020203" charset="-122"/>
              </a:rPr>
              <a:t> ）替换 DA1 代入 模型（1）进行检验，结果显示，Coz2 和 Coz3 的系数均为-0.01，均在 5%的统计水平上显著，说明在消除因果倒置产生的内生性问题后，本文的结论依然成立。</a:t>
            </a:r>
            <a:endParaRPr lang="zh-CN" altLang="en-US">
              <a:latin typeface="微软雅黑 Light" panose="020B0502040204020203" charset="-122"/>
              <a:ea typeface="微软雅黑 Light" panose="020B0502040204020203" charset="-122"/>
              <a:cs typeface="微软雅黑 Light" panose="020B0502040204020203" charset="-122"/>
            </a:endParaRPr>
          </a:p>
        </p:txBody>
      </p:sp>
      <p:pic>
        <p:nvPicPr>
          <p:cNvPr id="6" name="图片 5"/>
          <p:cNvPicPr>
            <a:picLocks noChangeAspect="1"/>
          </p:cNvPicPr>
          <p:nvPr/>
        </p:nvPicPr>
        <p:blipFill>
          <a:blip r:embed="rId1"/>
          <a:stretch>
            <a:fillRect/>
          </a:stretch>
        </p:blipFill>
        <p:spPr>
          <a:xfrm>
            <a:off x="3315970" y="2661920"/>
            <a:ext cx="5848985" cy="5060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稳</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健</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检</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验</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 name="菱形 1"/>
          <p:cNvSpPr/>
          <p:nvPr/>
        </p:nvSpPr>
        <p:spPr>
          <a:xfrm>
            <a:off x="1034415" y="120713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菱形 2"/>
          <p:cNvSpPr/>
          <p:nvPr/>
        </p:nvSpPr>
        <p:spPr>
          <a:xfrm>
            <a:off x="1034415" y="255079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菱形 3"/>
          <p:cNvSpPr/>
          <p:nvPr/>
        </p:nvSpPr>
        <p:spPr>
          <a:xfrm>
            <a:off x="1034415" y="389445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菱形 6"/>
          <p:cNvSpPr/>
          <p:nvPr/>
        </p:nvSpPr>
        <p:spPr>
          <a:xfrm>
            <a:off x="1034415" y="5238115"/>
            <a:ext cx="204470" cy="215900"/>
          </a:xfrm>
          <a:prstGeom prst="diamond">
            <a:avLst/>
          </a:prstGeom>
          <a:solidFill>
            <a:srgbClr val="8FAADC"/>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648460" y="1121410"/>
            <a:ext cx="9636760" cy="953135"/>
          </a:xfrm>
          <a:prstGeom prst="rect">
            <a:avLst/>
          </a:prstGeom>
          <a:noFill/>
        </p:spPr>
        <p:txBody>
          <a:bodyPr wrap="square" rtlCol="0">
            <a:spAutoFit/>
          </a:bodyPr>
          <a:p>
            <a:r>
              <a:rPr lang="zh-CN" altLang="en-US" sz="2000" b="1">
                <a:latin typeface="华文中宋" panose="02010600040101010101" charset="-122"/>
                <a:ea typeface="华文中宋" panose="02010600040101010101" charset="-122"/>
                <a:cs typeface="华文中宋" panose="02010600040101010101" charset="-122"/>
              </a:rPr>
              <a:t>（1）更换盈余管理指标。</a:t>
            </a:r>
            <a:endParaRPr lang="zh-CN" altLang="en-US" sz="2000"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 本文构建真实盈余管理指标 REM 来进行稳健性检验，替换 DA1 和DA2 代入基准回归模型。结果表明，共同机构所有权联结程度（Coz2）和持股比例（Coz3）的估计系数均显著</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9" name="文本框 8"/>
          <p:cNvSpPr txBox="1"/>
          <p:nvPr/>
        </p:nvSpPr>
        <p:spPr>
          <a:xfrm>
            <a:off x="1648460" y="2402205"/>
            <a:ext cx="9636760" cy="1229995"/>
          </a:xfrm>
          <a:prstGeom prst="rect">
            <a:avLst/>
          </a:prstGeom>
          <a:noFill/>
        </p:spPr>
        <p:txBody>
          <a:bodyPr wrap="square" rtlCol="0">
            <a:spAutoFit/>
          </a:bodyPr>
          <a:p>
            <a:r>
              <a:rPr lang="zh-CN" altLang="en-US" sz="2000" b="1">
                <a:latin typeface="华文中宋" panose="02010600040101010101" charset="-122"/>
                <a:ea typeface="华文中宋" panose="02010600040101010101" charset="-122"/>
                <a:cs typeface="华文中宋" panose="02010600040101010101" charset="-122"/>
              </a:rPr>
              <a:t>（</a:t>
            </a:r>
            <a:r>
              <a:rPr lang="en-US" altLang="zh-CN" sz="2000" b="1">
                <a:latin typeface="华文中宋" panose="02010600040101010101" charset="-122"/>
                <a:ea typeface="华文中宋" panose="02010600040101010101" charset="-122"/>
                <a:cs typeface="华文中宋" panose="02010600040101010101" charset="-122"/>
              </a:rPr>
              <a:t>2</a:t>
            </a:r>
            <a:r>
              <a:rPr lang="zh-CN" altLang="en-US" sz="2000" b="1">
                <a:latin typeface="华文中宋" panose="02010600040101010101" charset="-122"/>
                <a:ea typeface="华文中宋" panose="02010600040101010101" charset="-122"/>
                <a:cs typeface="华文中宋" panose="02010600040101010101" charset="-122"/>
              </a:rPr>
              <a:t>）改变共同持股界定。</a:t>
            </a:r>
            <a:endParaRPr lang="zh-CN" altLang="en-US" sz="2000"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 ①改变界定门槛。改变共同机构投资者的界定， 将 5%持股比例更改为前十大股东之一，重新计算出共同机构所有权联结程度 Coz22 和共同持股比例 Coz33。  ②改变界定方式。本文使用第四季度 数据构建共同机构所有权指标（Coz2_year 和 Coz3_year）进行稳健性检验。</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6" name="文本框 15"/>
          <p:cNvSpPr txBox="1"/>
          <p:nvPr/>
        </p:nvSpPr>
        <p:spPr>
          <a:xfrm>
            <a:off x="1648460" y="3894455"/>
            <a:ext cx="9636760" cy="1229995"/>
          </a:xfrm>
          <a:prstGeom prst="rect">
            <a:avLst/>
          </a:prstGeom>
          <a:noFill/>
        </p:spPr>
        <p:txBody>
          <a:bodyPr wrap="square" rtlCol="0">
            <a:spAutoFit/>
          </a:bodyPr>
          <a:p>
            <a:r>
              <a:rPr lang="zh-CN" altLang="en-US" sz="2000" b="1">
                <a:latin typeface="华文中宋" panose="02010600040101010101" charset="-122"/>
                <a:ea typeface="华文中宋" panose="02010600040101010101" charset="-122"/>
                <a:cs typeface="华文中宋" panose="02010600040101010101" charset="-122"/>
              </a:rPr>
              <a:t>（</a:t>
            </a:r>
            <a:r>
              <a:rPr lang="en-US" altLang="zh-CN" sz="2000" b="1">
                <a:latin typeface="华文中宋" panose="02010600040101010101" charset="-122"/>
                <a:ea typeface="华文中宋" panose="02010600040101010101" charset="-122"/>
                <a:cs typeface="华文中宋" panose="02010600040101010101" charset="-122"/>
              </a:rPr>
              <a:t>3</a:t>
            </a:r>
            <a:r>
              <a:rPr lang="zh-CN" altLang="en-US" sz="2000" b="1">
                <a:latin typeface="华文中宋" panose="02010600040101010101" charset="-122"/>
                <a:ea typeface="华文中宋" panose="02010600040101010101" charset="-122"/>
                <a:cs typeface="华文中宋" panose="02010600040101010101" charset="-122"/>
              </a:rPr>
              <a:t>）子样本回归。</a:t>
            </a:r>
            <a:endParaRPr lang="zh-CN" altLang="en-US" sz="2000"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 为避免会计准则变化对盈余管理指标的测度，本文缩小样本区间，选取 2014 年及以前的样本代入模型进行检验。 结果表明，Coz2 和 Coz3 的回归系数均显著，意味着在消除企业会计准则变化带来的影响后，本文的主要结论依然成立。</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8" name="文本框 17"/>
          <p:cNvSpPr txBox="1"/>
          <p:nvPr/>
        </p:nvSpPr>
        <p:spPr>
          <a:xfrm>
            <a:off x="1648460" y="5124450"/>
            <a:ext cx="9636760" cy="1229995"/>
          </a:xfrm>
          <a:prstGeom prst="rect">
            <a:avLst/>
          </a:prstGeom>
          <a:noFill/>
        </p:spPr>
        <p:txBody>
          <a:bodyPr wrap="square" rtlCol="0">
            <a:spAutoFit/>
          </a:bodyPr>
          <a:p>
            <a:r>
              <a:rPr lang="zh-CN" altLang="en-US" sz="2000" b="1">
                <a:latin typeface="华文中宋" panose="02010600040101010101" charset="-122"/>
                <a:ea typeface="华文中宋" panose="02010600040101010101" charset="-122"/>
                <a:cs typeface="华文中宋" panose="02010600040101010101" charset="-122"/>
              </a:rPr>
              <a:t>（</a:t>
            </a:r>
            <a:r>
              <a:rPr lang="en-US" altLang="zh-CN" sz="2000" b="1">
                <a:latin typeface="华文中宋" panose="02010600040101010101" charset="-122"/>
                <a:ea typeface="华文中宋" panose="02010600040101010101" charset="-122"/>
                <a:cs typeface="华文中宋" panose="02010600040101010101" charset="-122"/>
              </a:rPr>
              <a:t>4</a:t>
            </a:r>
            <a:r>
              <a:rPr lang="zh-CN" altLang="en-US" sz="2000" b="1">
                <a:latin typeface="华文中宋" panose="02010600040101010101" charset="-122"/>
                <a:ea typeface="华文中宋" panose="02010600040101010101" charset="-122"/>
                <a:cs typeface="华文中宋" panose="02010600040101010101" charset="-122"/>
              </a:rPr>
              <a:t>）增加控制变量。</a:t>
            </a:r>
            <a:endParaRPr lang="zh-CN" altLang="en-US" sz="2000"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 为进一步控制遗漏变量问题，本文在模型中加入机构大股东（Dinstitution）作 为控制变量，如果机构持股比例超过 10%，则取值为 1，否则为 0。 检验结果显示，共同机构所有权联结程度和持股比例的回归系数均在 1%的水平上显著为负。</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06</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968494" y="3076184"/>
            <a:ext cx="306070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机</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制</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检</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验</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378961" y="342752"/>
            <a:ext cx="3434080" cy="583565"/>
          </a:xfrm>
          <a:prstGeom prst="rect">
            <a:avLst/>
          </a:prstGeom>
          <a:noFill/>
        </p:spPr>
        <p:txBody>
          <a:bodyPr wrap="none" rtlCol="0">
            <a:spAutoFit/>
            <a:scene3d>
              <a:camera prst="orthographicFront"/>
              <a:lightRig rig="threePt" dir="t"/>
            </a:scene3d>
            <a:sp3d contourW="12700"/>
          </a:bodyPr>
          <a:lstStyle/>
          <a:p>
            <a:pPr algn="ctr"/>
            <a:r>
              <a:rPr sz="3200" dirty="0">
                <a:solidFill>
                  <a:schemeClr val="tx1">
                    <a:lumMod val="75000"/>
                    <a:lumOff val="25000"/>
                  </a:schemeClr>
                </a:solidFill>
                <a:ea typeface="字魂58号-创中黑" panose="00000500000000000000" pitchFamily="2" charset="-122"/>
                <a:sym typeface="字魂58号-创中黑" panose="00000500000000000000" pitchFamily="2" charset="-122"/>
              </a:rPr>
              <a:t>机构协同效应检验</a:t>
            </a:r>
            <a:endParaRPr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7" name="矩形 6"/>
          <p:cNvSpPr/>
          <p:nvPr/>
        </p:nvSpPr>
        <p:spPr>
          <a:xfrm>
            <a:off x="443230" y="1813560"/>
            <a:ext cx="5654675" cy="319087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443230" y="1016635"/>
            <a:ext cx="10862310" cy="706755"/>
          </a:xfrm>
          <a:prstGeom prst="rect">
            <a:avLst/>
          </a:prstGeom>
          <a:noFill/>
        </p:spPr>
        <p:txBody>
          <a:bodyPr wrap="square" rtlCol="0">
            <a:spAutoFit/>
          </a:bodyPr>
          <a:p>
            <a:r>
              <a:rPr lang="zh-CN" altLang="en-US" sz="2000">
                <a:solidFill>
                  <a:schemeClr val="tx1"/>
                </a:solidFill>
                <a:latin typeface="华文中宋" panose="02010600040101010101" charset="-122"/>
                <a:ea typeface="华文中宋" panose="02010600040101010101" charset="-122"/>
              </a:rPr>
              <a:t>在理论推理中， 本文提出共同机构所有权之所以能对盈余管理进行协同治理的机理之一是发挥了机构协同效应，为验证这一解释的合理性，本文从以下两个方面展开。</a:t>
            </a:r>
            <a:endParaRPr lang="zh-CN" altLang="en-US" sz="2000">
              <a:solidFill>
                <a:schemeClr val="tx1"/>
              </a:solidFill>
              <a:latin typeface="华文中宋" panose="02010600040101010101" charset="-122"/>
              <a:ea typeface="华文中宋" panose="02010600040101010101" charset="-122"/>
            </a:endParaRPr>
          </a:p>
        </p:txBody>
      </p:sp>
      <p:sp>
        <p:nvSpPr>
          <p:cNvPr id="2" name="矩形 1"/>
          <p:cNvSpPr/>
          <p:nvPr/>
        </p:nvSpPr>
        <p:spPr>
          <a:xfrm>
            <a:off x="6245860" y="2252980"/>
            <a:ext cx="5654675" cy="399859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591820" y="1898650"/>
            <a:ext cx="5406390" cy="3138170"/>
          </a:xfrm>
          <a:prstGeom prst="rect">
            <a:avLst/>
          </a:prstGeom>
          <a:noFill/>
        </p:spPr>
        <p:txBody>
          <a:bodyPr wrap="square" rtlCol="0">
            <a:spAutoFit/>
          </a:bodyPr>
          <a:p>
            <a:r>
              <a:rPr lang="zh-CN" altLang="en-US" b="1">
                <a:solidFill>
                  <a:srgbClr val="2F5597"/>
                </a:solidFill>
                <a:latin typeface="华文中宋" panose="02010600040101010101" charset="-122"/>
                <a:ea typeface="华文中宋" panose="02010600040101010101" charset="-122"/>
                <a:cs typeface="华文中宋" panose="02010600040101010101" charset="-122"/>
              </a:rPr>
              <a:t>（1）共同机构所有权的同行业势力。 </a:t>
            </a:r>
            <a:endParaRPr lang="zh-CN" altLang="en-US" b="1">
              <a:latin typeface="华文中宋" panose="02010600040101010101" charset="-122"/>
              <a:ea typeface="华文中宋" panose="02010600040101010101" charset="-122"/>
              <a:cs typeface="华文中宋" panose="02010600040101010101" charset="-122"/>
            </a:endParaRPr>
          </a:p>
          <a:p>
            <a:endParaRPr lang="zh-CN" altLang="en-US"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参照潘越等（2020）的做法，本文构建共同机构所有权同行业势力指标（Coz_ power），替换 Coz 代入模型（1）进行检验。 </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指标具体计算方法为：在季度上，计算每个上市公司所有共同机构投资者持股的同行业上市公司的个数，计算年度均值后加 1 取自然对数。 </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p>
          <a:p>
            <a:endParaRPr lang="zh-CN" altLang="en-US"/>
          </a:p>
        </p:txBody>
      </p:sp>
      <p:sp>
        <p:nvSpPr>
          <p:cNvPr id="6" name="文本框 5"/>
          <p:cNvSpPr txBox="1"/>
          <p:nvPr/>
        </p:nvSpPr>
        <p:spPr>
          <a:xfrm>
            <a:off x="6375400" y="2393950"/>
            <a:ext cx="5417185" cy="3692525"/>
          </a:xfrm>
          <a:prstGeom prst="rect">
            <a:avLst/>
          </a:prstGeom>
          <a:noFill/>
        </p:spPr>
        <p:txBody>
          <a:bodyPr wrap="square" rtlCol="0">
            <a:spAutoFit/>
          </a:bodyPr>
          <a:p>
            <a:r>
              <a:rPr lang="zh-CN" altLang="en-US" b="1">
                <a:solidFill>
                  <a:srgbClr val="2F5597"/>
                </a:solidFill>
                <a:latin typeface="华文中宋" panose="02010600040101010101" charset="-122"/>
                <a:ea typeface="华文中宋" panose="02010600040101010101" charset="-122"/>
                <a:cs typeface="华文中宋" panose="02010600040101010101" charset="-122"/>
              </a:rPr>
              <a:t>（2）共同机构所有权的协同效应。</a:t>
            </a:r>
            <a:endParaRPr lang="zh-CN" altLang="en-US" b="1">
              <a:solidFill>
                <a:srgbClr val="2F5597"/>
              </a:solidFill>
              <a:latin typeface="华文中宋" panose="02010600040101010101" charset="-122"/>
              <a:ea typeface="华文中宋" panose="02010600040101010101" charset="-122"/>
              <a:cs typeface="华文中宋" panose="02010600040101010101" charset="-122"/>
            </a:endParaRPr>
          </a:p>
          <a:p>
            <a:endParaRPr lang="zh-CN" altLang="en-US"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参照吴昊旻等（2012）的做法，本文构建超额</a:t>
            </a:r>
            <a:r>
              <a:rPr lang="zh-CN" altLang="en-US">
                <a:latin typeface="微软雅黑 Light" panose="020B0502040204020203" charset="-122"/>
                <a:ea typeface="微软雅黑 Light" panose="020B0502040204020203" charset="-122"/>
                <a:cs typeface="微软雅黑 Light" panose="020B0502040204020203" charset="-122"/>
              </a:rPr>
              <a:t>价格—成本边际（EPCM）反映行业内各上市公司间竞争程度，等于上市公司价格—成本边际（PCM）减去行业 PCM 均值，PCM 等于折旧及息税前利 润除以销售额。</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该值越大说明同行间竞争程度越低。 设置行业间企业竞争的虚拟变量 DEPCM，当EPCM 小于中位数时取 1，大于取 0。 在基准回归模型中加入交乘项 Coz2×DEPCM，从同行业上市公司间竞争的视角验证机构协同效应</a:t>
            </a:r>
            <a:r>
              <a:rPr lang="zh-CN" altLang="en-US"/>
              <a:t>。</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378961" y="342752"/>
            <a:ext cx="3434080" cy="583565"/>
          </a:xfrm>
          <a:prstGeom prst="rect">
            <a:avLst/>
          </a:prstGeom>
          <a:noFill/>
        </p:spPr>
        <p:txBody>
          <a:bodyPr wrap="none" rtlCol="0">
            <a:spAutoFit/>
            <a:scene3d>
              <a:camera prst="orthographicFront"/>
              <a:lightRig rig="threePt" dir="t"/>
            </a:scene3d>
            <a:sp3d contourW="12700"/>
          </a:bodyPr>
          <a:lstStyle/>
          <a:p>
            <a:pPr algn="ctr"/>
            <a:r>
              <a:rPr sz="3200" dirty="0">
                <a:solidFill>
                  <a:schemeClr val="tx1">
                    <a:lumMod val="75000"/>
                    <a:lumOff val="25000"/>
                  </a:schemeClr>
                </a:solidFill>
                <a:ea typeface="字魂58号-创中黑" panose="00000500000000000000" pitchFamily="2" charset="-122"/>
                <a:sym typeface="字魂58号-创中黑" panose="00000500000000000000" pitchFamily="2" charset="-122"/>
              </a:rPr>
              <a:t>机构协同效应检验</a:t>
            </a:r>
            <a:endParaRPr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pic>
        <p:nvPicPr>
          <p:cNvPr id="6" name="图片 5"/>
          <p:cNvPicPr>
            <a:picLocks noChangeAspect="1"/>
          </p:cNvPicPr>
          <p:nvPr/>
        </p:nvPicPr>
        <p:blipFill>
          <a:blip r:embed="rId1"/>
          <a:stretch>
            <a:fillRect/>
          </a:stretch>
        </p:blipFill>
        <p:spPr>
          <a:xfrm>
            <a:off x="614680" y="1163955"/>
            <a:ext cx="7997190" cy="4777105"/>
          </a:xfrm>
          <a:prstGeom prst="rect">
            <a:avLst/>
          </a:prstGeom>
        </p:spPr>
      </p:pic>
      <p:sp>
        <p:nvSpPr>
          <p:cNvPr id="8" name="矩形 7"/>
          <p:cNvSpPr/>
          <p:nvPr/>
        </p:nvSpPr>
        <p:spPr>
          <a:xfrm>
            <a:off x="8611235" y="1520825"/>
            <a:ext cx="3289300" cy="473075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文本框 8"/>
          <p:cNvSpPr txBox="1"/>
          <p:nvPr/>
        </p:nvSpPr>
        <p:spPr>
          <a:xfrm>
            <a:off x="8766175" y="1618615"/>
            <a:ext cx="3058795" cy="4523105"/>
          </a:xfrm>
          <a:prstGeom prst="rect">
            <a:avLst/>
          </a:prstGeom>
          <a:noFill/>
        </p:spPr>
        <p:txBody>
          <a:bodyPr wrap="square" rtlCol="0">
            <a:spAutoFit/>
          </a:bodyPr>
          <a:p>
            <a:r>
              <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rPr>
              <a:t>同行业势力</a:t>
            </a:r>
            <a:endPar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endParaRPr>
          </a:p>
          <a:p>
            <a:r>
              <a:rPr lang="zh-CN" altLang="en-US">
                <a:latin typeface="微软雅黑 Light" panose="020B0502040204020203" charset="-122"/>
                <a:ea typeface="微软雅黑 Light" panose="020B0502040204020203" charset="-122"/>
              </a:rPr>
              <a:t>上市公司共同机构所有权形成的同行业势力越大，越有助于上市公司资源共享和有效协作，进而内化组合内同行企业间盈余管理这一外部性。</a:t>
            </a:r>
            <a:endParaRPr lang="zh-CN" altLang="en-US">
              <a:latin typeface="微软雅黑 Light" panose="020B0502040204020203" charset="-122"/>
              <a:ea typeface="微软雅黑 Light" panose="020B0502040204020203" charset="-122"/>
            </a:endParaRPr>
          </a:p>
          <a:p>
            <a:endParaRPr lang="zh-CN" altLang="en-US"/>
          </a:p>
          <a:p>
            <a:r>
              <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rPr>
              <a:t>协同效应</a:t>
            </a:r>
            <a:endParaRPr lang="zh-CN" altLang="en-US"/>
          </a:p>
          <a:p>
            <a:r>
              <a:rPr lang="zh-CN" altLang="en-US">
                <a:latin typeface="微软雅黑 Light" panose="020B0502040204020203" charset="-122"/>
                <a:ea typeface="微软雅黑 Light" panose="020B0502040204020203" charset="-122"/>
                <a:cs typeface="微软雅黑 Light" panose="020B0502040204020203" charset="-122"/>
              </a:rPr>
              <a:t>这意味着同行间竞争越激烈，共同机构所有权的协同治理越有效， 反映共同机构所有权通过发挥协同效应降低了盈余管理，印证了共同机构所有权的机构协同效应。</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0" name="矩形 9"/>
          <p:cNvSpPr/>
          <p:nvPr/>
        </p:nvSpPr>
        <p:spPr>
          <a:xfrm>
            <a:off x="2314575" y="2346960"/>
            <a:ext cx="2973070" cy="26924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5392420" y="2894330"/>
            <a:ext cx="2973070" cy="26924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378961" y="342752"/>
            <a:ext cx="3434080" cy="583565"/>
          </a:xfrm>
          <a:prstGeom prst="rect">
            <a:avLst/>
          </a:prstGeom>
          <a:noFill/>
        </p:spPr>
        <p:txBody>
          <a:bodyPr wrap="none" rtlCol="0">
            <a:spAutoFit/>
            <a:scene3d>
              <a:camera prst="orthographicFront"/>
              <a:lightRig rig="threePt" dir="t"/>
            </a:scene3d>
            <a:sp3d contourW="12700"/>
          </a:bodyPr>
          <a:lstStyle/>
          <a:p>
            <a:pPr algn="ctr"/>
            <a:r>
              <a:rPr sz="3200" dirty="0">
                <a:solidFill>
                  <a:schemeClr val="tx1">
                    <a:lumMod val="75000"/>
                    <a:lumOff val="25000"/>
                  </a:schemeClr>
                </a:solidFill>
                <a:ea typeface="字魂58号-创中黑" panose="00000500000000000000" pitchFamily="2" charset="-122"/>
                <a:sym typeface="字魂58号-创中黑" panose="00000500000000000000" pitchFamily="2" charset="-122"/>
              </a:rPr>
              <a:t>监督治理效应检验</a:t>
            </a:r>
            <a:endParaRPr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7" name="矩形 6"/>
          <p:cNvSpPr/>
          <p:nvPr/>
        </p:nvSpPr>
        <p:spPr>
          <a:xfrm>
            <a:off x="432435" y="1457325"/>
            <a:ext cx="5654675" cy="446341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6256655" y="2197735"/>
            <a:ext cx="5654675" cy="433197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581025" y="1542415"/>
            <a:ext cx="5406390" cy="3969385"/>
          </a:xfrm>
          <a:prstGeom prst="rect">
            <a:avLst/>
          </a:prstGeom>
          <a:noFill/>
        </p:spPr>
        <p:txBody>
          <a:bodyPr wrap="square" rtlCol="0">
            <a:spAutoFit/>
          </a:bodyPr>
          <a:p>
            <a:r>
              <a:rPr lang="zh-CN" altLang="en-US" b="1">
                <a:solidFill>
                  <a:srgbClr val="2F5597"/>
                </a:solidFill>
                <a:latin typeface="华文中宋" panose="02010600040101010101" charset="-122"/>
                <a:ea typeface="华文中宋" panose="02010600040101010101" charset="-122"/>
                <a:cs typeface="华文中宋" panose="02010600040101010101" charset="-122"/>
              </a:rPr>
              <a:t>（1）退出威胁机制 </a:t>
            </a:r>
            <a:endParaRPr lang="zh-CN" altLang="en-US" b="1">
              <a:latin typeface="华文中宋" panose="02010600040101010101" charset="-122"/>
              <a:ea typeface="华文中宋" panose="02010600040101010101" charset="-122"/>
              <a:cs typeface="华文中宋" panose="02010600040101010101" charset="-122"/>
            </a:endParaRPr>
          </a:p>
          <a:p>
            <a:endParaRPr lang="zh-CN" altLang="en-US" b="1">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借鉴 Dou et al.（2018）和 陈克兢（2019）的研究，使用股票流动性和共同机构投资者竞争程度的交乘项作为共同机构投资者 退出威胁 NET 的衡量指标，股票流动性 SL 以日均股票换手率衡量，共同机构投资者竞争程度 CIC根据以下模型计算：</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其中，CIC 表示上市公司共同机构投资者竞争程度，CIS 表示单个共同机构持股，TCIS 则表示所有共同机构持股之和。 CIC 越大，表示上市公司中共同机构投资者之间的竞争程度越高。</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6" name="文本框 5"/>
          <p:cNvSpPr txBox="1"/>
          <p:nvPr/>
        </p:nvSpPr>
        <p:spPr>
          <a:xfrm>
            <a:off x="6375400" y="2393950"/>
            <a:ext cx="5417185" cy="3969385"/>
          </a:xfrm>
          <a:prstGeom prst="rect">
            <a:avLst/>
          </a:prstGeom>
          <a:noFill/>
        </p:spPr>
        <p:txBody>
          <a:bodyPr wrap="square" rtlCol="0">
            <a:spAutoFit/>
          </a:bodyPr>
          <a:p>
            <a:r>
              <a:rPr lang="zh-CN" altLang="en-US" b="1">
                <a:solidFill>
                  <a:srgbClr val="2F5597"/>
                </a:solidFill>
                <a:latin typeface="华文中宋" panose="02010600040101010101" charset="-122"/>
                <a:ea typeface="华文中宋" panose="02010600040101010101" charset="-122"/>
                <a:cs typeface="华文中宋" panose="02010600040101010101" charset="-122"/>
              </a:rPr>
              <a:t>（2）规模经济机制</a:t>
            </a:r>
            <a:endParaRPr lang="zh-CN" altLang="en-US" b="1">
              <a:solidFill>
                <a:srgbClr val="2F5597"/>
              </a:solidFill>
              <a:latin typeface="华文中宋" panose="02010600040101010101" charset="-122"/>
              <a:ea typeface="华文中宋" panose="02010600040101010101" charset="-122"/>
              <a:cs typeface="华文中宋" panose="02010600040101010101" charset="-122"/>
            </a:endParaRPr>
          </a:p>
          <a:p>
            <a:endParaRPr lang="zh-CN" altLang="en-US" b="1">
              <a:solidFill>
                <a:srgbClr val="2F5597"/>
              </a:solidFill>
              <a:latin typeface="华文中宋" panose="02010600040101010101" charset="-122"/>
              <a:ea typeface="华文中宋" panose="02010600040101010101" charset="-122"/>
              <a:cs typeface="华文中宋" panose="02010600040101010101" charset="-122"/>
            </a:endParaRPr>
          </a:p>
          <a:p>
            <a:r>
              <a:rPr lang="zh-CN" altLang="en-US">
                <a:latin typeface="微软雅黑 Light" panose="020B0502040204020203" charset="-122"/>
                <a:ea typeface="微软雅黑 Light" panose="020B0502040204020203" charset="-122"/>
                <a:cs typeface="微软雅黑 Light" panose="020B0502040204020203" charset="-122"/>
              </a:rPr>
              <a:t>本文计算了某一上市公司拥有同一共同机构投资者的同行业数量指标 Coz_number，替换 Coz 代入基准回归进行检验。</a:t>
            </a:r>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具体计算方法为：在季度上，计算每个上市公司拥有同一共同机构投资者的同行业企业数量，计算年度均值后加 1 取自然对数。需要说明的是，Coz_number 和 Coz_ power 有本质不同，Coz_number 从上市公司角度反映与其联结的同行个数，每个被联结的同行企业仅计算一次；而 Coz_ power 从共同机构投资者角度计算其平均持有同行企 业个数，每个被联结的同行业企业可能计算多次， 以反映其市场势力。</a:t>
            </a:r>
            <a:endParaRPr lang="zh-CN" altLang="en-US">
              <a:latin typeface="微软雅黑 Light" panose="020B0502040204020203" charset="-122"/>
              <a:ea typeface="微软雅黑 Light" panose="020B0502040204020203" charset="-122"/>
              <a:cs typeface="微软雅黑 Light" panose="020B0502040204020203" charset="-122"/>
            </a:endParaRPr>
          </a:p>
        </p:txBody>
      </p:sp>
      <p:pic>
        <p:nvPicPr>
          <p:cNvPr id="8" name="图片 7"/>
          <p:cNvPicPr>
            <a:picLocks noChangeAspect="1"/>
          </p:cNvPicPr>
          <p:nvPr/>
        </p:nvPicPr>
        <p:blipFill>
          <a:blip r:embed="rId1"/>
          <a:stretch>
            <a:fillRect/>
          </a:stretch>
        </p:blipFill>
        <p:spPr>
          <a:xfrm>
            <a:off x="2313305" y="3615690"/>
            <a:ext cx="1892300" cy="6667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378961" y="342752"/>
            <a:ext cx="3434080" cy="583565"/>
          </a:xfrm>
          <a:prstGeom prst="rect">
            <a:avLst/>
          </a:prstGeom>
          <a:noFill/>
        </p:spPr>
        <p:txBody>
          <a:bodyPr wrap="none" rtlCol="0">
            <a:spAutoFit/>
            <a:scene3d>
              <a:camera prst="orthographicFront"/>
              <a:lightRig rig="threePt" dir="t"/>
            </a:scene3d>
            <a:sp3d contourW="12700"/>
          </a:bodyPr>
          <a:lstStyle/>
          <a:p>
            <a:pPr algn="ctr"/>
            <a:r>
              <a:rPr sz="3200" dirty="0">
                <a:solidFill>
                  <a:schemeClr val="tx1">
                    <a:lumMod val="75000"/>
                    <a:lumOff val="25000"/>
                  </a:schemeClr>
                </a:solidFill>
                <a:ea typeface="字魂58号-创中黑" panose="00000500000000000000" pitchFamily="2" charset="-122"/>
                <a:sym typeface="字魂58号-创中黑" panose="00000500000000000000" pitchFamily="2" charset="-122"/>
              </a:rPr>
              <a:t>监督治理效应检验</a:t>
            </a:r>
            <a:endParaRPr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8" name="矩形 7"/>
          <p:cNvSpPr/>
          <p:nvPr/>
        </p:nvSpPr>
        <p:spPr>
          <a:xfrm>
            <a:off x="8611235" y="1520825"/>
            <a:ext cx="3289300" cy="473075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文本框 8"/>
          <p:cNvSpPr txBox="1"/>
          <p:nvPr/>
        </p:nvSpPr>
        <p:spPr>
          <a:xfrm>
            <a:off x="8766175" y="1618615"/>
            <a:ext cx="3058795" cy="4799965"/>
          </a:xfrm>
          <a:prstGeom prst="rect">
            <a:avLst/>
          </a:prstGeom>
          <a:noFill/>
        </p:spPr>
        <p:txBody>
          <a:bodyPr wrap="square" rtlCol="0">
            <a:spAutoFit/>
          </a:bodyPr>
          <a:p>
            <a:r>
              <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rPr>
              <a:t>退出威胁机制</a:t>
            </a:r>
            <a:endPar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endParaRPr>
          </a:p>
          <a:p>
            <a:r>
              <a:rPr lang="zh-CN" altLang="en-US">
                <a:latin typeface="微软雅黑 Light" panose="020B0502040204020203" charset="-122"/>
                <a:ea typeface="微软雅黑 Light" panose="020B0502040204020203" charset="-122"/>
              </a:rPr>
              <a:t>表明控股股东和管理层确实会受到股价威胁，为保护自身利益会向共同机构投资者妥协和让步，进而减少了盈余管理活动，验证了共同机构所有权的监督治理效应。</a:t>
            </a:r>
            <a:endParaRPr lang="zh-CN" altLang="en-US">
              <a:latin typeface="微软雅黑 Light" panose="020B0502040204020203" charset="-122"/>
              <a:ea typeface="微软雅黑 Light" panose="020B0502040204020203" charset="-122"/>
            </a:endParaRPr>
          </a:p>
          <a:p>
            <a:endParaRPr lang="zh-CN" altLang="en-US">
              <a:latin typeface="微软雅黑 Light" panose="020B0502040204020203" charset="-122"/>
              <a:ea typeface="微软雅黑 Light" panose="020B0502040204020203" charset="-122"/>
            </a:endParaRPr>
          </a:p>
          <a:p>
            <a:r>
              <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rPr>
              <a:t>信息规模机制</a:t>
            </a:r>
            <a:endParaRPr lang="zh-CN" altLang="en-US" b="1">
              <a:solidFill>
                <a:srgbClr val="2F5597"/>
              </a:solidFill>
              <a:latin typeface="华文中宋" panose="02010600040101010101" charset="-122"/>
              <a:ea typeface="华文中宋" panose="02010600040101010101" charset="-122"/>
              <a:cs typeface="华文中宋" panose="02010600040101010101" charset="-122"/>
              <a:sym typeface="+mn-ea"/>
            </a:endParaRPr>
          </a:p>
          <a:p>
            <a:r>
              <a:rPr lang="zh-CN" altLang="en-US">
                <a:latin typeface="微软雅黑 Light" panose="020B0502040204020203" charset="-122"/>
                <a:ea typeface="微软雅黑 Light" panose="020B0502040204020203" charset="-122"/>
                <a:cs typeface="微软雅黑 Light" panose="020B0502040204020203" charset="-122"/>
              </a:rPr>
              <a:t>当上市公司因共同机构所有权联结更多的同行企业时， 因行业间相似的特征显著减少了共同机构投资者搜寻和处理信息的成本，从效率上提高了监督能力，从而更有助于其监督上市公司盈余管理行为。</a:t>
            </a:r>
            <a:endParaRPr lang="zh-CN" altLang="en-US">
              <a:latin typeface="微软雅黑 Light" panose="020B0502040204020203" charset="-122"/>
              <a:ea typeface="微软雅黑 Light" panose="020B0502040204020203" charset="-122"/>
              <a:cs typeface="微软雅黑 Light" panose="020B0502040204020203" charset="-122"/>
            </a:endParaRPr>
          </a:p>
        </p:txBody>
      </p:sp>
      <p:pic>
        <p:nvPicPr>
          <p:cNvPr id="3" name="图片 2"/>
          <p:cNvPicPr>
            <a:picLocks noChangeAspect="1"/>
          </p:cNvPicPr>
          <p:nvPr/>
        </p:nvPicPr>
        <p:blipFill>
          <a:blip r:embed="rId1"/>
          <a:srcRect l="-758" t="1120" r="2701" b="1192"/>
          <a:stretch>
            <a:fillRect/>
          </a:stretch>
        </p:blipFill>
        <p:spPr>
          <a:xfrm>
            <a:off x="0" y="1348105"/>
            <a:ext cx="8493760" cy="3621405"/>
          </a:xfrm>
          <a:prstGeom prst="rect">
            <a:avLst/>
          </a:prstGeom>
        </p:spPr>
      </p:pic>
      <p:sp>
        <p:nvSpPr>
          <p:cNvPr id="7" name="矩形 6"/>
          <p:cNvSpPr/>
          <p:nvPr/>
        </p:nvSpPr>
        <p:spPr>
          <a:xfrm>
            <a:off x="2131060" y="2530475"/>
            <a:ext cx="2973070" cy="26924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5289550" y="3080385"/>
            <a:ext cx="2973070" cy="26924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85361" y="342752"/>
            <a:ext cx="2621280" cy="583565"/>
          </a:xfrm>
          <a:prstGeom prst="rect">
            <a:avLst/>
          </a:prstGeom>
          <a:noFill/>
        </p:spPr>
        <p:txBody>
          <a:bodyPr wrap="none" rtlCol="0">
            <a:spAutoFit/>
            <a:scene3d>
              <a:camera prst="orthographicFront"/>
              <a:lightRig rig="threePt" dir="t"/>
            </a:scene3d>
            <a:sp3d contourW="12700"/>
          </a:bodyPr>
          <a:lstStyle/>
          <a:p>
            <a:pPr algn="ctr"/>
            <a:r>
              <a:rPr sz="3200" dirty="0">
                <a:solidFill>
                  <a:schemeClr val="tx1">
                    <a:lumMod val="75000"/>
                    <a:lumOff val="25000"/>
                  </a:schemeClr>
                </a:solidFill>
                <a:ea typeface="字魂58号-创中黑" panose="00000500000000000000" pitchFamily="2" charset="-122"/>
                <a:sym typeface="字魂58号-创中黑" panose="00000500000000000000" pitchFamily="2" charset="-122"/>
              </a:rPr>
              <a:t>具体途径探寻</a:t>
            </a:r>
            <a:endParaRPr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7" name="矩形 6"/>
          <p:cNvSpPr/>
          <p:nvPr/>
        </p:nvSpPr>
        <p:spPr>
          <a:xfrm>
            <a:off x="398780" y="1824355"/>
            <a:ext cx="11394440" cy="360997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581660" y="1962150"/>
            <a:ext cx="10963275" cy="3138170"/>
          </a:xfrm>
          <a:prstGeom prst="rect">
            <a:avLst/>
          </a:prstGeom>
          <a:noFill/>
        </p:spPr>
        <p:txBody>
          <a:bodyPr wrap="square" rtlCol="0">
            <a:spAutoFit/>
          </a:bodyPr>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在现代公司两权分离的情况下，无论是协同效应的发挥 还是有效监督的实施，都需要能够对组合内企业施加实质影响（Koch et al.，2021）。 对于外部投资者而言，通过参加高层治理可以对上市公司施加实质性影响（蔡贵龙等，2018）。</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共同机构投资者通过向所持股的同行业上市公司委派管理层，对企业经营管理和投资决策施加实质影响，一方面促进彼此之间建立战术联盟，加强协作、消除冲突，发挥协同效应；另一方面帮助完善治理结构、优化决策，实现监督治理。 虽然现实中投资基金的案例表明委派管理层可以是协同和治理的具体途径，但还需要实证进行验证。</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为此，本文借鉴蔡贵龙等（2018）的研究思路，以</a:t>
            </a:r>
            <a:r>
              <a:rPr lang="zh-CN" altLang="en-US" b="1">
                <a:latin typeface="微软雅黑 Light" panose="020B0502040204020203" charset="-122"/>
                <a:ea typeface="微软雅黑 Light" panose="020B0502040204020203" charset="-122"/>
                <a:cs typeface="微软雅黑 Light" panose="020B0502040204020203" charset="-122"/>
              </a:rPr>
              <a:t>共同机构投资者委派董监高比例和董事比例</a:t>
            </a:r>
            <a:r>
              <a:rPr lang="zh-CN" altLang="en-US">
                <a:latin typeface="微软雅黑 Light" panose="020B0502040204020203" charset="-122"/>
                <a:ea typeface="微软雅黑 Light" panose="020B0502040204020203" charset="-122"/>
                <a:cs typeface="微软雅黑 Light" panose="020B0502040204020203" charset="-122"/>
              </a:rPr>
              <a:t>衡量高层治理，具体指标根据 CSMAR 数据库手工搜集整理</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85361" y="342752"/>
            <a:ext cx="2621280" cy="583565"/>
          </a:xfrm>
          <a:prstGeom prst="rect">
            <a:avLst/>
          </a:prstGeom>
          <a:noFill/>
        </p:spPr>
        <p:txBody>
          <a:bodyPr wrap="none" rtlCol="0">
            <a:spAutoFit/>
            <a:scene3d>
              <a:camera prst="orthographicFront"/>
              <a:lightRig rig="threePt" dir="t"/>
            </a:scene3d>
            <a:sp3d contourW="12700"/>
          </a:bodyPr>
          <a:lstStyle/>
          <a:p>
            <a:pPr algn="ctr"/>
            <a:r>
              <a:rPr sz="3200" dirty="0">
                <a:solidFill>
                  <a:schemeClr val="tx1">
                    <a:lumMod val="75000"/>
                    <a:lumOff val="25000"/>
                  </a:schemeClr>
                </a:solidFill>
                <a:ea typeface="字魂58号-创中黑" panose="00000500000000000000" pitchFamily="2" charset="-122"/>
                <a:sym typeface="字魂58号-创中黑" panose="00000500000000000000" pitchFamily="2" charset="-122"/>
              </a:rPr>
              <a:t>具体途径探寻</a:t>
            </a:r>
            <a:endParaRPr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pic>
        <p:nvPicPr>
          <p:cNvPr id="3" name="图片 2"/>
          <p:cNvPicPr>
            <a:picLocks noChangeAspect="1"/>
          </p:cNvPicPr>
          <p:nvPr/>
        </p:nvPicPr>
        <p:blipFill>
          <a:blip r:embed="rId1"/>
          <a:stretch>
            <a:fillRect/>
          </a:stretch>
        </p:blipFill>
        <p:spPr>
          <a:xfrm>
            <a:off x="1551305" y="926465"/>
            <a:ext cx="9088755" cy="4568825"/>
          </a:xfrm>
          <a:prstGeom prst="rect">
            <a:avLst/>
          </a:prstGeom>
        </p:spPr>
      </p:pic>
      <p:sp>
        <p:nvSpPr>
          <p:cNvPr id="4" name="矩形 3"/>
          <p:cNvSpPr/>
          <p:nvPr/>
        </p:nvSpPr>
        <p:spPr>
          <a:xfrm>
            <a:off x="4886325" y="2253615"/>
            <a:ext cx="1109980" cy="20447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7794625" y="2253615"/>
            <a:ext cx="1109980" cy="20447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6285230" y="2844165"/>
            <a:ext cx="1109980" cy="20447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9217660" y="3426460"/>
            <a:ext cx="1109980" cy="20447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894080" y="5786755"/>
            <a:ext cx="10671175" cy="922020"/>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上述检验结果说明，上市公司共同机构投资者越多，由其委派的董事、监事和高管越多，这些管理层作 为共同机构投资者的代表，促进了组合内同行业上市公司协同，加强了对控股股东和其他管理层的 监督，进而治理了盈余管理。</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2849880"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01</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840859" y="3038719"/>
            <a:ext cx="317246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引</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言</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07</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734814" y="3076184"/>
            <a:ext cx="385064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拓</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展</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讨</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拓</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展</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讨</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grpSp>
        <p:nvGrpSpPr>
          <p:cNvPr id="2" name="Group 6"/>
          <p:cNvGrpSpPr/>
          <p:nvPr/>
        </p:nvGrpSpPr>
        <p:grpSpPr>
          <a:xfrm>
            <a:off x="698176" y="1045011"/>
            <a:ext cx="401319" cy="401317"/>
            <a:chOff x="2996418" y="1828800"/>
            <a:chExt cx="717453" cy="717453"/>
          </a:xfrm>
        </p:grpSpPr>
        <p:sp>
          <p:nvSpPr>
            <p:cNvPr id="19" name="Oval 4"/>
            <p:cNvSpPr/>
            <p:nvPr/>
          </p:nvSpPr>
          <p:spPr>
            <a:xfrm>
              <a:off x="2996418" y="1828800"/>
              <a:ext cx="717453" cy="717453"/>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sp>
          <p:nvSpPr>
            <p:cNvPr id="4" name="Oval 5"/>
            <p:cNvSpPr/>
            <p:nvPr/>
          </p:nvSpPr>
          <p:spPr>
            <a:xfrm>
              <a:off x="3142370" y="1974752"/>
              <a:ext cx="425548" cy="42554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grpSp>
      <p:grpSp>
        <p:nvGrpSpPr>
          <p:cNvPr id="6" name="Group 6"/>
          <p:cNvGrpSpPr/>
          <p:nvPr/>
        </p:nvGrpSpPr>
        <p:grpSpPr>
          <a:xfrm>
            <a:off x="697541" y="3945056"/>
            <a:ext cx="401319" cy="401317"/>
            <a:chOff x="2996418" y="1828800"/>
            <a:chExt cx="717453" cy="717453"/>
          </a:xfrm>
        </p:grpSpPr>
        <p:sp>
          <p:nvSpPr>
            <p:cNvPr id="8" name="Oval 4"/>
            <p:cNvSpPr/>
            <p:nvPr/>
          </p:nvSpPr>
          <p:spPr>
            <a:xfrm>
              <a:off x="2996418" y="1828800"/>
              <a:ext cx="717453" cy="717453"/>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sp>
          <p:nvSpPr>
            <p:cNvPr id="9" name="Oval 5"/>
            <p:cNvSpPr/>
            <p:nvPr/>
          </p:nvSpPr>
          <p:spPr>
            <a:xfrm>
              <a:off x="3142370" y="1974752"/>
              <a:ext cx="425548" cy="42554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grpSp>
      <p:sp>
        <p:nvSpPr>
          <p:cNvPr id="18" name="文本框 17"/>
          <p:cNvSpPr txBox="1"/>
          <p:nvPr/>
        </p:nvSpPr>
        <p:spPr>
          <a:xfrm>
            <a:off x="1292860" y="991870"/>
            <a:ext cx="10455910" cy="2614930"/>
          </a:xfrm>
          <a:prstGeom prst="rect">
            <a:avLst/>
          </a:prstGeom>
          <a:noFill/>
        </p:spPr>
        <p:txBody>
          <a:bodyPr wrap="square" rtlCol="0">
            <a:spAutoFit/>
          </a:bodyPr>
          <a:p>
            <a:r>
              <a:rPr lang="zh-CN" altLang="en-US" sz="2000" b="1">
                <a:latin typeface="华文中宋" panose="02010600040101010101" charset="-122"/>
                <a:ea typeface="华文中宋" panose="02010600040101010101" charset="-122"/>
                <a:cs typeface="华文中宋" panose="02010600040101010101" charset="-122"/>
              </a:rPr>
              <a:t>1. 宏观经济的影响</a:t>
            </a:r>
            <a:endParaRPr lang="zh-CN" altLang="en-US" sz="2000" b="1">
              <a:latin typeface="华文中宋" panose="02010600040101010101" charset="-122"/>
              <a:ea typeface="华文中宋" panose="02010600040101010101" charset="-122"/>
              <a:cs typeface="华文中宋" panose="02010600040101010101" charset="-122"/>
            </a:endParaRPr>
          </a:p>
          <a:p>
            <a:pPr indent="457200" fontAlgn="auto"/>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上市公司的行为在一定程度上会受到宏观经济周期性波动的影响，当经济发展较快时，上市公 司迫于市场竞争压力，具有操纵盈余质量的动机（Maffett，2012）。 因而，当经济形势较好时，共同</a:t>
            </a:r>
            <a:r>
              <a:rPr lang="zh-CN" altLang="en-US">
                <a:latin typeface="微软雅黑 Light" panose="020B0502040204020203" charset="-122"/>
                <a:ea typeface="微软雅黑 Light" panose="020B0502040204020203" charset="-122"/>
                <a:cs typeface="微软雅黑 Light" panose="020B0502040204020203" charset="-122"/>
              </a:rPr>
              <a:t>机构所有权发挥机构协同效应和监督治理效应应当更为明显。</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本文采用 GDP 增速反映经济周期的变化，设置虚拟变量 DGDP，如果增速高于中位数取值 1，否则取 0，在基准回归模型 中加入交乘项 Coz2×DGDP，以检验经济周期变化对共同机构所有权协同治理作用的影响。</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结果表明当经济增速较快时，共同机构所有权对盈余管理的协同治理作用更明显。</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20" name="文本框 19"/>
          <p:cNvSpPr txBox="1"/>
          <p:nvPr/>
        </p:nvSpPr>
        <p:spPr>
          <a:xfrm>
            <a:off x="1292860" y="3937000"/>
            <a:ext cx="10455910" cy="1783715"/>
          </a:xfrm>
          <a:prstGeom prst="rect">
            <a:avLst/>
          </a:prstGeom>
          <a:noFill/>
        </p:spPr>
        <p:txBody>
          <a:bodyPr wrap="square" rtlCol="0">
            <a:spAutoFit/>
          </a:bodyPr>
          <a:p>
            <a:r>
              <a:rPr lang="zh-CN" altLang="en-US" sz="2000" b="1">
                <a:latin typeface="华文中宋" panose="02010600040101010101" charset="-122"/>
                <a:ea typeface="华文中宋" panose="02010600040101010101" charset="-122"/>
                <a:cs typeface="华文中宋" panose="02010600040101010101" charset="-122"/>
              </a:rPr>
              <a:t>2. 产权性质的影响</a:t>
            </a:r>
            <a:endParaRPr lang="zh-CN" altLang="en-US" sz="2000" b="1">
              <a:latin typeface="华文中宋" panose="02010600040101010101" charset="-122"/>
              <a:ea typeface="华文中宋" panose="02010600040101010101" charset="-122"/>
              <a:cs typeface="华文中宋" panose="02010600040101010101" charset="-122"/>
            </a:endParaRPr>
          </a:p>
          <a:p>
            <a:pPr indent="457200" fontAlgn="auto"/>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随着 2013 年国有企业混合所有制改革的深入 推进，非国有股东对国有企业的影响不断增大，共同机构投资者的机构协同和监督治理可以发挥显 著作用。本文设置产权性质虚拟变量（State）进行检验，当样本为国有企业取值 1，否则取值 0， 将交互项（Coz2×State）代入基准回归模型。 </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检验结果表明共同机构所有权对盈余管理的治理在国有企业中更为明显</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拓</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展</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讨</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grpSp>
        <p:nvGrpSpPr>
          <p:cNvPr id="2" name="Group 6"/>
          <p:cNvGrpSpPr/>
          <p:nvPr/>
        </p:nvGrpSpPr>
        <p:grpSpPr>
          <a:xfrm>
            <a:off x="698176" y="1045011"/>
            <a:ext cx="401319" cy="401317"/>
            <a:chOff x="2996418" y="1828800"/>
            <a:chExt cx="717453" cy="717453"/>
          </a:xfrm>
        </p:grpSpPr>
        <p:sp>
          <p:nvSpPr>
            <p:cNvPr id="19" name="Oval 4"/>
            <p:cNvSpPr/>
            <p:nvPr/>
          </p:nvSpPr>
          <p:spPr>
            <a:xfrm>
              <a:off x="2996418" y="1828800"/>
              <a:ext cx="717453" cy="717453"/>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sp>
          <p:nvSpPr>
            <p:cNvPr id="4" name="Oval 5"/>
            <p:cNvSpPr/>
            <p:nvPr/>
          </p:nvSpPr>
          <p:spPr>
            <a:xfrm>
              <a:off x="3142370" y="1974752"/>
              <a:ext cx="425548" cy="42554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grpSp>
      <p:sp>
        <p:nvSpPr>
          <p:cNvPr id="18" name="文本框 17"/>
          <p:cNvSpPr txBox="1"/>
          <p:nvPr/>
        </p:nvSpPr>
        <p:spPr>
          <a:xfrm>
            <a:off x="1292860" y="991870"/>
            <a:ext cx="10455910" cy="4831080"/>
          </a:xfrm>
          <a:prstGeom prst="rect">
            <a:avLst/>
          </a:prstGeom>
          <a:noFill/>
        </p:spPr>
        <p:txBody>
          <a:bodyPr wrap="square" rtlCol="0">
            <a:spAutoFit/>
          </a:bodyPr>
          <a:p>
            <a:pPr indent="0" fontAlgn="auto"/>
            <a:r>
              <a:rPr lang="en-US" altLang="zh-CN" sz="2000" b="1">
                <a:latin typeface="华文中宋" panose="02010600040101010101" charset="-122"/>
                <a:ea typeface="华文中宋" panose="02010600040101010101" charset="-122"/>
                <a:cs typeface="华文中宋" panose="02010600040101010101" charset="-122"/>
              </a:rPr>
              <a:t>3.</a:t>
            </a:r>
            <a:r>
              <a:rPr lang="zh-CN" altLang="en-US" sz="2000" b="1">
                <a:latin typeface="华文中宋" panose="02010600040101010101" charset="-122"/>
                <a:ea typeface="华文中宋" panose="02010600040101010101" charset="-122"/>
                <a:cs typeface="华文中宋" panose="02010600040101010101" charset="-122"/>
              </a:rPr>
              <a:t>经济后果检验</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b="1">
                <a:latin typeface="华文中宋" panose="02010600040101010101" charset="-122"/>
                <a:ea typeface="华文中宋" panose="02010600040101010101" charset="-122"/>
                <a:cs typeface="华文中宋" panose="02010600040101010101" charset="-122"/>
              </a:rPr>
              <a:t>（</a:t>
            </a:r>
            <a:r>
              <a:rPr lang="en-US" altLang="zh-CN" b="1">
                <a:latin typeface="华文中宋" panose="02010600040101010101" charset="-122"/>
                <a:ea typeface="华文中宋" panose="02010600040101010101" charset="-122"/>
                <a:cs typeface="华文中宋" panose="02010600040101010101" charset="-122"/>
              </a:rPr>
              <a:t>1</a:t>
            </a:r>
            <a:r>
              <a:rPr lang="zh-CN" altLang="en-US" b="1">
                <a:latin typeface="华文中宋" panose="02010600040101010101" charset="-122"/>
                <a:ea typeface="华文中宋" panose="02010600040101010101" charset="-122"/>
                <a:cs typeface="华文中宋" panose="02010600040101010101" charset="-122"/>
              </a:rPr>
              <a:t>）权威机构的认可 </a:t>
            </a:r>
            <a:endParaRPr lang="zh-CN" altLang="en-US" b="1">
              <a:latin typeface="华文中宋" panose="02010600040101010101" charset="-122"/>
              <a:ea typeface="华文中宋" panose="02010600040101010101" charset="-122"/>
              <a:cs typeface="华文中宋" panose="02010600040101010101"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本文手工收集了深圳证券交易所官网对会计信息质量的考评结果 （Rank），该结果属于权威机构评级， 评分越高，代表</a:t>
            </a:r>
            <a:r>
              <a:rPr lang="zh-CN" altLang="en-US">
                <a:latin typeface="微软雅黑 Light" panose="020B0502040204020203" charset="-122"/>
                <a:ea typeface="微软雅黑 Light" panose="020B0502040204020203" charset="-122"/>
                <a:cs typeface="微软雅黑 Light" panose="020B0502040204020203" charset="-122"/>
              </a:rPr>
              <a:t>权威机构对上市公司盈余信息质量的认可度越高。 设置交互项 Coz2×DA1 代入基准回归模型进行验证。</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权威机构认可情况检验结果显示，Coz2 和 Coz2×DA1 对深圳证券交易所评级（Rank）的估计系数为正，且具有统计显著性。 结果说明，共同机构所有权的存在提高了深圳证券交易对上市公司的考评等级，而这种提高通过降低盈余管理得以实现。 也可以说，共同机构所有权对上市公司盈余管理的治理得到了权威机构的认可。</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b="1">
                <a:latin typeface="华文中宋" panose="02010600040101010101" charset="-122"/>
                <a:ea typeface="华文中宋" panose="02010600040101010101" charset="-122"/>
                <a:cs typeface="华文中宋" panose="02010600040101010101" charset="-122"/>
              </a:rPr>
              <a:t>（2）审计收费的降低</a:t>
            </a:r>
            <a:endParaRPr lang="zh-CN" altLang="en-US" b="1">
              <a:latin typeface="华文中宋" panose="02010600040101010101" charset="-122"/>
              <a:ea typeface="华文中宋" panose="02010600040101010101" charset="-122"/>
              <a:cs typeface="华文中宋" panose="02010600040101010101"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 盈余信息是会计信息最重要的内容之一，共同机构所有权对上市公司盈 余信息质量的提升应有助于审计师审计。 因此，本文选择审计收费进行经济后果检验，以上市公司 审计费用取自然对数（FEE）进行衡量。</a:t>
            </a:r>
            <a:endParaRPr lang="zh-CN" altLang="en-US">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检验结果表明，DA1×Coz2 和 DA1×Coz3 的回归系数均显著为 负，说明上市公司共同机构所有权对盈余管理的协同治理提高了信息披露质量，从而降低了审计难 度，减少了审计收费。</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拓</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展</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性</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讨</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grpSp>
        <p:nvGrpSpPr>
          <p:cNvPr id="2" name="Group 6"/>
          <p:cNvGrpSpPr/>
          <p:nvPr/>
        </p:nvGrpSpPr>
        <p:grpSpPr>
          <a:xfrm>
            <a:off x="666426" y="1821616"/>
            <a:ext cx="401319" cy="401317"/>
            <a:chOff x="2996418" y="1828800"/>
            <a:chExt cx="717453" cy="717453"/>
          </a:xfrm>
        </p:grpSpPr>
        <p:sp>
          <p:nvSpPr>
            <p:cNvPr id="19" name="Oval 4"/>
            <p:cNvSpPr/>
            <p:nvPr/>
          </p:nvSpPr>
          <p:spPr>
            <a:xfrm>
              <a:off x="2996418" y="1828800"/>
              <a:ext cx="717453" cy="717453"/>
            </a:xfrm>
            <a:prstGeom prst="ellips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sp>
          <p:nvSpPr>
            <p:cNvPr id="4" name="Oval 5"/>
            <p:cNvSpPr/>
            <p:nvPr/>
          </p:nvSpPr>
          <p:spPr>
            <a:xfrm>
              <a:off x="3142370" y="1974752"/>
              <a:ext cx="425548" cy="42554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sz="1355">
                <a:ea typeface="字魂58号-创中黑" panose="00000500000000000000" pitchFamily="2" charset="-122"/>
                <a:cs typeface="+mn-lt"/>
                <a:sym typeface="字魂58号-创中黑" panose="00000500000000000000" pitchFamily="2" charset="-122"/>
              </a:endParaRPr>
            </a:p>
          </p:txBody>
        </p:sp>
      </p:grpSp>
      <p:sp>
        <p:nvSpPr>
          <p:cNvPr id="18" name="文本框 17"/>
          <p:cNvSpPr txBox="1"/>
          <p:nvPr/>
        </p:nvSpPr>
        <p:spPr>
          <a:xfrm>
            <a:off x="1261110" y="1768475"/>
            <a:ext cx="10455910" cy="2368550"/>
          </a:xfrm>
          <a:prstGeom prst="rect">
            <a:avLst/>
          </a:prstGeom>
          <a:noFill/>
        </p:spPr>
        <p:txBody>
          <a:bodyPr wrap="square" rtlCol="0">
            <a:spAutoFit/>
          </a:bodyPr>
          <a:p>
            <a:pPr indent="0" fontAlgn="auto"/>
            <a:r>
              <a:rPr lang="en-US" altLang="zh-CN" sz="2000" b="1">
                <a:latin typeface="华文中宋" panose="02010600040101010101" charset="-122"/>
                <a:ea typeface="华文中宋" panose="02010600040101010101" charset="-122"/>
                <a:cs typeface="华文中宋" panose="02010600040101010101" charset="-122"/>
              </a:rPr>
              <a:t>4.</a:t>
            </a:r>
            <a:r>
              <a:rPr lang="zh-CN" altLang="en-US" sz="2000" b="1">
                <a:latin typeface="华文中宋" panose="02010600040101010101" charset="-122"/>
                <a:ea typeface="华文中宋" panose="02010600040101010101" charset="-122"/>
                <a:cs typeface="华文中宋" panose="02010600040101010101" charset="-122"/>
              </a:rPr>
              <a:t>机构异质性检验</a:t>
            </a:r>
            <a:endParaRPr lang="zh-CN" altLang="en-US" sz="2000" b="1">
              <a:latin typeface="微软雅黑 Light" panose="020B0502040204020203" charset="-122"/>
              <a:ea typeface="微软雅黑 Light" panose="020B0502040204020203" charset="-122"/>
              <a:cs typeface="微软雅黑 Light" panose="020B0502040204020203" charset="-122"/>
            </a:endParaRPr>
          </a:p>
          <a:p>
            <a:pPr indent="0" fontAlgn="auto"/>
            <a:endParaRPr lang="zh-CN" altLang="en-US" sz="2000" b="1">
              <a:latin typeface="微软雅黑 Light" panose="020B0502040204020203" charset="-122"/>
              <a:ea typeface="微软雅黑 Light" panose="020B0502040204020203" charset="-122"/>
              <a:cs typeface="微软雅黑 Light" panose="020B0502040204020203" charset="-122"/>
            </a:endParaRPr>
          </a:p>
          <a:p>
            <a:pPr indent="457200" fontAlgn="auto"/>
            <a:r>
              <a:rPr lang="zh-CN" altLang="en-US">
                <a:latin typeface="微软雅黑 Light" panose="020B0502040204020203" charset="-122"/>
                <a:ea typeface="微软雅黑 Light" panose="020B0502040204020203" charset="-122"/>
                <a:cs typeface="微软雅黑 Light" panose="020B0502040204020203" charset="-122"/>
              </a:rPr>
              <a:t>一般而言，长期共同机构投资者更加注重长远发展，协同治理意愿更强，而短期共同机构投资者可能更多追求短期收益，协同治理动机不足。 本文将连续持股 4 个季度以上的共同机构投资者定义为长期，否则为短期。 将有长期共同机构投资者的样本和只有短期共同机构投资者的样本进行分 组回归，回归结果表明，有长期共同机构投资者样本 Coz3 的回归系数均在 5%水平上显著为负；只 有短期共同机构投资者样本 Coz3 的回归系数均为负但不显著。 以上结果说明，长期共同机构投资者的协同治理效应更为明显</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08</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734814" y="3076184"/>
            <a:ext cx="385064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结</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与</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启</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示</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结</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与</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启</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示</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7" name="矩形 6"/>
          <p:cNvSpPr/>
          <p:nvPr/>
        </p:nvSpPr>
        <p:spPr>
          <a:xfrm>
            <a:off x="443230" y="1813560"/>
            <a:ext cx="11394440" cy="340614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699770" y="1897380"/>
            <a:ext cx="11017250" cy="3138170"/>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本文基于 2007—2019 年沪深两市上市公司数据，研究发现：</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①资本市场中普遍存在的共同机构所有权能够减少企业盈余管理， 发挥了机构协同效应和监督治理效应，在资本市场中扮演治理角色。 在进行 Heckman 二阶段回归、工具变量法、PSM 等一系列内生性 和稳健性检验之后，回归结果依然显著。 </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②机制检验表明，同行业势力和行业内竞争加强了机构协同效应，退出威胁和规模效应使得共同机构所有权的监督治理更加有效，探寻具体途径发现共同机构所有权的协同和治理效应通过委派管理层实现。</a:t>
            </a:r>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③共同机构所有权的协同治理效应在经济增速 较快、国有企业以及有长期共同机构投资者的样本中更为明显，与此同时，发现共同机构所有权对盈余管理的协同治理得到了权威机构认可并减少了审计收费。</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762501" y="342752"/>
            <a:ext cx="266700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结</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论</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与</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启</a:t>
            </a:r>
            <a:r>
              <a:rPr lang="en-US" altLang="zh-CN" sz="32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rPr>
              <a:t>示</a:t>
            </a:r>
            <a:endParaRPr lang="zh-CN" altLang="en-US" sz="32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11" name="Shape 897"/>
          <p:cNvSpPr>
            <a:spLocks noChangeAspect="1"/>
          </p:cNvSpPr>
          <p:nvPr/>
        </p:nvSpPr>
        <p:spPr>
          <a:xfrm>
            <a:off x="574040" y="1358265"/>
            <a:ext cx="395605" cy="396240"/>
          </a:xfrm>
          <a:custGeom>
            <a:avLst/>
            <a:gdLst/>
            <a:ahLst/>
            <a:cxnLst/>
            <a:rect l="0" t="0" r="0" b="0"/>
            <a:pathLst>
              <a:path w="16266" h="16267" extrusionOk="0">
                <a:moveTo>
                  <a:pt x="11503" y="5349"/>
                </a:moveTo>
                <a:lnTo>
                  <a:pt x="11650" y="5398"/>
                </a:lnTo>
                <a:lnTo>
                  <a:pt x="11796" y="5447"/>
                </a:lnTo>
                <a:lnTo>
                  <a:pt x="11919" y="5545"/>
                </a:lnTo>
                <a:lnTo>
                  <a:pt x="12065" y="5691"/>
                </a:lnTo>
                <a:lnTo>
                  <a:pt x="12163" y="5838"/>
                </a:lnTo>
                <a:lnTo>
                  <a:pt x="12212" y="6033"/>
                </a:lnTo>
                <a:lnTo>
                  <a:pt x="12236" y="6229"/>
                </a:lnTo>
                <a:lnTo>
                  <a:pt x="12236" y="6375"/>
                </a:lnTo>
                <a:lnTo>
                  <a:pt x="12187" y="6522"/>
                </a:lnTo>
                <a:lnTo>
                  <a:pt x="12138" y="6644"/>
                </a:lnTo>
                <a:lnTo>
                  <a:pt x="12041" y="6766"/>
                </a:lnTo>
                <a:lnTo>
                  <a:pt x="7938" y="10893"/>
                </a:lnTo>
                <a:lnTo>
                  <a:pt x="7816" y="11015"/>
                </a:lnTo>
                <a:lnTo>
                  <a:pt x="7645" y="11113"/>
                </a:lnTo>
                <a:lnTo>
                  <a:pt x="7474" y="11186"/>
                </a:lnTo>
                <a:lnTo>
                  <a:pt x="7303" y="11211"/>
                </a:lnTo>
                <a:lnTo>
                  <a:pt x="7083" y="11211"/>
                </a:lnTo>
                <a:lnTo>
                  <a:pt x="6912" y="11162"/>
                </a:lnTo>
                <a:lnTo>
                  <a:pt x="6765" y="11064"/>
                </a:lnTo>
                <a:lnTo>
                  <a:pt x="6619" y="10967"/>
                </a:lnTo>
                <a:lnTo>
                  <a:pt x="4567" y="8915"/>
                </a:lnTo>
                <a:lnTo>
                  <a:pt x="4470" y="8769"/>
                </a:lnTo>
                <a:lnTo>
                  <a:pt x="4372" y="8622"/>
                </a:lnTo>
                <a:lnTo>
                  <a:pt x="4323" y="8451"/>
                </a:lnTo>
                <a:lnTo>
                  <a:pt x="4323" y="8280"/>
                </a:lnTo>
                <a:lnTo>
                  <a:pt x="4323" y="8109"/>
                </a:lnTo>
                <a:lnTo>
                  <a:pt x="4372" y="7938"/>
                </a:lnTo>
                <a:lnTo>
                  <a:pt x="4470" y="7792"/>
                </a:lnTo>
                <a:lnTo>
                  <a:pt x="4567" y="7670"/>
                </a:lnTo>
                <a:lnTo>
                  <a:pt x="4714" y="7547"/>
                </a:lnTo>
                <a:lnTo>
                  <a:pt x="4860" y="7474"/>
                </a:lnTo>
                <a:lnTo>
                  <a:pt x="5031" y="7425"/>
                </a:lnTo>
                <a:lnTo>
                  <a:pt x="5202" y="7401"/>
                </a:lnTo>
                <a:lnTo>
                  <a:pt x="5373" y="7425"/>
                </a:lnTo>
                <a:lnTo>
                  <a:pt x="5520" y="7474"/>
                </a:lnTo>
                <a:lnTo>
                  <a:pt x="5691" y="7547"/>
                </a:lnTo>
                <a:lnTo>
                  <a:pt x="5813" y="7670"/>
                </a:lnTo>
                <a:lnTo>
                  <a:pt x="7181" y="9013"/>
                </a:lnTo>
                <a:lnTo>
                  <a:pt x="10673" y="5667"/>
                </a:lnTo>
                <a:lnTo>
                  <a:pt x="10820" y="5520"/>
                </a:lnTo>
                <a:lnTo>
                  <a:pt x="10991" y="5423"/>
                </a:lnTo>
                <a:lnTo>
                  <a:pt x="11161" y="5374"/>
                </a:lnTo>
                <a:lnTo>
                  <a:pt x="11357" y="5349"/>
                </a:lnTo>
                <a:close/>
                <a:moveTo>
                  <a:pt x="7718" y="1"/>
                </a:moveTo>
                <a:lnTo>
                  <a:pt x="7303" y="50"/>
                </a:lnTo>
                <a:lnTo>
                  <a:pt x="6887" y="98"/>
                </a:lnTo>
                <a:lnTo>
                  <a:pt x="6497" y="172"/>
                </a:lnTo>
                <a:lnTo>
                  <a:pt x="6106" y="245"/>
                </a:lnTo>
                <a:lnTo>
                  <a:pt x="5715" y="367"/>
                </a:lnTo>
                <a:lnTo>
                  <a:pt x="5349" y="489"/>
                </a:lnTo>
                <a:lnTo>
                  <a:pt x="4958" y="636"/>
                </a:lnTo>
                <a:lnTo>
                  <a:pt x="4616" y="807"/>
                </a:lnTo>
                <a:lnTo>
                  <a:pt x="4250" y="978"/>
                </a:lnTo>
                <a:lnTo>
                  <a:pt x="3908" y="1173"/>
                </a:lnTo>
                <a:lnTo>
                  <a:pt x="3590" y="1393"/>
                </a:lnTo>
                <a:lnTo>
                  <a:pt x="3273" y="1613"/>
                </a:lnTo>
                <a:lnTo>
                  <a:pt x="2955" y="1857"/>
                </a:lnTo>
                <a:lnTo>
                  <a:pt x="2662" y="2125"/>
                </a:lnTo>
                <a:lnTo>
                  <a:pt x="2394" y="2394"/>
                </a:lnTo>
                <a:lnTo>
                  <a:pt x="2125" y="2663"/>
                </a:lnTo>
                <a:lnTo>
                  <a:pt x="1856" y="2956"/>
                </a:lnTo>
                <a:lnTo>
                  <a:pt x="1612" y="3273"/>
                </a:lnTo>
                <a:lnTo>
                  <a:pt x="1392" y="3591"/>
                </a:lnTo>
                <a:lnTo>
                  <a:pt x="1172" y="3908"/>
                </a:lnTo>
                <a:lnTo>
                  <a:pt x="977" y="4250"/>
                </a:lnTo>
                <a:lnTo>
                  <a:pt x="806" y="4617"/>
                </a:lnTo>
                <a:lnTo>
                  <a:pt x="635" y="4959"/>
                </a:lnTo>
                <a:lnTo>
                  <a:pt x="489" y="5349"/>
                </a:lnTo>
                <a:lnTo>
                  <a:pt x="366" y="5716"/>
                </a:lnTo>
                <a:lnTo>
                  <a:pt x="244" y="6106"/>
                </a:lnTo>
                <a:lnTo>
                  <a:pt x="171" y="6497"/>
                </a:lnTo>
                <a:lnTo>
                  <a:pt x="98" y="6888"/>
                </a:lnTo>
                <a:lnTo>
                  <a:pt x="49" y="7303"/>
                </a:lnTo>
                <a:lnTo>
                  <a:pt x="0" y="7718"/>
                </a:lnTo>
                <a:lnTo>
                  <a:pt x="0" y="8134"/>
                </a:lnTo>
                <a:lnTo>
                  <a:pt x="0" y="8549"/>
                </a:lnTo>
                <a:lnTo>
                  <a:pt x="49" y="8964"/>
                </a:lnTo>
                <a:lnTo>
                  <a:pt x="98" y="9379"/>
                </a:lnTo>
                <a:lnTo>
                  <a:pt x="171" y="9770"/>
                </a:lnTo>
                <a:lnTo>
                  <a:pt x="244" y="10161"/>
                </a:lnTo>
                <a:lnTo>
                  <a:pt x="366" y="10551"/>
                </a:lnTo>
                <a:lnTo>
                  <a:pt x="489" y="10918"/>
                </a:lnTo>
                <a:lnTo>
                  <a:pt x="635" y="11309"/>
                </a:lnTo>
                <a:lnTo>
                  <a:pt x="806" y="11650"/>
                </a:lnTo>
                <a:lnTo>
                  <a:pt x="977" y="12017"/>
                </a:lnTo>
                <a:lnTo>
                  <a:pt x="1172" y="12359"/>
                </a:lnTo>
                <a:lnTo>
                  <a:pt x="1392" y="12676"/>
                </a:lnTo>
                <a:lnTo>
                  <a:pt x="1612" y="12994"/>
                </a:lnTo>
                <a:lnTo>
                  <a:pt x="1856" y="13311"/>
                </a:lnTo>
                <a:lnTo>
                  <a:pt x="2125" y="13604"/>
                </a:lnTo>
                <a:lnTo>
                  <a:pt x="2394" y="13873"/>
                </a:lnTo>
                <a:lnTo>
                  <a:pt x="2662" y="14142"/>
                </a:lnTo>
                <a:lnTo>
                  <a:pt x="2955" y="14410"/>
                </a:lnTo>
                <a:lnTo>
                  <a:pt x="3273" y="14655"/>
                </a:lnTo>
                <a:lnTo>
                  <a:pt x="3590" y="14874"/>
                </a:lnTo>
                <a:lnTo>
                  <a:pt x="3908" y="15094"/>
                </a:lnTo>
                <a:lnTo>
                  <a:pt x="4250" y="15290"/>
                </a:lnTo>
                <a:lnTo>
                  <a:pt x="4616" y="15460"/>
                </a:lnTo>
                <a:lnTo>
                  <a:pt x="4958" y="15631"/>
                </a:lnTo>
                <a:lnTo>
                  <a:pt x="5349" y="15778"/>
                </a:lnTo>
                <a:lnTo>
                  <a:pt x="5715" y="15900"/>
                </a:lnTo>
                <a:lnTo>
                  <a:pt x="6106" y="16022"/>
                </a:lnTo>
                <a:lnTo>
                  <a:pt x="6497" y="16095"/>
                </a:lnTo>
                <a:lnTo>
                  <a:pt x="6887" y="16169"/>
                </a:lnTo>
                <a:lnTo>
                  <a:pt x="7303" y="16218"/>
                </a:lnTo>
                <a:lnTo>
                  <a:pt x="7718" y="16266"/>
                </a:lnTo>
                <a:lnTo>
                  <a:pt x="8548" y="16266"/>
                </a:lnTo>
                <a:lnTo>
                  <a:pt x="8963" y="16218"/>
                </a:lnTo>
                <a:lnTo>
                  <a:pt x="9379" y="16169"/>
                </a:lnTo>
                <a:lnTo>
                  <a:pt x="9769" y="16095"/>
                </a:lnTo>
                <a:lnTo>
                  <a:pt x="10160" y="16022"/>
                </a:lnTo>
                <a:lnTo>
                  <a:pt x="10551" y="15900"/>
                </a:lnTo>
                <a:lnTo>
                  <a:pt x="10942" y="15778"/>
                </a:lnTo>
                <a:lnTo>
                  <a:pt x="11308" y="15631"/>
                </a:lnTo>
                <a:lnTo>
                  <a:pt x="11650" y="15460"/>
                </a:lnTo>
                <a:lnTo>
                  <a:pt x="12016" y="15290"/>
                </a:lnTo>
                <a:lnTo>
                  <a:pt x="12358" y="15094"/>
                </a:lnTo>
                <a:lnTo>
                  <a:pt x="12676" y="14874"/>
                </a:lnTo>
                <a:lnTo>
                  <a:pt x="12993" y="14655"/>
                </a:lnTo>
                <a:lnTo>
                  <a:pt x="13311" y="14410"/>
                </a:lnTo>
                <a:lnTo>
                  <a:pt x="13604" y="14142"/>
                </a:lnTo>
                <a:lnTo>
                  <a:pt x="13872" y="13873"/>
                </a:lnTo>
                <a:lnTo>
                  <a:pt x="14166" y="13604"/>
                </a:lnTo>
                <a:lnTo>
                  <a:pt x="14410" y="13311"/>
                </a:lnTo>
                <a:lnTo>
                  <a:pt x="14654" y="12994"/>
                </a:lnTo>
                <a:lnTo>
                  <a:pt x="14874" y="12676"/>
                </a:lnTo>
                <a:lnTo>
                  <a:pt x="15094" y="12359"/>
                </a:lnTo>
                <a:lnTo>
                  <a:pt x="15289" y="12017"/>
                </a:lnTo>
                <a:lnTo>
                  <a:pt x="15460" y="11650"/>
                </a:lnTo>
                <a:lnTo>
                  <a:pt x="15631" y="11309"/>
                </a:lnTo>
                <a:lnTo>
                  <a:pt x="15777" y="10918"/>
                </a:lnTo>
                <a:lnTo>
                  <a:pt x="15900" y="10551"/>
                </a:lnTo>
                <a:lnTo>
                  <a:pt x="16022" y="10161"/>
                </a:lnTo>
                <a:lnTo>
                  <a:pt x="16095" y="9770"/>
                </a:lnTo>
                <a:lnTo>
                  <a:pt x="16168" y="9379"/>
                </a:lnTo>
                <a:lnTo>
                  <a:pt x="16217" y="8964"/>
                </a:lnTo>
                <a:lnTo>
                  <a:pt x="16266" y="8549"/>
                </a:lnTo>
                <a:lnTo>
                  <a:pt x="16266" y="8134"/>
                </a:lnTo>
                <a:lnTo>
                  <a:pt x="16266" y="7718"/>
                </a:lnTo>
                <a:lnTo>
                  <a:pt x="16217" y="7303"/>
                </a:lnTo>
                <a:lnTo>
                  <a:pt x="16168" y="6888"/>
                </a:lnTo>
                <a:lnTo>
                  <a:pt x="16095" y="6497"/>
                </a:lnTo>
                <a:lnTo>
                  <a:pt x="16022" y="6106"/>
                </a:lnTo>
                <a:lnTo>
                  <a:pt x="15900" y="5716"/>
                </a:lnTo>
                <a:lnTo>
                  <a:pt x="15777" y="5349"/>
                </a:lnTo>
                <a:lnTo>
                  <a:pt x="15631" y="4959"/>
                </a:lnTo>
                <a:lnTo>
                  <a:pt x="15460" y="4617"/>
                </a:lnTo>
                <a:lnTo>
                  <a:pt x="15289" y="4250"/>
                </a:lnTo>
                <a:lnTo>
                  <a:pt x="15094" y="3908"/>
                </a:lnTo>
                <a:lnTo>
                  <a:pt x="14874" y="3591"/>
                </a:lnTo>
                <a:lnTo>
                  <a:pt x="14654" y="3273"/>
                </a:lnTo>
                <a:lnTo>
                  <a:pt x="14410" y="2956"/>
                </a:lnTo>
                <a:lnTo>
                  <a:pt x="14166" y="2663"/>
                </a:lnTo>
                <a:lnTo>
                  <a:pt x="13872" y="2394"/>
                </a:lnTo>
                <a:lnTo>
                  <a:pt x="13604" y="2125"/>
                </a:lnTo>
                <a:lnTo>
                  <a:pt x="13311" y="1857"/>
                </a:lnTo>
                <a:lnTo>
                  <a:pt x="12993" y="1613"/>
                </a:lnTo>
                <a:lnTo>
                  <a:pt x="12676" y="1393"/>
                </a:lnTo>
                <a:lnTo>
                  <a:pt x="12358" y="1173"/>
                </a:lnTo>
                <a:lnTo>
                  <a:pt x="12016" y="978"/>
                </a:lnTo>
                <a:lnTo>
                  <a:pt x="11650" y="807"/>
                </a:lnTo>
                <a:lnTo>
                  <a:pt x="11308" y="636"/>
                </a:lnTo>
                <a:lnTo>
                  <a:pt x="10942" y="489"/>
                </a:lnTo>
                <a:lnTo>
                  <a:pt x="10551" y="367"/>
                </a:lnTo>
                <a:lnTo>
                  <a:pt x="10160" y="245"/>
                </a:lnTo>
                <a:lnTo>
                  <a:pt x="9769" y="172"/>
                </a:lnTo>
                <a:lnTo>
                  <a:pt x="9379" y="98"/>
                </a:lnTo>
                <a:lnTo>
                  <a:pt x="8963" y="50"/>
                </a:lnTo>
                <a:lnTo>
                  <a:pt x="8548" y="1"/>
                </a:lnTo>
                <a:close/>
              </a:path>
            </a:pathLst>
          </a:custGeom>
          <a:solidFill>
            <a:srgbClr val="8FAADC"/>
          </a:solidFill>
          <a:ln>
            <a:noFill/>
          </a:ln>
        </p:spPr>
        <p:txBody>
          <a:bodyPr lIns="91404" tIns="91404" rIns="91404" bIns="91404" anchor="ctr" anchorCtr="0">
            <a:noAutofit/>
          </a:bodyPr>
          <a:p>
            <a:pPr algn="ctr" defTabSz="685165"/>
            <a:endParaRPr sz="1355" dirty="0">
              <a:solidFill>
                <a:srgbClr val="000000"/>
              </a:solidFill>
              <a:latin typeface="字魂58号-创中黑" panose="00000500000000000000" pitchFamily="2" charset="-122"/>
              <a:ea typeface="字魂58号-创中黑" panose="00000500000000000000" pitchFamily="2" charset="-122"/>
              <a:cs typeface="+mn-ea"/>
              <a:sym typeface="字魂58号-创中黑" panose="00000500000000000000" pitchFamily="2" charset="-122"/>
            </a:endParaRPr>
          </a:p>
        </p:txBody>
      </p:sp>
      <p:sp>
        <p:nvSpPr>
          <p:cNvPr id="2" name="文本框 1"/>
          <p:cNvSpPr txBox="1"/>
          <p:nvPr/>
        </p:nvSpPr>
        <p:spPr>
          <a:xfrm>
            <a:off x="1174750" y="1337945"/>
            <a:ext cx="11017250" cy="953135"/>
          </a:xfrm>
          <a:prstGeom prst="rect">
            <a:avLst/>
          </a:prstGeom>
          <a:noFill/>
        </p:spPr>
        <p:txBody>
          <a:bodyPr wrap="square" rtlCol="0">
            <a:spAutoFit/>
          </a:bodyPr>
          <a:p>
            <a:r>
              <a:rPr lang="zh-CN" altLang="en-US" sz="2000">
                <a:latin typeface="华文中宋" panose="02010600040101010101" charset="-122"/>
                <a:ea typeface="华文中宋" panose="02010600040101010101" charset="-122"/>
                <a:cs typeface="微软雅黑 Light" panose="020B0502040204020203" charset="-122"/>
              </a:rPr>
              <a:t>上市公司应充分利用共同机构所有权的信息资源和管理经验优势</a:t>
            </a:r>
            <a:r>
              <a:rPr lang="zh-CN" altLang="en-US" sz="2000">
                <a:latin typeface="微软雅黑 Light" panose="020B0502040204020203" charset="-122"/>
                <a:ea typeface="微软雅黑 Light" panose="020B0502040204020203" charset="-122"/>
                <a:cs typeface="微软雅黑 Light" panose="020B0502040204020203" charset="-122"/>
              </a:rPr>
              <a:t>。</a:t>
            </a:r>
            <a:endParaRPr lang="zh-CN" altLang="en-US" sz="2000">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a:p>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4" name="Shape 897"/>
          <p:cNvSpPr>
            <a:spLocks noChangeAspect="1"/>
          </p:cNvSpPr>
          <p:nvPr/>
        </p:nvSpPr>
        <p:spPr>
          <a:xfrm>
            <a:off x="574040" y="3034665"/>
            <a:ext cx="395605" cy="396240"/>
          </a:xfrm>
          <a:custGeom>
            <a:avLst/>
            <a:gdLst/>
            <a:ahLst/>
            <a:cxnLst/>
            <a:rect l="0" t="0" r="0" b="0"/>
            <a:pathLst>
              <a:path w="16266" h="16267" extrusionOk="0">
                <a:moveTo>
                  <a:pt x="11503" y="5349"/>
                </a:moveTo>
                <a:lnTo>
                  <a:pt x="11650" y="5398"/>
                </a:lnTo>
                <a:lnTo>
                  <a:pt x="11796" y="5447"/>
                </a:lnTo>
                <a:lnTo>
                  <a:pt x="11919" y="5545"/>
                </a:lnTo>
                <a:lnTo>
                  <a:pt x="12065" y="5691"/>
                </a:lnTo>
                <a:lnTo>
                  <a:pt x="12163" y="5838"/>
                </a:lnTo>
                <a:lnTo>
                  <a:pt x="12212" y="6033"/>
                </a:lnTo>
                <a:lnTo>
                  <a:pt x="12236" y="6229"/>
                </a:lnTo>
                <a:lnTo>
                  <a:pt x="12236" y="6375"/>
                </a:lnTo>
                <a:lnTo>
                  <a:pt x="12187" y="6522"/>
                </a:lnTo>
                <a:lnTo>
                  <a:pt x="12138" y="6644"/>
                </a:lnTo>
                <a:lnTo>
                  <a:pt x="12041" y="6766"/>
                </a:lnTo>
                <a:lnTo>
                  <a:pt x="7938" y="10893"/>
                </a:lnTo>
                <a:lnTo>
                  <a:pt x="7816" y="11015"/>
                </a:lnTo>
                <a:lnTo>
                  <a:pt x="7645" y="11113"/>
                </a:lnTo>
                <a:lnTo>
                  <a:pt x="7474" y="11186"/>
                </a:lnTo>
                <a:lnTo>
                  <a:pt x="7303" y="11211"/>
                </a:lnTo>
                <a:lnTo>
                  <a:pt x="7083" y="11211"/>
                </a:lnTo>
                <a:lnTo>
                  <a:pt x="6912" y="11162"/>
                </a:lnTo>
                <a:lnTo>
                  <a:pt x="6765" y="11064"/>
                </a:lnTo>
                <a:lnTo>
                  <a:pt x="6619" y="10967"/>
                </a:lnTo>
                <a:lnTo>
                  <a:pt x="4567" y="8915"/>
                </a:lnTo>
                <a:lnTo>
                  <a:pt x="4470" y="8769"/>
                </a:lnTo>
                <a:lnTo>
                  <a:pt x="4372" y="8622"/>
                </a:lnTo>
                <a:lnTo>
                  <a:pt x="4323" y="8451"/>
                </a:lnTo>
                <a:lnTo>
                  <a:pt x="4323" y="8280"/>
                </a:lnTo>
                <a:lnTo>
                  <a:pt x="4323" y="8109"/>
                </a:lnTo>
                <a:lnTo>
                  <a:pt x="4372" y="7938"/>
                </a:lnTo>
                <a:lnTo>
                  <a:pt x="4470" y="7792"/>
                </a:lnTo>
                <a:lnTo>
                  <a:pt x="4567" y="7670"/>
                </a:lnTo>
                <a:lnTo>
                  <a:pt x="4714" y="7547"/>
                </a:lnTo>
                <a:lnTo>
                  <a:pt x="4860" y="7474"/>
                </a:lnTo>
                <a:lnTo>
                  <a:pt x="5031" y="7425"/>
                </a:lnTo>
                <a:lnTo>
                  <a:pt x="5202" y="7401"/>
                </a:lnTo>
                <a:lnTo>
                  <a:pt x="5373" y="7425"/>
                </a:lnTo>
                <a:lnTo>
                  <a:pt x="5520" y="7474"/>
                </a:lnTo>
                <a:lnTo>
                  <a:pt x="5691" y="7547"/>
                </a:lnTo>
                <a:lnTo>
                  <a:pt x="5813" y="7670"/>
                </a:lnTo>
                <a:lnTo>
                  <a:pt x="7181" y="9013"/>
                </a:lnTo>
                <a:lnTo>
                  <a:pt x="10673" y="5667"/>
                </a:lnTo>
                <a:lnTo>
                  <a:pt x="10820" y="5520"/>
                </a:lnTo>
                <a:lnTo>
                  <a:pt x="10991" y="5423"/>
                </a:lnTo>
                <a:lnTo>
                  <a:pt x="11161" y="5374"/>
                </a:lnTo>
                <a:lnTo>
                  <a:pt x="11357" y="5349"/>
                </a:lnTo>
                <a:close/>
                <a:moveTo>
                  <a:pt x="7718" y="1"/>
                </a:moveTo>
                <a:lnTo>
                  <a:pt x="7303" y="50"/>
                </a:lnTo>
                <a:lnTo>
                  <a:pt x="6887" y="98"/>
                </a:lnTo>
                <a:lnTo>
                  <a:pt x="6497" y="172"/>
                </a:lnTo>
                <a:lnTo>
                  <a:pt x="6106" y="245"/>
                </a:lnTo>
                <a:lnTo>
                  <a:pt x="5715" y="367"/>
                </a:lnTo>
                <a:lnTo>
                  <a:pt x="5349" y="489"/>
                </a:lnTo>
                <a:lnTo>
                  <a:pt x="4958" y="636"/>
                </a:lnTo>
                <a:lnTo>
                  <a:pt x="4616" y="807"/>
                </a:lnTo>
                <a:lnTo>
                  <a:pt x="4250" y="978"/>
                </a:lnTo>
                <a:lnTo>
                  <a:pt x="3908" y="1173"/>
                </a:lnTo>
                <a:lnTo>
                  <a:pt x="3590" y="1393"/>
                </a:lnTo>
                <a:lnTo>
                  <a:pt x="3273" y="1613"/>
                </a:lnTo>
                <a:lnTo>
                  <a:pt x="2955" y="1857"/>
                </a:lnTo>
                <a:lnTo>
                  <a:pt x="2662" y="2125"/>
                </a:lnTo>
                <a:lnTo>
                  <a:pt x="2394" y="2394"/>
                </a:lnTo>
                <a:lnTo>
                  <a:pt x="2125" y="2663"/>
                </a:lnTo>
                <a:lnTo>
                  <a:pt x="1856" y="2956"/>
                </a:lnTo>
                <a:lnTo>
                  <a:pt x="1612" y="3273"/>
                </a:lnTo>
                <a:lnTo>
                  <a:pt x="1392" y="3591"/>
                </a:lnTo>
                <a:lnTo>
                  <a:pt x="1172" y="3908"/>
                </a:lnTo>
                <a:lnTo>
                  <a:pt x="977" y="4250"/>
                </a:lnTo>
                <a:lnTo>
                  <a:pt x="806" y="4617"/>
                </a:lnTo>
                <a:lnTo>
                  <a:pt x="635" y="4959"/>
                </a:lnTo>
                <a:lnTo>
                  <a:pt x="489" y="5349"/>
                </a:lnTo>
                <a:lnTo>
                  <a:pt x="366" y="5716"/>
                </a:lnTo>
                <a:lnTo>
                  <a:pt x="244" y="6106"/>
                </a:lnTo>
                <a:lnTo>
                  <a:pt x="171" y="6497"/>
                </a:lnTo>
                <a:lnTo>
                  <a:pt x="98" y="6888"/>
                </a:lnTo>
                <a:lnTo>
                  <a:pt x="49" y="7303"/>
                </a:lnTo>
                <a:lnTo>
                  <a:pt x="0" y="7718"/>
                </a:lnTo>
                <a:lnTo>
                  <a:pt x="0" y="8134"/>
                </a:lnTo>
                <a:lnTo>
                  <a:pt x="0" y="8549"/>
                </a:lnTo>
                <a:lnTo>
                  <a:pt x="49" y="8964"/>
                </a:lnTo>
                <a:lnTo>
                  <a:pt x="98" y="9379"/>
                </a:lnTo>
                <a:lnTo>
                  <a:pt x="171" y="9770"/>
                </a:lnTo>
                <a:lnTo>
                  <a:pt x="244" y="10161"/>
                </a:lnTo>
                <a:lnTo>
                  <a:pt x="366" y="10551"/>
                </a:lnTo>
                <a:lnTo>
                  <a:pt x="489" y="10918"/>
                </a:lnTo>
                <a:lnTo>
                  <a:pt x="635" y="11309"/>
                </a:lnTo>
                <a:lnTo>
                  <a:pt x="806" y="11650"/>
                </a:lnTo>
                <a:lnTo>
                  <a:pt x="977" y="12017"/>
                </a:lnTo>
                <a:lnTo>
                  <a:pt x="1172" y="12359"/>
                </a:lnTo>
                <a:lnTo>
                  <a:pt x="1392" y="12676"/>
                </a:lnTo>
                <a:lnTo>
                  <a:pt x="1612" y="12994"/>
                </a:lnTo>
                <a:lnTo>
                  <a:pt x="1856" y="13311"/>
                </a:lnTo>
                <a:lnTo>
                  <a:pt x="2125" y="13604"/>
                </a:lnTo>
                <a:lnTo>
                  <a:pt x="2394" y="13873"/>
                </a:lnTo>
                <a:lnTo>
                  <a:pt x="2662" y="14142"/>
                </a:lnTo>
                <a:lnTo>
                  <a:pt x="2955" y="14410"/>
                </a:lnTo>
                <a:lnTo>
                  <a:pt x="3273" y="14655"/>
                </a:lnTo>
                <a:lnTo>
                  <a:pt x="3590" y="14874"/>
                </a:lnTo>
                <a:lnTo>
                  <a:pt x="3908" y="15094"/>
                </a:lnTo>
                <a:lnTo>
                  <a:pt x="4250" y="15290"/>
                </a:lnTo>
                <a:lnTo>
                  <a:pt x="4616" y="15460"/>
                </a:lnTo>
                <a:lnTo>
                  <a:pt x="4958" y="15631"/>
                </a:lnTo>
                <a:lnTo>
                  <a:pt x="5349" y="15778"/>
                </a:lnTo>
                <a:lnTo>
                  <a:pt x="5715" y="15900"/>
                </a:lnTo>
                <a:lnTo>
                  <a:pt x="6106" y="16022"/>
                </a:lnTo>
                <a:lnTo>
                  <a:pt x="6497" y="16095"/>
                </a:lnTo>
                <a:lnTo>
                  <a:pt x="6887" y="16169"/>
                </a:lnTo>
                <a:lnTo>
                  <a:pt x="7303" y="16218"/>
                </a:lnTo>
                <a:lnTo>
                  <a:pt x="7718" y="16266"/>
                </a:lnTo>
                <a:lnTo>
                  <a:pt x="8548" y="16266"/>
                </a:lnTo>
                <a:lnTo>
                  <a:pt x="8963" y="16218"/>
                </a:lnTo>
                <a:lnTo>
                  <a:pt x="9379" y="16169"/>
                </a:lnTo>
                <a:lnTo>
                  <a:pt x="9769" y="16095"/>
                </a:lnTo>
                <a:lnTo>
                  <a:pt x="10160" y="16022"/>
                </a:lnTo>
                <a:lnTo>
                  <a:pt x="10551" y="15900"/>
                </a:lnTo>
                <a:lnTo>
                  <a:pt x="10942" y="15778"/>
                </a:lnTo>
                <a:lnTo>
                  <a:pt x="11308" y="15631"/>
                </a:lnTo>
                <a:lnTo>
                  <a:pt x="11650" y="15460"/>
                </a:lnTo>
                <a:lnTo>
                  <a:pt x="12016" y="15290"/>
                </a:lnTo>
                <a:lnTo>
                  <a:pt x="12358" y="15094"/>
                </a:lnTo>
                <a:lnTo>
                  <a:pt x="12676" y="14874"/>
                </a:lnTo>
                <a:lnTo>
                  <a:pt x="12993" y="14655"/>
                </a:lnTo>
                <a:lnTo>
                  <a:pt x="13311" y="14410"/>
                </a:lnTo>
                <a:lnTo>
                  <a:pt x="13604" y="14142"/>
                </a:lnTo>
                <a:lnTo>
                  <a:pt x="13872" y="13873"/>
                </a:lnTo>
                <a:lnTo>
                  <a:pt x="14166" y="13604"/>
                </a:lnTo>
                <a:lnTo>
                  <a:pt x="14410" y="13311"/>
                </a:lnTo>
                <a:lnTo>
                  <a:pt x="14654" y="12994"/>
                </a:lnTo>
                <a:lnTo>
                  <a:pt x="14874" y="12676"/>
                </a:lnTo>
                <a:lnTo>
                  <a:pt x="15094" y="12359"/>
                </a:lnTo>
                <a:lnTo>
                  <a:pt x="15289" y="12017"/>
                </a:lnTo>
                <a:lnTo>
                  <a:pt x="15460" y="11650"/>
                </a:lnTo>
                <a:lnTo>
                  <a:pt x="15631" y="11309"/>
                </a:lnTo>
                <a:lnTo>
                  <a:pt x="15777" y="10918"/>
                </a:lnTo>
                <a:lnTo>
                  <a:pt x="15900" y="10551"/>
                </a:lnTo>
                <a:lnTo>
                  <a:pt x="16022" y="10161"/>
                </a:lnTo>
                <a:lnTo>
                  <a:pt x="16095" y="9770"/>
                </a:lnTo>
                <a:lnTo>
                  <a:pt x="16168" y="9379"/>
                </a:lnTo>
                <a:lnTo>
                  <a:pt x="16217" y="8964"/>
                </a:lnTo>
                <a:lnTo>
                  <a:pt x="16266" y="8549"/>
                </a:lnTo>
                <a:lnTo>
                  <a:pt x="16266" y="8134"/>
                </a:lnTo>
                <a:lnTo>
                  <a:pt x="16266" y="7718"/>
                </a:lnTo>
                <a:lnTo>
                  <a:pt x="16217" y="7303"/>
                </a:lnTo>
                <a:lnTo>
                  <a:pt x="16168" y="6888"/>
                </a:lnTo>
                <a:lnTo>
                  <a:pt x="16095" y="6497"/>
                </a:lnTo>
                <a:lnTo>
                  <a:pt x="16022" y="6106"/>
                </a:lnTo>
                <a:lnTo>
                  <a:pt x="15900" y="5716"/>
                </a:lnTo>
                <a:lnTo>
                  <a:pt x="15777" y="5349"/>
                </a:lnTo>
                <a:lnTo>
                  <a:pt x="15631" y="4959"/>
                </a:lnTo>
                <a:lnTo>
                  <a:pt x="15460" y="4617"/>
                </a:lnTo>
                <a:lnTo>
                  <a:pt x="15289" y="4250"/>
                </a:lnTo>
                <a:lnTo>
                  <a:pt x="15094" y="3908"/>
                </a:lnTo>
                <a:lnTo>
                  <a:pt x="14874" y="3591"/>
                </a:lnTo>
                <a:lnTo>
                  <a:pt x="14654" y="3273"/>
                </a:lnTo>
                <a:lnTo>
                  <a:pt x="14410" y="2956"/>
                </a:lnTo>
                <a:lnTo>
                  <a:pt x="14166" y="2663"/>
                </a:lnTo>
                <a:lnTo>
                  <a:pt x="13872" y="2394"/>
                </a:lnTo>
                <a:lnTo>
                  <a:pt x="13604" y="2125"/>
                </a:lnTo>
                <a:lnTo>
                  <a:pt x="13311" y="1857"/>
                </a:lnTo>
                <a:lnTo>
                  <a:pt x="12993" y="1613"/>
                </a:lnTo>
                <a:lnTo>
                  <a:pt x="12676" y="1393"/>
                </a:lnTo>
                <a:lnTo>
                  <a:pt x="12358" y="1173"/>
                </a:lnTo>
                <a:lnTo>
                  <a:pt x="12016" y="978"/>
                </a:lnTo>
                <a:lnTo>
                  <a:pt x="11650" y="807"/>
                </a:lnTo>
                <a:lnTo>
                  <a:pt x="11308" y="636"/>
                </a:lnTo>
                <a:lnTo>
                  <a:pt x="10942" y="489"/>
                </a:lnTo>
                <a:lnTo>
                  <a:pt x="10551" y="367"/>
                </a:lnTo>
                <a:lnTo>
                  <a:pt x="10160" y="245"/>
                </a:lnTo>
                <a:lnTo>
                  <a:pt x="9769" y="172"/>
                </a:lnTo>
                <a:lnTo>
                  <a:pt x="9379" y="98"/>
                </a:lnTo>
                <a:lnTo>
                  <a:pt x="8963" y="50"/>
                </a:lnTo>
                <a:lnTo>
                  <a:pt x="8548" y="1"/>
                </a:lnTo>
                <a:close/>
              </a:path>
            </a:pathLst>
          </a:custGeom>
          <a:solidFill>
            <a:srgbClr val="8FAADC"/>
          </a:solidFill>
          <a:ln>
            <a:noFill/>
          </a:ln>
        </p:spPr>
        <p:txBody>
          <a:bodyPr lIns="91404" tIns="91404" rIns="91404" bIns="91404" anchor="ctr" anchorCtr="0">
            <a:noAutofit/>
          </a:bodyPr>
          <a:p>
            <a:pPr algn="ctr" defTabSz="685165"/>
            <a:endParaRPr sz="1355" dirty="0">
              <a:solidFill>
                <a:srgbClr val="000000"/>
              </a:solidFill>
              <a:latin typeface="字魂58号-创中黑" panose="00000500000000000000" pitchFamily="2" charset="-122"/>
              <a:ea typeface="字魂58号-创中黑" panose="00000500000000000000" pitchFamily="2" charset="-122"/>
              <a:cs typeface="+mn-ea"/>
              <a:sym typeface="字魂58号-创中黑" panose="00000500000000000000" pitchFamily="2" charset="-122"/>
            </a:endParaRPr>
          </a:p>
        </p:txBody>
      </p:sp>
      <p:sp>
        <p:nvSpPr>
          <p:cNvPr id="6" name="文本框 5"/>
          <p:cNvSpPr txBox="1"/>
          <p:nvPr/>
        </p:nvSpPr>
        <p:spPr>
          <a:xfrm>
            <a:off x="1174750" y="3034665"/>
            <a:ext cx="10413365" cy="398780"/>
          </a:xfrm>
          <a:prstGeom prst="rect">
            <a:avLst/>
          </a:prstGeom>
          <a:noFill/>
        </p:spPr>
        <p:txBody>
          <a:bodyPr wrap="square" rtlCol="0">
            <a:spAutoFit/>
          </a:bodyPr>
          <a:p>
            <a:r>
              <a:rPr lang="zh-CN" altLang="en-US" sz="2000">
                <a:latin typeface="华文中宋" panose="02010600040101010101" charset="-122"/>
                <a:ea typeface="华文中宋" panose="02010600040101010101" charset="-122"/>
              </a:rPr>
              <a:t>政府监管部门应充分发挥共同机构所有权这一非正式途径在资本市场中的协同治理作用</a:t>
            </a:r>
            <a:r>
              <a:rPr lang="zh-CN" altLang="en-US" sz="2000">
                <a:latin typeface="微软雅黑 Light" panose="020B0502040204020203" charset="-122"/>
                <a:ea typeface="微软雅黑 Light" panose="020B0502040204020203" charset="-122"/>
              </a:rPr>
              <a:t>。</a:t>
            </a:r>
            <a:endParaRPr lang="zh-CN" altLang="en-US" sz="2000">
              <a:latin typeface="微软雅黑 Light" panose="020B0502040204020203" charset="-122"/>
              <a:ea typeface="微软雅黑 Light" panose="020B0502040204020203" charset="-122"/>
            </a:endParaRPr>
          </a:p>
        </p:txBody>
      </p:sp>
      <p:sp>
        <p:nvSpPr>
          <p:cNvPr id="8" name="文本框 7"/>
          <p:cNvSpPr txBox="1"/>
          <p:nvPr/>
        </p:nvSpPr>
        <p:spPr>
          <a:xfrm>
            <a:off x="1174750" y="4721860"/>
            <a:ext cx="8634730" cy="398780"/>
          </a:xfrm>
          <a:prstGeom prst="rect">
            <a:avLst/>
          </a:prstGeom>
          <a:noFill/>
        </p:spPr>
        <p:txBody>
          <a:bodyPr wrap="square" rtlCol="0">
            <a:spAutoFit/>
          </a:bodyPr>
          <a:p>
            <a:r>
              <a:rPr lang="zh-CN" altLang="en-US" sz="2000">
                <a:latin typeface="华文中宋" panose="02010600040101010101" charset="-122"/>
                <a:ea typeface="华文中宋" panose="02010600040101010101" charset="-122"/>
                <a:cs typeface="微软雅黑 Light" panose="020B0502040204020203" charset="-122"/>
              </a:rPr>
              <a:t>投资者应借助共同机构所有权获取可靠、相关的盈余信息</a:t>
            </a:r>
            <a:r>
              <a:rPr lang="zh-CN" altLang="en-US" sz="2000">
                <a:latin typeface="微软雅黑 Light" panose="020B0502040204020203" charset="-122"/>
                <a:ea typeface="微软雅黑 Light" panose="020B0502040204020203" charset="-122"/>
                <a:cs typeface="微软雅黑 Light" panose="020B0502040204020203" charset="-122"/>
              </a:rPr>
              <a:t>。</a:t>
            </a:r>
            <a:endParaRPr lang="zh-CN" altLang="en-US" sz="2000">
              <a:latin typeface="微软雅黑 Light" panose="020B0502040204020203" charset="-122"/>
              <a:ea typeface="微软雅黑 Light" panose="020B0502040204020203" charset="-122"/>
              <a:cs typeface="微软雅黑 Light" panose="020B0502040204020203" charset="-122"/>
            </a:endParaRPr>
          </a:p>
        </p:txBody>
      </p:sp>
      <p:sp>
        <p:nvSpPr>
          <p:cNvPr id="9" name="Shape 897"/>
          <p:cNvSpPr>
            <a:spLocks noChangeAspect="1"/>
          </p:cNvSpPr>
          <p:nvPr/>
        </p:nvSpPr>
        <p:spPr>
          <a:xfrm>
            <a:off x="574040" y="4721860"/>
            <a:ext cx="395605" cy="396240"/>
          </a:xfrm>
          <a:custGeom>
            <a:avLst/>
            <a:gdLst/>
            <a:ahLst/>
            <a:cxnLst/>
            <a:rect l="0" t="0" r="0" b="0"/>
            <a:pathLst>
              <a:path w="16266" h="16267" extrusionOk="0">
                <a:moveTo>
                  <a:pt x="11503" y="5349"/>
                </a:moveTo>
                <a:lnTo>
                  <a:pt x="11650" y="5398"/>
                </a:lnTo>
                <a:lnTo>
                  <a:pt x="11796" y="5447"/>
                </a:lnTo>
                <a:lnTo>
                  <a:pt x="11919" y="5545"/>
                </a:lnTo>
                <a:lnTo>
                  <a:pt x="12065" y="5691"/>
                </a:lnTo>
                <a:lnTo>
                  <a:pt x="12163" y="5838"/>
                </a:lnTo>
                <a:lnTo>
                  <a:pt x="12212" y="6033"/>
                </a:lnTo>
                <a:lnTo>
                  <a:pt x="12236" y="6229"/>
                </a:lnTo>
                <a:lnTo>
                  <a:pt x="12236" y="6375"/>
                </a:lnTo>
                <a:lnTo>
                  <a:pt x="12187" y="6522"/>
                </a:lnTo>
                <a:lnTo>
                  <a:pt x="12138" y="6644"/>
                </a:lnTo>
                <a:lnTo>
                  <a:pt x="12041" y="6766"/>
                </a:lnTo>
                <a:lnTo>
                  <a:pt x="7938" y="10893"/>
                </a:lnTo>
                <a:lnTo>
                  <a:pt x="7816" y="11015"/>
                </a:lnTo>
                <a:lnTo>
                  <a:pt x="7645" y="11113"/>
                </a:lnTo>
                <a:lnTo>
                  <a:pt x="7474" y="11186"/>
                </a:lnTo>
                <a:lnTo>
                  <a:pt x="7303" y="11211"/>
                </a:lnTo>
                <a:lnTo>
                  <a:pt x="7083" y="11211"/>
                </a:lnTo>
                <a:lnTo>
                  <a:pt x="6912" y="11162"/>
                </a:lnTo>
                <a:lnTo>
                  <a:pt x="6765" y="11064"/>
                </a:lnTo>
                <a:lnTo>
                  <a:pt x="6619" y="10967"/>
                </a:lnTo>
                <a:lnTo>
                  <a:pt x="4567" y="8915"/>
                </a:lnTo>
                <a:lnTo>
                  <a:pt x="4470" y="8769"/>
                </a:lnTo>
                <a:lnTo>
                  <a:pt x="4372" y="8622"/>
                </a:lnTo>
                <a:lnTo>
                  <a:pt x="4323" y="8451"/>
                </a:lnTo>
                <a:lnTo>
                  <a:pt x="4323" y="8280"/>
                </a:lnTo>
                <a:lnTo>
                  <a:pt x="4323" y="8109"/>
                </a:lnTo>
                <a:lnTo>
                  <a:pt x="4372" y="7938"/>
                </a:lnTo>
                <a:lnTo>
                  <a:pt x="4470" y="7792"/>
                </a:lnTo>
                <a:lnTo>
                  <a:pt x="4567" y="7670"/>
                </a:lnTo>
                <a:lnTo>
                  <a:pt x="4714" y="7547"/>
                </a:lnTo>
                <a:lnTo>
                  <a:pt x="4860" y="7474"/>
                </a:lnTo>
                <a:lnTo>
                  <a:pt x="5031" y="7425"/>
                </a:lnTo>
                <a:lnTo>
                  <a:pt x="5202" y="7401"/>
                </a:lnTo>
                <a:lnTo>
                  <a:pt x="5373" y="7425"/>
                </a:lnTo>
                <a:lnTo>
                  <a:pt x="5520" y="7474"/>
                </a:lnTo>
                <a:lnTo>
                  <a:pt x="5691" y="7547"/>
                </a:lnTo>
                <a:lnTo>
                  <a:pt x="5813" y="7670"/>
                </a:lnTo>
                <a:lnTo>
                  <a:pt x="7181" y="9013"/>
                </a:lnTo>
                <a:lnTo>
                  <a:pt x="10673" y="5667"/>
                </a:lnTo>
                <a:lnTo>
                  <a:pt x="10820" y="5520"/>
                </a:lnTo>
                <a:lnTo>
                  <a:pt x="10991" y="5423"/>
                </a:lnTo>
                <a:lnTo>
                  <a:pt x="11161" y="5374"/>
                </a:lnTo>
                <a:lnTo>
                  <a:pt x="11357" y="5349"/>
                </a:lnTo>
                <a:close/>
                <a:moveTo>
                  <a:pt x="7718" y="1"/>
                </a:moveTo>
                <a:lnTo>
                  <a:pt x="7303" y="50"/>
                </a:lnTo>
                <a:lnTo>
                  <a:pt x="6887" y="98"/>
                </a:lnTo>
                <a:lnTo>
                  <a:pt x="6497" y="172"/>
                </a:lnTo>
                <a:lnTo>
                  <a:pt x="6106" y="245"/>
                </a:lnTo>
                <a:lnTo>
                  <a:pt x="5715" y="367"/>
                </a:lnTo>
                <a:lnTo>
                  <a:pt x="5349" y="489"/>
                </a:lnTo>
                <a:lnTo>
                  <a:pt x="4958" y="636"/>
                </a:lnTo>
                <a:lnTo>
                  <a:pt x="4616" y="807"/>
                </a:lnTo>
                <a:lnTo>
                  <a:pt x="4250" y="978"/>
                </a:lnTo>
                <a:lnTo>
                  <a:pt x="3908" y="1173"/>
                </a:lnTo>
                <a:lnTo>
                  <a:pt x="3590" y="1393"/>
                </a:lnTo>
                <a:lnTo>
                  <a:pt x="3273" y="1613"/>
                </a:lnTo>
                <a:lnTo>
                  <a:pt x="2955" y="1857"/>
                </a:lnTo>
                <a:lnTo>
                  <a:pt x="2662" y="2125"/>
                </a:lnTo>
                <a:lnTo>
                  <a:pt x="2394" y="2394"/>
                </a:lnTo>
                <a:lnTo>
                  <a:pt x="2125" y="2663"/>
                </a:lnTo>
                <a:lnTo>
                  <a:pt x="1856" y="2956"/>
                </a:lnTo>
                <a:lnTo>
                  <a:pt x="1612" y="3273"/>
                </a:lnTo>
                <a:lnTo>
                  <a:pt x="1392" y="3591"/>
                </a:lnTo>
                <a:lnTo>
                  <a:pt x="1172" y="3908"/>
                </a:lnTo>
                <a:lnTo>
                  <a:pt x="977" y="4250"/>
                </a:lnTo>
                <a:lnTo>
                  <a:pt x="806" y="4617"/>
                </a:lnTo>
                <a:lnTo>
                  <a:pt x="635" y="4959"/>
                </a:lnTo>
                <a:lnTo>
                  <a:pt x="489" y="5349"/>
                </a:lnTo>
                <a:lnTo>
                  <a:pt x="366" y="5716"/>
                </a:lnTo>
                <a:lnTo>
                  <a:pt x="244" y="6106"/>
                </a:lnTo>
                <a:lnTo>
                  <a:pt x="171" y="6497"/>
                </a:lnTo>
                <a:lnTo>
                  <a:pt x="98" y="6888"/>
                </a:lnTo>
                <a:lnTo>
                  <a:pt x="49" y="7303"/>
                </a:lnTo>
                <a:lnTo>
                  <a:pt x="0" y="7718"/>
                </a:lnTo>
                <a:lnTo>
                  <a:pt x="0" y="8134"/>
                </a:lnTo>
                <a:lnTo>
                  <a:pt x="0" y="8549"/>
                </a:lnTo>
                <a:lnTo>
                  <a:pt x="49" y="8964"/>
                </a:lnTo>
                <a:lnTo>
                  <a:pt x="98" y="9379"/>
                </a:lnTo>
                <a:lnTo>
                  <a:pt x="171" y="9770"/>
                </a:lnTo>
                <a:lnTo>
                  <a:pt x="244" y="10161"/>
                </a:lnTo>
                <a:lnTo>
                  <a:pt x="366" y="10551"/>
                </a:lnTo>
                <a:lnTo>
                  <a:pt x="489" y="10918"/>
                </a:lnTo>
                <a:lnTo>
                  <a:pt x="635" y="11309"/>
                </a:lnTo>
                <a:lnTo>
                  <a:pt x="806" y="11650"/>
                </a:lnTo>
                <a:lnTo>
                  <a:pt x="977" y="12017"/>
                </a:lnTo>
                <a:lnTo>
                  <a:pt x="1172" y="12359"/>
                </a:lnTo>
                <a:lnTo>
                  <a:pt x="1392" y="12676"/>
                </a:lnTo>
                <a:lnTo>
                  <a:pt x="1612" y="12994"/>
                </a:lnTo>
                <a:lnTo>
                  <a:pt x="1856" y="13311"/>
                </a:lnTo>
                <a:lnTo>
                  <a:pt x="2125" y="13604"/>
                </a:lnTo>
                <a:lnTo>
                  <a:pt x="2394" y="13873"/>
                </a:lnTo>
                <a:lnTo>
                  <a:pt x="2662" y="14142"/>
                </a:lnTo>
                <a:lnTo>
                  <a:pt x="2955" y="14410"/>
                </a:lnTo>
                <a:lnTo>
                  <a:pt x="3273" y="14655"/>
                </a:lnTo>
                <a:lnTo>
                  <a:pt x="3590" y="14874"/>
                </a:lnTo>
                <a:lnTo>
                  <a:pt x="3908" y="15094"/>
                </a:lnTo>
                <a:lnTo>
                  <a:pt x="4250" y="15290"/>
                </a:lnTo>
                <a:lnTo>
                  <a:pt x="4616" y="15460"/>
                </a:lnTo>
                <a:lnTo>
                  <a:pt x="4958" y="15631"/>
                </a:lnTo>
                <a:lnTo>
                  <a:pt x="5349" y="15778"/>
                </a:lnTo>
                <a:lnTo>
                  <a:pt x="5715" y="15900"/>
                </a:lnTo>
                <a:lnTo>
                  <a:pt x="6106" y="16022"/>
                </a:lnTo>
                <a:lnTo>
                  <a:pt x="6497" y="16095"/>
                </a:lnTo>
                <a:lnTo>
                  <a:pt x="6887" y="16169"/>
                </a:lnTo>
                <a:lnTo>
                  <a:pt x="7303" y="16218"/>
                </a:lnTo>
                <a:lnTo>
                  <a:pt x="7718" y="16266"/>
                </a:lnTo>
                <a:lnTo>
                  <a:pt x="8548" y="16266"/>
                </a:lnTo>
                <a:lnTo>
                  <a:pt x="8963" y="16218"/>
                </a:lnTo>
                <a:lnTo>
                  <a:pt x="9379" y="16169"/>
                </a:lnTo>
                <a:lnTo>
                  <a:pt x="9769" y="16095"/>
                </a:lnTo>
                <a:lnTo>
                  <a:pt x="10160" y="16022"/>
                </a:lnTo>
                <a:lnTo>
                  <a:pt x="10551" y="15900"/>
                </a:lnTo>
                <a:lnTo>
                  <a:pt x="10942" y="15778"/>
                </a:lnTo>
                <a:lnTo>
                  <a:pt x="11308" y="15631"/>
                </a:lnTo>
                <a:lnTo>
                  <a:pt x="11650" y="15460"/>
                </a:lnTo>
                <a:lnTo>
                  <a:pt x="12016" y="15290"/>
                </a:lnTo>
                <a:lnTo>
                  <a:pt x="12358" y="15094"/>
                </a:lnTo>
                <a:lnTo>
                  <a:pt x="12676" y="14874"/>
                </a:lnTo>
                <a:lnTo>
                  <a:pt x="12993" y="14655"/>
                </a:lnTo>
                <a:lnTo>
                  <a:pt x="13311" y="14410"/>
                </a:lnTo>
                <a:lnTo>
                  <a:pt x="13604" y="14142"/>
                </a:lnTo>
                <a:lnTo>
                  <a:pt x="13872" y="13873"/>
                </a:lnTo>
                <a:lnTo>
                  <a:pt x="14166" y="13604"/>
                </a:lnTo>
                <a:lnTo>
                  <a:pt x="14410" y="13311"/>
                </a:lnTo>
                <a:lnTo>
                  <a:pt x="14654" y="12994"/>
                </a:lnTo>
                <a:lnTo>
                  <a:pt x="14874" y="12676"/>
                </a:lnTo>
                <a:lnTo>
                  <a:pt x="15094" y="12359"/>
                </a:lnTo>
                <a:lnTo>
                  <a:pt x="15289" y="12017"/>
                </a:lnTo>
                <a:lnTo>
                  <a:pt x="15460" y="11650"/>
                </a:lnTo>
                <a:lnTo>
                  <a:pt x="15631" y="11309"/>
                </a:lnTo>
                <a:lnTo>
                  <a:pt x="15777" y="10918"/>
                </a:lnTo>
                <a:lnTo>
                  <a:pt x="15900" y="10551"/>
                </a:lnTo>
                <a:lnTo>
                  <a:pt x="16022" y="10161"/>
                </a:lnTo>
                <a:lnTo>
                  <a:pt x="16095" y="9770"/>
                </a:lnTo>
                <a:lnTo>
                  <a:pt x="16168" y="9379"/>
                </a:lnTo>
                <a:lnTo>
                  <a:pt x="16217" y="8964"/>
                </a:lnTo>
                <a:lnTo>
                  <a:pt x="16266" y="8549"/>
                </a:lnTo>
                <a:lnTo>
                  <a:pt x="16266" y="8134"/>
                </a:lnTo>
                <a:lnTo>
                  <a:pt x="16266" y="7718"/>
                </a:lnTo>
                <a:lnTo>
                  <a:pt x="16217" y="7303"/>
                </a:lnTo>
                <a:lnTo>
                  <a:pt x="16168" y="6888"/>
                </a:lnTo>
                <a:lnTo>
                  <a:pt x="16095" y="6497"/>
                </a:lnTo>
                <a:lnTo>
                  <a:pt x="16022" y="6106"/>
                </a:lnTo>
                <a:lnTo>
                  <a:pt x="15900" y="5716"/>
                </a:lnTo>
                <a:lnTo>
                  <a:pt x="15777" y="5349"/>
                </a:lnTo>
                <a:lnTo>
                  <a:pt x="15631" y="4959"/>
                </a:lnTo>
                <a:lnTo>
                  <a:pt x="15460" y="4617"/>
                </a:lnTo>
                <a:lnTo>
                  <a:pt x="15289" y="4250"/>
                </a:lnTo>
                <a:lnTo>
                  <a:pt x="15094" y="3908"/>
                </a:lnTo>
                <a:lnTo>
                  <a:pt x="14874" y="3591"/>
                </a:lnTo>
                <a:lnTo>
                  <a:pt x="14654" y="3273"/>
                </a:lnTo>
                <a:lnTo>
                  <a:pt x="14410" y="2956"/>
                </a:lnTo>
                <a:lnTo>
                  <a:pt x="14166" y="2663"/>
                </a:lnTo>
                <a:lnTo>
                  <a:pt x="13872" y="2394"/>
                </a:lnTo>
                <a:lnTo>
                  <a:pt x="13604" y="2125"/>
                </a:lnTo>
                <a:lnTo>
                  <a:pt x="13311" y="1857"/>
                </a:lnTo>
                <a:lnTo>
                  <a:pt x="12993" y="1613"/>
                </a:lnTo>
                <a:lnTo>
                  <a:pt x="12676" y="1393"/>
                </a:lnTo>
                <a:lnTo>
                  <a:pt x="12358" y="1173"/>
                </a:lnTo>
                <a:lnTo>
                  <a:pt x="12016" y="978"/>
                </a:lnTo>
                <a:lnTo>
                  <a:pt x="11650" y="807"/>
                </a:lnTo>
                <a:lnTo>
                  <a:pt x="11308" y="636"/>
                </a:lnTo>
                <a:lnTo>
                  <a:pt x="10942" y="489"/>
                </a:lnTo>
                <a:lnTo>
                  <a:pt x="10551" y="367"/>
                </a:lnTo>
                <a:lnTo>
                  <a:pt x="10160" y="245"/>
                </a:lnTo>
                <a:lnTo>
                  <a:pt x="9769" y="172"/>
                </a:lnTo>
                <a:lnTo>
                  <a:pt x="9379" y="98"/>
                </a:lnTo>
                <a:lnTo>
                  <a:pt x="8963" y="50"/>
                </a:lnTo>
                <a:lnTo>
                  <a:pt x="8548" y="1"/>
                </a:lnTo>
                <a:close/>
              </a:path>
            </a:pathLst>
          </a:custGeom>
          <a:solidFill>
            <a:srgbClr val="8FAADC"/>
          </a:solidFill>
          <a:ln>
            <a:noFill/>
          </a:ln>
        </p:spPr>
        <p:txBody>
          <a:bodyPr lIns="91404" tIns="91404" rIns="91404" bIns="91404" anchor="ctr" anchorCtr="0">
            <a:noAutofit/>
          </a:bodyPr>
          <a:p>
            <a:pPr algn="ctr" defTabSz="685165"/>
            <a:endParaRPr sz="1355" dirty="0">
              <a:solidFill>
                <a:srgbClr val="000000"/>
              </a:solidFill>
              <a:latin typeface="字魂58号-创中黑" panose="00000500000000000000" pitchFamily="2" charset="-122"/>
              <a:ea typeface="字魂58号-创中黑" panose="00000500000000000000" pitchFamily="2" charset="-122"/>
              <a:cs typeface="+mn-ea"/>
              <a:sym typeface="字魂58号-创中黑" panose="00000500000000000000"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250" fill="hold"/>
                                        <p:tgtEl>
                                          <p:spTgt spid="11"/>
                                        </p:tgtEl>
                                        <p:attrNameLst>
                                          <p:attrName>ppt_x</p:attrName>
                                        </p:attrNameLst>
                                      </p:cBhvr>
                                      <p:tavLst>
                                        <p:tav tm="0">
                                          <p:val>
                                            <p:strVal val="#ppt_x"/>
                                          </p:val>
                                        </p:tav>
                                        <p:tav tm="100000">
                                          <p:val>
                                            <p:strVal val="#ppt_x"/>
                                          </p:val>
                                        </p:tav>
                                      </p:tavLst>
                                    </p:anim>
                                    <p:anim calcmode="lin" valueType="num">
                                      <p:cBhvr additive="base">
                                        <p:cTn id="8" dur="250" fill="hold"/>
                                        <p:tgtEl>
                                          <p:spTgt spid="11"/>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250" fill="hold"/>
                                        <p:tgtEl>
                                          <p:spTgt spid="4"/>
                                        </p:tgtEl>
                                        <p:attrNameLst>
                                          <p:attrName>ppt_x</p:attrName>
                                        </p:attrNameLst>
                                      </p:cBhvr>
                                      <p:tavLst>
                                        <p:tav tm="0">
                                          <p:val>
                                            <p:strVal val="#ppt_x"/>
                                          </p:val>
                                        </p:tav>
                                        <p:tav tm="100000">
                                          <p:val>
                                            <p:strVal val="#ppt_x"/>
                                          </p:val>
                                        </p:tav>
                                      </p:tavLst>
                                    </p:anim>
                                    <p:anim calcmode="lin" valueType="num">
                                      <p:cBhvr additive="base">
                                        <p:cTn id="13" dur="250" fill="hold"/>
                                        <p:tgtEl>
                                          <p:spTgt spid="4"/>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250" fill="hold"/>
                                        <p:tgtEl>
                                          <p:spTgt spid="9"/>
                                        </p:tgtEl>
                                        <p:attrNameLst>
                                          <p:attrName>ppt_x</p:attrName>
                                        </p:attrNameLst>
                                      </p:cBhvr>
                                      <p:tavLst>
                                        <p:tav tm="0">
                                          <p:val>
                                            <p:strVal val="#ppt_x"/>
                                          </p:val>
                                        </p:tav>
                                        <p:tav tm="100000">
                                          <p:val>
                                            <p:strVal val="#ppt_x"/>
                                          </p:val>
                                        </p:tav>
                                      </p:tavLst>
                                    </p:anim>
                                    <p:anim calcmode="lin" valueType="num">
                                      <p:cBhvr additive="base">
                                        <p:cTn id="18" dur="25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4" grpId="0" bldLvl="0" animBg="1"/>
      <p:bldP spid="9" grpId="0" bldLvl="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直角三角形 3"/>
          <p:cNvSpPr/>
          <p:nvPr/>
        </p:nvSpPr>
        <p:spPr>
          <a:xfrm rot="14400000">
            <a:off x="-3647980" y="619468"/>
            <a:ext cx="6200603" cy="5073221"/>
          </a:xfrm>
          <a:prstGeom prst="rtTriangle">
            <a:avLst/>
          </a:prstGeom>
          <a:solidFill>
            <a:srgbClr val="8FAADC"/>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rgbClr val="E3CAB4"/>
              </a:solidFill>
              <a:cs typeface="+mn-lt"/>
            </a:endParaRPr>
          </a:p>
        </p:txBody>
      </p:sp>
      <p:sp>
        <p:nvSpPr>
          <p:cNvPr id="25" name="文本框 24"/>
          <p:cNvSpPr txBox="1"/>
          <p:nvPr/>
        </p:nvSpPr>
        <p:spPr>
          <a:xfrm>
            <a:off x="3428529" y="2187497"/>
            <a:ext cx="8564880" cy="1938020"/>
          </a:xfrm>
          <a:prstGeom prst="rect">
            <a:avLst/>
          </a:prstGeom>
          <a:noFill/>
        </p:spPr>
        <p:txBody>
          <a:bodyPr wrap="none" rtlCol="0">
            <a:spAutoFit/>
          </a:bodyPr>
          <a:lstStyle/>
          <a:p>
            <a:pPr algn="ctr"/>
            <a:r>
              <a:rPr kumimoji="1" lang="zh-CN" altLang="en-US" sz="6000">
                <a:solidFill>
                  <a:srgbClr val="7E7182"/>
                </a:solidFill>
              </a:rPr>
              <a:t>感谢</a:t>
            </a:r>
            <a:r>
              <a:rPr kumimoji="1" lang="zh-CN" altLang="en-US" sz="6000">
                <a:solidFill>
                  <a:srgbClr val="7E7182"/>
                </a:solidFill>
              </a:rPr>
              <a:t>聆听</a:t>
            </a:r>
            <a:endParaRPr kumimoji="1" lang="zh-CN" altLang="en-US" sz="6000">
              <a:solidFill>
                <a:srgbClr val="7E7182"/>
              </a:solidFill>
            </a:endParaRPr>
          </a:p>
          <a:p>
            <a:pPr algn="ctr"/>
            <a:r>
              <a:rPr kumimoji="1" lang="zh-CN" altLang="en-US" sz="6000">
                <a:solidFill>
                  <a:srgbClr val="7E7182"/>
                </a:solidFill>
              </a:rPr>
              <a:t>欢迎老师与同学</a:t>
            </a:r>
            <a:r>
              <a:rPr kumimoji="1" lang="zh-CN" altLang="en-US" sz="6000">
                <a:solidFill>
                  <a:srgbClr val="7E7182"/>
                </a:solidFill>
              </a:rPr>
              <a:t>批评指正</a:t>
            </a:r>
            <a:endParaRPr kumimoji="1" lang="zh-CN" altLang="en-US" sz="6000">
              <a:solidFill>
                <a:srgbClr val="7E7182"/>
              </a:solidFill>
            </a:endParaRPr>
          </a:p>
        </p:txBody>
      </p:sp>
      <p:sp>
        <p:nvSpPr>
          <p:cNvPr id="15" name="等腰三角形 14"/>
          <p:cNvSpPr/>
          <p:nvPr/>
        </p:nvSpPr>
        <p:spPr>
          <a:xfrm flipV="1">
            <a:off x="11176820" y="-62"/>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defRPr/>
            </a:pPr>
            <a:endParaRPr lang="zh-CN" altLang="en-US" sz="2400">
              <a:solidFill>
                <a:prstClr val="white"/>
              </a:solidFill>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流程图: 终止 3"/>
          <p:cNvSpPr/>
          <p:nvPr/>
        </p:nvSpPr>
        <p:spPr>
          <a:xfrm>
            <a:off x="8493760" y="1671320"/>
            <a:ext cx="2910840" cy="679450"/>
          </a:xfrm>
          <a:prstGeom prst="flowChartTerminator">
            <a:avLst/>
          </a:prstGeom>
          <a:ln>
            <a:solidFill>
              <a:srgbClr val="8FAADC"/>
            </a:solidFill>
          </a:ln>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835660" y="1737360"/>
            <a:ext cx="6888480" cy="1014730"/>
          </a:xfrm>
          <a:prstGeom prst="rect">
            <a:avLst/>
          </a:prstGeom>
          <a:noFill/>
        </p:spPr>
        <p:txBody>
          <a:bodyPr wrap="square" rtlCol="0">
            <a:spAutoFit/>
          </a:bodyPr>
          <a:p>
            <a:r>
              <a:rPr lang="zh-CN" altLang="en-US" sz="2000">
                <a:solidFill>
                  <a:schemeClr val="accent1"/>
                </a:solidFill>
                <a:latin typeface="华文中宋" panose="02010600040101010101" charset="-122"/>
                <a:ea typeface="华文中宋" panose="02010600040101010101" charset="-122"/>
                <a:cs typeface="华文中宋" panose="02010600040101010101" charset="-122"/>
              </a:rPr>
              <a:t>共同机构所有权：</a:t>
            </a:r>
            <a:r>
              <a:rPr lang="zh-CN" altLang="en-US" sz="2000">
                <a:latin typeface="华文中宋" panose="02010600040101010101" charset="-122"/>
                <a:ea typeface="华文中宋" panose="02010600040101010101" charset="-122"/>
                <a:cs typeface="华文中宋" panose="02010600040101010101" charset="-122"/>
              </a:rPr>
              <a:t>原来分别持股不同企业的两家或多家机构投资者并购为一家机构投资者后， 导致同一机构投资者同时持有多家企业股份的现象。</a:t>
            </a:r>
            <a:endParaRPr lang="zh-CN" altLang="en-US" sz="2000">
              <a:latin typeface="华文中宋" panose="02010600040101010101" charset="-122"/>
              <a:ea typeface="华文中宋" panose="02010600040101010101" charset="-122"/>
              <a:cs typeface="华文中宋" panose="02010600040101010101" charset="-122"/>
            </a:endParaRPr>
          </a:p>
        </p:txBody>
      </p:sp>
      <p:pic>
        <p:nvPicPr>
          <p:cNvPr id="3" name="ECB019B1-382A-4266-B25C-5B523AA43C14-1" descr="C:/Users/admin/AppData/Local/Temp/wpp.fRuxBWwpp"/>
          <p:cNvPicPr>
            <a:picLocks noChangeAspect="1"/>
          </p:cNvPicPr>
          <p:nvPr/>
        </p:nvPicPr>
        <p:blipFill>
          <a:blip r:embed="rId1"/>
          <a:stretch>
            <a:fillRect/>
          </a:stretch>
        </p:blipFill>
        <p:spPr>
          <a:xfrm>
            <a:off x="7458710" y="1190308"/>
            <a:ext cx="4980940" cy="2294255"/>
          </a:xfrm>
          <a:prstGeom prst="rect">
            <a:avLst/>
          </a:prstGeom>
        </p:spPr>
      </p:pic>
      <p:sp>
        <p:nvSpPr>
          <p:cNvPr id="5" name="文本框 4"/>
          <p:cNvSpPr txBox="1"/>
          <p:nvPr/>
        </p:nvSpPr>
        <p:spPr>
          <a:xfrm>
            <a:off x="835660" y="3780155"/>
            <a:ext cx="10175240" cy="1322070"/>
          </a:xfrm>
          <a:prstGeom prst="rect">
            <a:avLst/>
          </a:prstGeom>
          <a:noFill/>
        </p:spPr>
        <p:txBody>
          <a:bodyPr wrap="square" rtlCol="0">
            <a:spAutoFit/>
          </a:bodyPr>
          <a:p>
            <a:r>
              <a:rPr lang="zh-CN" altLang="en-US" sz="2000">
                <a:latin typeface="华文中宋" panose="02010600040101010101" charset="-122"/>
                <a:ea typeface="华文中宋" panose="02010600040101010101" charset="-122"/>
                <a:cs typeface="华文中宋" panose="02010600040101010101" charset="-122"/>
              </a:rPr>
              <a:t>在中国现实的情景下，机构投资者并不活跃、主要以散户为主的背景下，共同机构所有权对其共同持股的企业会发挥什么效应，其影响机制如何，值得进一步研究。 </a:t>
            </a:r>
            <a:endParaRPr lang="zh-CN" altLang="en-US" sz="2000">
              <a:latin typeface="华文中宋" panose="02010600040101010101" charset="-122"/>
              <a:ea typeface="华文中宋" panose="02010600040101010101" charset="-122"/>
              <a:cs typeface="华文中宋" panose="02010600040101010101" charset="-122"/>
            </a:endParaRPr>
          </a:p>
          <a:p>
            <a:endParaRPr lang="zh-CN" altLang="en-US" sz="2000">
              <a:latin typeface="华文中宋" panose="02010600040101010101" charset="-122"/>
              <a:ea typeface="华文中宋" panose="02010600040101010101" charset="-122"/>
              <a:cs typeface="华文中宋" panose="02010600040101010101" charset="-122"/>
            </a:endParaRPr>
          </a:p>
          <a:p>
            <a:endParaRPr lang="zh-CN" altLang="en-US" sz="2000">
              <a:latin typeface="华文中宋" panose="02010600040101010101" charset="-122"/>
              <a:ea typeface="华文中宋" panose="02010600040101010101" charset="-122"/>
              <a:cs typeface="华文中宋" panose="02010600040101010101" charset="-122"/>
            </a:endParaRPr>
          </a:p>
        </p:txBody>
      </p:sp>
      <p:sp>
        <p:nvSpPr>
          <p:cNvPr id="6" name="文本框 5"/>
          <p:cNvSpPr txBox="1"/>
          <p:nvPr/>
        </p:nvSpPr>
        <p:spPr>
          <a:xfrm>
            <a:off x="883285" y="4999355"/>
            <a:ext cx="10521315" cy="1322070"/>
          </a:xfrm>
          <a:prstGeom prst="rect">
            <a:avLst/>
          </a:prstGeom>
          <a:noFill/>
        </p:spPr>
        <p:txBody>
          <a:bodyPr wrap="square" rtlCol="0">
            <a:spAutoFit/>
          </a:bodyPr>
          <a:p>
            <a:r>
              <a:rPr lang="zh-CN" altLang="en-US" sz="2000">
                <a:latin typeface="华文中宋" panose="02010600040101010101" charset="-122"/>
                <a:ea typeface="华文中宋" panose="02010600040101010101" charset="-122"/>
                <a:cs typeface="华文中宋" panose="02010600040101010101" charset="-122"/>
                <a:sym typeface="+mn-ea"/>
              </a:rPr>
              <a:t>本文不同于以往研究孤立地探讨机构投资者对单个企业的影响和基于表象关联形成的静态同群研究视角， 而是关注到共同持股同行企业的机构投资者会产生</a:t>
            </a:r>
            <a:r>
              <a:rPr lang="zh-CN" altLang="en-US" sz="2000" b="1">
                <a:latin typeface="华文中宋" panose="02010600040101010101" charset="-122"/>
                <a:ea typeface="华文中宋" panose="02010600040101010101" charset="-122"/>
                <a:cs typeface="华文中宋" panose="02010600040101010101" charset="-122"/>
                <a:sym typeface="+mn-ea"/>
              </a:rPr>
              <a:t>协同治理</a:t>
            </a:r>
            <a:r>
              <a:rPr lang="zh-CN" altLang="en-US" sz="2000">
                <a:latin typeface="华文中宋" panose="02010600040101010101" charset="-122"/>
                <a:ea typeface="华文中宋" panose="02010600040101010101" charset="-122"/>
                <a:cs typeface="华文中宋" panose="02010600040101010101" charset="-122"/>
                <a:sym typeface="+mn-ea"/>
              </a:rPr>
              <a:t>或</a:t>
            </a:r>
            <a:r>
              <a:rPr lang="zh-CN" altLang="en-US" sz="2000" b="1">
                <a:latin typeface="华文中宋" panose="02010600040101010101" charset="-122"/>
                <a:ea typeface="华文中宋" panose="02010600040101010101" charset="-122"/>
                <a:cs typeface="华文中宋" panose="02010600040101010101" charset="-122"/>
                <a:sym typeface="+mn-ea"/>
              </a:rPr>
              <a:t>合谋舞弊</a:t>
            </a:r>
            <a:r>
              <a:rPr lang="zh-CN" altLang="en-US" sz="2000">
                <a:latin typeface="华文中宋" panose="02010600040101010101" charset="-122"/>
                <a:ea typeface="华文中宋" panose="02010600040101010101" charset="-122"/>
                <a:cs typeface="华文中宋" panose="02010600040101010101" charset="-122"/>
                <a:sym typeface="+mn-ea"/>
              </a:rPr>
              <a:t>两种效应。</a:t>
            </a:r>
            <a:endParaRPr lang="zh-CN" altLang="en-US" sz="2000">
              <a:latin typeface="华文中宋" panose="02010600040101010101" charset="-122"/>
              <a:ea typeface="华文中宋" panose="02010600040101010101" charset="-122"/>
              <a:cs typeface="华文中宋" panose="02010600040101010101" charset="-122"/>
            </a:endParaRPr>
          </a:p>
          <a:p>
            <a:endParaRPr lang="zh-CN" altLang="en-US" sz="2000">
              <a:latin typeface="华文中宋" panose="02010600040101010101" charset="-122"/>
              <a:ea typeface="华文中宋" panose="02010600040101010101" charset="-122"/>
              <a:cs typeface="华文中宋" panose="02010600040101010101" charset="-122"/>
            </a:endParaRPr>
          </a:p>
        </p:txBody>
      </p:sp>
      <p:sp>
        <p:nvSpPr>
          <p:cNvPr id="7" name="文本框 6"/>
          <p:cNvSpPr txBox="1"/>
          <p:nvPr/>
        </p:nvSpPr>
        <p:spPr>
          <a:xfrm>
            <a:off x="4886961" y="342752"/>
            <a:ext cx="2418080" cy="583565"/>
          </a:xfrm>
          <a:prstGeom prst="rect">
            <a:avLst/>
          </a:prstGeom>
          <a:noFill/>
        </p:spPr>
        <p:txBody>
          <a:bodyPr wrap="none" rtlCol="0">
            <a:spAutoFit/>
            <a:scene3d>
              <a:camera prst="orthographicFront"/>
              <a:lightRig rig="threePt" dir="t"/>
            </a:scene3d>
            <a:sp3d contourW="12700"/>
          </a:bodyPr>
          <a:p>
            <a:pPr algn="ct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研</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究</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背</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景</a:t>
            </a:r>
            <a:endPar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9" name="文本框 8"/>
          <p:cNvSpPr txBox="1"/>
          <p:nvPr/>
        </p:nvSpPr>
        <p:spPr>
          <a:xfrm>
            <a:off x="8363585" y="3154045"/>
            <a:ext cx="3427730" cy="368300"/>
          </a:xfrm>
          <a:prstGeom prst="rect">
            <a:avLst/>
          </a:prstGeom>
          <a:noFill/>
        </p:spPr>
        <p:txBody>
          <a:bodyPr wrap="square" rtlCol="0">
            <a:spAutoFit/>
          </a:bodyPr>
          <a:p>
            <a:r>
              <a:rPr lang="zh-CN" altLang="en-US"/>
              <a:t>图</a:t>
            </a:r>
            <a:r>
              <a:rPr lang="en-US" altLang="zh-CN"/>
              <a:t>1</a:t>
            </a:r>
            <a:r>
              <a:rPr lang="zh-CN" altLang="en-US"/>
              <a:t>：共同机构</a:t>
            </a:r>
            <a:r>
              <a:rPr lang="zh-CN" altLang="en-US"/>
              <a:t>投资者</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744220" y="2136775"/>
            <a:ext cx="10704195" cy="2861310"/>
          </a:xfrm>
          <a:prstGeom prst="rect">
            <a:avLst/>
          </a:prstGeom>
          <a:noFill/>
        </p:spPr>
        <p:txBody>
          <a:bodyPr wrap="square" rtlCol="0">
            <a:spAutoFit/>
          </a:bodyPr>
          <a:p>
            <a:pPr indent="457200" fontAlgn="auto"/>
            <a:r>
              <a:rPr lang="zh-CN" altLang="en-US">
                <a:latin typeface="华文中宋" panose="02010600040101010101" charset="-122"/>
                <a:ea typeface="华文中宋" panose="02010600040101010101" charset="-122"/>
                <a:cs typeface="华文中宋" panose="02010600040101010101" charset="-122"/>
              </a:rPr>
              <a:t>党的十九大报告指出，中国经济已由高速增长阶段转向高质量发展阶段。 高质量的经济发展， 离不开高质量的会计信息供给（胡大力和胡静波，2019），微观企业层面的会计信息质量高低将影响到宏观层面的国家治理能力和经济发展质量。  盈余信息是会计信息最重要的内容之一，盈余管理会严重降低会计信息质量（刘慧龙等，2014）。 </a:t>
            </a:r>
            <a:endParaRPr lang="zh-CN" altLang="en-US">
              <a:latin typeface="华文中宋" panose="02010600040101010101" charset="-122"/>
              <a:ea typeface="华文中宋" panose="02010600040101010101" charset="-122"/>
              <a:cs typeface="华文中宋" panose="02010600040101010101" charset="-122"/>
            </a:endParaRPr>
          </a:p>
          <a:p>
            <a:pPr indent="457200" fontAlgn="auto"/>
            <a:r>
              <a:rPr lang="zh-CN" altLang="en-US">
                <a:latin typeface="华文中宋" panose="02010600040101010101" charset="-122"/>
                <a:ea typeface="华文中宋" panose="02010600040101010101" charset="-122"/>
                <a:cs typeface="华文中宋" panose="02010600040101010101" charset="-122"/>
              </a:rPr>
              <a:t>共同机构所有权这一新兴的所有权模式作为一种非正式制度，在同行业企业间形成信息网络，拥有更充分的行业信息和更丰富的管理经验， 这些将如何影响企业盈余管理成为本文重点关注的问题。 本文对2007—2019 年有无共同机构所有权上市公司的盈余管理情况进行了对比， 发现通过共同机构所有权联结的上市公司盈余管理程度大幅低于其他上市公司。 </a:t>
            </a:r>
            <a:endParaRPr lang="zh-CN" altLang="en-US">
              <a:latin typeface="华文中宋" panose="02010600040101010101" charset="-122"/>
              <a:ea typeface="华文中宋" panose="02010600040101010101" charset="-122"/>
              <a:cs typeface="华文中宋" panose="02010600040101010101" charset="-122"/>
            </a:endParaRPr>
          </a:p>
          <a:p>
            <a:pPr indent="457200" fontAlgn="auto"/>
            <a:r>
              <a:rPr lang="zh-CN" altLang="en-US">
                <a:latin typeface="华文中宋" panose="02010600040101010101" charset="-122"/>
                <a:ea typeface="华文中宋" panose="02010600040101010101" charset="-122"/>
                <a:cs typeface="华文中宋" panose="02010600040101010101" charset="-122"/>
              </a:rPr>
              <a:t>然而，共同机构所有权能否以及如何治理企业盈余管理，通过简单的统计分析难以得出令人信服的结论，仍需严谨的回归分析加以验证。</a:t>
            </a:r>
            <a:endParaRPr lang="zh-CN" altLang="en-US">
              <a:latin typeface="华文中宋" panose="02010600040101010101" charset="-122"/>
              <a:ea typeface="华文中宋" panose="02010600040101010101" charset="-122"/>
              <a:cs typeface="华文中宋" panose="02010600040101010101" charset="-122"/>
            </a:endParaRPr>
          </a:p>
        </p:txBody>
      </p:sp>
      <p:sp>
        <p:nvSpPr>
          <p:cNvPr id="5" name="文本框 4"/>
          <p:cNvSpPr txBox="1"/>
          <p:nvPr/>
        </p:nvSpPr>
        <p:spPr>
          <a:xfrm>
            <a:off x="4886961" y="342752"/>
            <a:ext cx="241808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研</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究</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背</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景</a:t>
            </a:r>
            <a:endPar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7" name="矩形 6"/>
          <p:cNvSpPr/>
          <p:nvPr/>
        </p:nvSpPr>
        <p:spPr>
          <a:xfrm>
            <a:off x="443230" y="1813560"/>
            <a:ext cx="11394440" cy="340614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4886961" y="342752"/>
            <a:ext cx="241808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研</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究</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贡</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献</a:t>
            </a:r>
            <a:endPar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grpSp>
        <p:nvGrpSpPr>
          <p:cNvPr id="57" name="组合 56"/>
          <p:cNvGrpSpPr/>
          <p:nvPr/>
        </p:nvGrpSpPr>
        <p:grpSpPr>
          <a:xfrm>
            <a:off x="3839892" y="1844696"/>
            <a:ext cx="4552521" cy="4558297"/>
            <a:chOff x="3819740" y="1653250"/>
            <a:chExt cx="4552521" cy="4558297"/>
          </a:xfrm>
        </p:grpSpPr>
        <p:sp>
          <p:nvSpPr>
            <p:cNvPr id="58" name="箭头: 右 29"/>
            <p:cNvSpPr/>
            <p:nvPr/>
          </p:nvSpPr>
          <p:spPr>
            <a:xfrm rot="18893478">
              <a:off x="5106972" y="4348509"/>
              <a:ext cx="1915886" cy="1810189"/>
            </a:xfrm>
            <a:prstGeom prst="rightArrow">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355">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grpSp>
          <p:nvGrpSpPr>
            <p:cNvPr id="59" name="组合 58"/>
            <p:cNvGrpSpPr/>
            <p:nvPr/>
          </p:nvGrpSpPr>
          <p:grpSpPr>
            <a:xfrm>
              <a:off x="3819740" y="1653250"/>
              <a:ext cx="4552521" cy="3807189"/>
              <a:chOff x="3819740" y="1653250"/>
              <a:chExt cx="4552521" cy="3807189"/>
            </a:xfrm>
          </p:grpSpPr>
          <p:sp>
            <p:nvSpPr>
              <p:cNvPr id="64" name="箭头: 右 1"/>
              <p:cNvSpPr/>
              <p:nvPr/>
            </p:nvSpPr>
            <p:spPr>
              <a:xfrm rot="2693478">
                <a:off x="3819740" y="2991555"/>
                <a:ext cx="1915886" cy="1810189"/>
              </a:xfrm>
              <a:prstGeom prst="rightArrow">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65" name="箭头: 右 30"/>
              <p:cNvSpPr/>
              <p:nvPr/>
            </p:nvSpPr>
            <p:spPr>
              <a:xfrm rot="13493478">
                <a:off x="6456375" y="3063052"/>
                <a:ext cx="1915886" cy="1810189"/>
              </a:xfrm>
              <a:prstGeom prst="rightArrow">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67" name="箭头: 右 31"/>
              <p:cNvSpPr/>
              <p:nvPr/>
            </p:nvSpPr>
            <p:spPr>
              <a:xfrm rot="8093478">
                <a:off x="5169143" y="1706098"/>
                <a:ext cx="1915886" cy="1810189"/>
              </a:xfrm>
              <a:prstGeom prst="rightArrow">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1355">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68" name="Oval 4"/>
              <p:cNvSpPr/>
              <p:nvPr/>
            </p:nvSpPr>
            <p:spPr>
              <a:xfrm>
                <a:off x="4608004" y="3628865"/>
                <a:ext cx="336698" cy="492994"/>
              </a:xfrm>
              <a:custGeom>
                <a:avLst/>
                <a:gdLst>
                  <a:gd name="connsiteX0" fmla="*/ 207039 w 413937"/>
                  <a:gd name="connsiteY0" fmla="*/ 408856 h 606087"/>
                  <a:gd name="connsiteX1" fmla="*/ 229479 w 413937"/>
                  <a:gd name="connsiteY1" fmla="*/ 431262 h 606087"/>
                  <a:gd name="connsiteX2" fmla="*/ 229479 w 413937"/>
                  <a:gd name="connsiteY2" fmla="*/ 497732 h 606087"/>
                  <a:gd name="connsiteX3" fmla="*/ 207039 w 413937"/>
                  <a:gd name="connsiteY3" fmla="*/ 520138 h 606087"/>
                  <a:gd name="connsiteX4" fmla="*/ 184599 w 413937"/>
                  <a:gd name="connsiteY4" fmla="*/ 497732 h 606087"/>
                  <a:gd name="connsiteX5" fmla="*/ 184599 w 413937"/>
                  <a:gd name="connsiteY5" fmla="*/ 431262 h 606087"/>
                  <a:gd name="connsiteX6" fmla="*/ 207039 w 413937"/>
                  <a:gd name="connsiteY6" fmla="*/ 408856 h 606087"/>
                  <a:gd name="connsiteX7" fmla="*/ 66402 w 413937"/>
                  <a:gd name="connsiteY7" fmla="*/ 277549 h 606087"/>
                  <a:gd name="connsiteX8" fmla="*/ 44891 w 413937"/>
                  <a:gd name="connsiteY8" fmla="*/ 299028 h 606087"/>
                  <a:gd name="connsiteX9" fmla="*/ 44891 w 413937"/>
                  <a:gd name="connsiteY9" fmla="*/ 561261 h 606087"/>
                  <a:gd name="connsiteX10" fmla="*/ 369046 w 413937"/>
                  <a:gd name="connsiteY10" fmla="*/ 561261 h 606087"/>
                  <a:gd name="connsiteX11" fmla="*/ 369046 w 413937"/>
                  <a:gd name="connsiteY11" fmla="*/ 299028 h 606087"/>
                  <a:gd name="connsiteX12" fmla="*/ 347535 w 413937"/>
                  <a:gd name="connsiteY12" fmla="*/ 277549 h 606087"/>
                  <a:gd name="connsiteX13" fmla="*/ 207062 w 413937"/>
                  <a:gd name="connsiteY13" fmla="*/ 0 h 606087"/>
                  <a:gd name="connsiteX14" fmla="*/ 339118 w 413937"/>
                  <a:gd name="connsiteY14" fmla="*/ 132050 h 606087"/>
                  <a:gd name="connsiteX15" fmla="*/ 316672 w 413937"/>
                  <a:gd name="connsiteY15" fmla="*/ 154463 h 606087"/>
                  <a:gd name="connsiteX16" fmla="*/ 294226 w 413937"/>
                  <a:gd name="connsiteY16" fmla="*/ 132050 h 606087"/>
                  <a:gd name="connsiteX17" fmla="*/ 207062 w 413937"/>
                  <a:gd name="connsiteY17" fmla="*/ 44826 h 606087"/>
                  <a:gd name="connsiteX18" fmla="*/ 119711 w 413937"/>
                  <a:gd name="connsiteY18" fmla="*/ 132050 h 606087"/>
                  <a:gd name="connsiteX19" fmla="*/ 119711 w 413937"/>
                  <a:gd name="connsiteY19" fmla="*/ 232722 h 606087"/>
                  <a:gd name="connsiteX20" fmla="*/ 347535 w 413937"/>
                  <a:gd name="connsiteY20" fmla="*/ 232722 h 606087"/>
                  <a:gd name="connsiteX21" fmla="*/ 413937 w 413937"/>
                  <a:gd name="connsiteY21" fmla="*/ 299028 h 606087"/>
                  <a:gd name="connsiteX22" fmla="*/ 413937 w 413937"/>
                  <a:gd name="connsiteY22" fmla="*/ 583674 h 606087"/>
                  <a:gd name="connsiteX23" fmla="*/ 391491 w 413937"/>
                  <a:gd name="connsiteY23" fmla="*/ 606087 h 606087"/>
                  <a:gd name="connsiteX24" fmla="*/ 22446 w 413937"/>
                  <a:gd name="connsiteY24" fmla="*/ 606087 h 606087"/>
                  <a:gd name="connsiteX25" fmla="*/ 0 w 413937"/>
                  <a:gd name="connsiteY25" fmla="*/ 583674 h 606087"/>
                  <a:gd name="connsiteX26" fmla="*/ 0 w 413937"/>
                  <a:gd name="connsiteY26" fmla="*/ 299028 h 606087"/>
                  <a:gd name="connsiteX27" fmla="*/ 66402 w 413937"/>
                  <a:gd name="connsiteY27" fmla="*/ 232722 h 606087"/>
                  <a:gd name="connsiteX28" fmla="*/ 74819 w 413937"/>
                  <a:gd name="connsiteY28" fmla="*/ 232722 h 606087"/>
                  <a:gd name="connsiteX29" fmla="*/ 74819 w 413937"/>
                  <a:gd name="connsiteY29" fmla="*/ 132050 h 606087"/>
                  <a:gd name="connsiteX30" fmla="*/ 207062 w 413937"/>
                  <a:gd name="connsiteY30" fmla="*/ 0 h 606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413937" h="606087">
                    <a:moveTo>
                      <a:pt x="207039" y="408856"/>
                    </a:moveTo>
                    <a:cubicBezTo>
                      <a:pt x="219381" y="408856"/>
                      <a:pt x="229479" y="418939"/>
                      <a:pt x="229479" y="431262"/>
                    </a:cubicBezTo>
                    <a:lnTo>
                      <a:pt x="229479" y="497732"/>
                    </a:lnTo>
                    <a:cubicBezTo>
                      <a:pt x="229479" y="510055"/>
                      <a:pt x="219381" y="520138"/>
                      <a:pt x="207039" y="520138"/>
                    </a:cubicBezTo>
                    <a:cubicBezTo>
                      <a:pt x="194510" y="520138"/>
                      <a:pt x="184599" y="510055"/>
                      <a:pt x="184599" y="497732"/>
                    </a:cubicBezTo>
                    <a:lnTo>
                      <a:pt x="184599" y="431262"/>
                    </a:lnTo>
                    <a:cubicBezTo>
                      <a:pt x="184599" y="418939"/>
                      <a:pt x="194510" y="408856"/>
                      <a:pt x="207039" y="408856"/>
                    </a:cubicBezTo>
                    <a:close/>
                    <a:moveTo>
                      <a:pt x="66402" y="277549"/>
                    </a:moveTo>
                    <a:cubicBezTo>
                      <a:pt x="54618" y="277549"/>
                      <a:pt x="44891" y="287074"/>
                      <a:pt x="44891" y="299028"/>
                    </a:cubicBezTo>
                    <a:lnTo>
                      <a:pt x="44891" y="561261"/>
                    </a:lnTo>
                    <a:lnTo>
                      <a:pt x="369046" y="561261"/>
                    </a:lnTo>
                    <a:lnTo>
                      <a:pt x="369046" y="299028"/>
                    </a:lnTo>
                    <a:cubicBezTo>
                      <a:pt x="369046" y="287074"/>
                      <a:pt x="359319" y="277549"/>
                      <a:pt x="347535" y="277549"/>
                    </a:cubicBezTo>
                    <a:close/>
                    <a:moveTo>
                      <a:pt x="207062" y="0"/>
                    </a:moveTo>
                    <a:cubicBezTo>
                      <a:pt x="279824" y="0"/>
                      <a:pt x="339118" y="59208"/>
                      <a:pt x="339118" y="132050"/>
                    </a:cubicBezTo>
                    <a:cubicBezTo>
                      <a:pt x="339118" y="144378"/>
                      <a:pt x="329017" y="154463"/>
                      <a:pt x="316672" y="154463"/>
                    </a:cubicBezTo>
                    <a:cubicBezTo>
                      <a:pt x="304327" y="154463"/>
                      <a:pt x="294226" y="144378"/>
                      <a:pt x="294226" y="132050"/>
                    </a:cubicBezTo>
                    <a:cubicBezTo>
                      <a:pt x="294226" y="83862"/>
                      <a:pt x="255133" y="44826"/>
                      <a:pt x="207062" y="44826"/>
                    </a:cubicBezTo>
                    <a:cubicBezTo>
                      <a:pt x="158804" y="44826"/>
                      <a:pt x="119711" y="83862"/>
                      <a:pt x="119711" y="132050"/>
                    </a:cubicBezTo>
                    <a:lnTo>
                      <a:pt x="119711" y="232722"/>
                    </a:lnTo>
                    <a:lnTo>
                      <a:pt x="347535" y="232722"/>
                    </a:lnTo>
                    <a:cubicBezTo>
                      <a:pt x="384197" y="232722"/>
                      <a:pt x="413937" y="262420"/>
                      <a:pt x="413937" y="299028"/>
                    </a:cubicBezTo>
                    <a:lnTo>
                      <a:pt x="413937" y="583674"/>
                    </a:lnTo>
                    <a:cubicBezTo>
                      <a:pt x="413937" y="596001"/>
                      <a:pt x="403837" y="606087"/>
                      <a:pt x="391491" y="606087"/>
                    </a:cubicBezTo>
                    <a:lnTo>
                      <a:pt x="22446" y="606087"/>
                    </a:lnTo>
                    <a:cubicBezTo>
                      <a:pt x="10100" y="606087"/>
                      <a:pt x="0" y="596001"/>
                      <a:pt x="0" y="583674"/>
                    </a:cubicBezTo>
                    <a:lnTo>
                      <a:pt x="0" y="299028"/>
                    </a:lnTo>
                    <a:cubicBezTo>
                      <a:pt x="0" y="262420"/>
                      <a:pt x="29740" y="232722"/>
                      <a:pt x="66402" y="232722"/>
                    </a:cubicBezTo>
                    <a:lnTo>
                      <a:pt x="74819" y="232722"/>
                    </a:lnTo>
                    <a:lnTo>
                      <a:pt x="74819" y="132050"/>
                    </a:lnTo>
                    <a:cubicBezTo>
                      <a:pt x="74819" y="59208"/>
                      <a:pt x="134113" y="0"/>
                      <a:pt x="20706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69" name="Oval 32"/>
              <p:cNvSpPr/>
              <p:nvPr/>
            </p:nvSpPr>
            <p:spPr>
              <a:xfrm>
                <a:off x="7159584" y="3705437"/>
                <a:ext cx="492994" cy="492250"/>
              </a:xfrm>
              <a:custGeom>
                <a:avLst/>
                <a:gdLst>
                  <a:gd name="connsiteX0" fmla="*/ 302086 w 607639"/>
                  <a:gd name="connsiteY0" fmla="*/ 162018 h 606722"/>
                  <a:gd name="connsiteX1" fmla="*/ 359395 w 607639"/>
                  <a:gd name="connsiteY1" fmla="*/ 162018 h 606722"/>
                  <a:gd name="connsiteX2" fmla="*/ 359395 w 607639"/>
                  <a:gd name="connsiteY2" fmla="*/ 247868 h 606722"/>
                  <a:gd name="connsiteX3" fmla="*/ 445268 w 607639"/>
                  <a:gd name="connsiteY3" fmla="*/ 247868 h 606722"/>
                  <a:gd name="connsiteX4" fmla="*/ 445268 w 607639"/>
                  <a:gd name="connsiteY4" fmla="*/ 305012 h 606722"/>
                  <a:gd name="connsiteX5" fmla="*/ 359395 w 607639"/>
                  <a:gd name="connsiteY5" fmla="*/ 305012 h 606722"/>
                  <a:gd name="connsiteX6" fmla="*/ 359395 w 607639"/>
                  <a:gd name="connsiteY6" fmla="*/ 390862 h 606722"/>
                  <a:gd name="connsiteX7" fmla="*/ 302086 w 607639"/>
                  <a:gd name="connsiteY7" fmla="*/ 390862 h 606722"/>
                  <a:gd name="connsiteX8" fmla="*/ 302086 w 607639"/>
                  <a:gd name="connsiteY8" fmla="*/ 305012 h 606722"/>
                  <a:gd name="connsiteX9" fmla="*/ 216213 w 607639"/>
                  <a:gd name="connsiteY9" fmla="*/ 305012 h 606722"/>
                  <a:gd name="connsiteX10" fmla="*/ 216213 w 607639"/>
                  <a:gd name="connsiteY10" fmla="*/ 247868 h 606722"/>
                  <a:gd name="connsiteX11" fmla="*/ 302086 w 607639"/>
                  <a:gd name="connsiteY11" fmla="*/ 247868 h 606722"/>
                  <a:gd name="connsiteX12" fmla="*/ 330744 w 607639"/>
                  <a:gd name="connsiteY12" fmla="*/ 57233 h 606722"/>
                  <a:gd name="connsiteX13" fmla="*/ 111168 w 607639"/>
                  <a:gd name="connsiteY13" fmla="*/ 276389 h 606722"/>
                  <a:gd name="connsiteX14" fmla="*/ 330744 w 607639"/>
                  <a:gd name="connsiteY14" fmla="*/ 495634 h 606722"/>
                  <a:gd name="connsiteX15" fmla="*/ 550320 w 607639"/>
                  <a:gd name="connsiteY15" fmla="*/ 276389 h 606722"/>
                  <a:gd name="connsiteX16" fmla="*/ 330744 w 607639"/>
                  <a:gd name="connsiteY16" fmla="*/ 57233 h 606722"/>
                  <a:gd name="connsiteX17" fmla="*/ 330744 w 607639"/>
                  <a:gd name="connsiteY17" fmla="*/ 0 h 606722"/>
                  <a:gd name="connsiteX18" fmla="*/ 607639 w 607639"/>
                  <a:gd name="connsiteY18" fmla="*/ 276389 h 606722"/>
                  <a:gd name="connsiteX19" fmla="*/ 330744 w 607639"/>
                  <a:gd name="connsiteY19" fmla="*/ 552866 h 606722"/>
                  <a:gd name="connsiteX20" fmla="*/ 156382 w 607639"/>
                  <a:gd name="connsiteY20" fmla="*/ 490923 h 606722"/>
                  <a:gd name="connsiteX21" fmla="*/ 40497 w 607639"/>
                  <a:gd name="connsiteY21" fmla="*/ 606722 h 606722"/>
                  <a:gd name="connsiteX22" fmla="*/ 0 w 607639"/>
                  <a:gd name="connsiteY22" fmla="*/ 566286 h 606722"/>
                  <a:gd name="connsiteX23" fmla="*/ 115885 w 607639"/>
                  <a:gd name="connsiteY23" fmla="*/ 450487 h 606722"/>
                  <a:gd name="connsiteX24" fmla="*/ 53937 w 607639"/>
                  <a:gd name="connsiteY24" fmla="*/ 276389 h 606722"/>
                  <a:gd name="connsiteX25" fmla="*/ 330744 w 607639"/>
                  <a:gd name="connsiteY25" fmla="*/ 0 h 60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07639" h="606722">
                    <a:moveTo>
                      <a:pt x="302086" y="162018"/>
                    </a:moveTo>
                    <a:lnTo>
                      <a:pt x="359395" y="162018"/>
                    </a:lnTo>
                    <a:lnTo>
                      <a:pt x="359395" y="247868"/>
                    </a:lnTo>
                    <a:lnTo>
                      <a:pt x="445268" y="247868"/>
                    </a:lnTo>
                    <a:lnTo>
                      <a:pt x="445268" y="305012"/>
                    </a:lnTo>
                    <a:lnTo>
                      <a:pt x="359395" y="305012"/>
                    </a:lnTo>
                    <a:lnTo>
                      <a:pt x="359395" y="390862"/>
                    </a:lnTo>
                    <a:lnTo>
                      <a:pt x="302086" y="390862"/>
                    </a:lnTo>
                    <a:lnTo>
                      <a:pt x="302086" y="305012"/>
                    </a:lnTo>
                    <a:lnTo>
                      <a:pt x="216213" y="305012"/>
                    </a:lnTo>
                    <a:lnTo>
                      <a:pt x="216213" y="247868"/>
                    </a:lnTo>
                    <a:lnTo>
                      <a:pt x="302086" y="247868"/>
                    </a:lnTo>
                    <a:close/>
                    <a:moveTo>
                      <a:pt x="330744" y="57233"/>
                    </a:moveTo>
                    <a:cubicBezTo>
                      <a:pt x="209696" y="57233"/>
                      <a:pt x="111168" y="155524"/>
                      <a:pt x="111168" y="276389"/>
                    </a:cubicBezTo>
                    <a:cubicBezTo>
                      <a:pt x="111168" y="397342"/>
                      <a:pt x="209696" y="495634"/>
                      <a:pt x="330744" y="495634"/>
                    </a:cubicBezTo>
                    <a:cubicBezTo>
                      <a:pt x="451791" y="495634"/>
                      <a:pt x="550320" y="397342"/>
                      <a:pt x="550320" y="276389"/>
                    </a:cubicBezTo>
                    <a:cubicBezTo>
                      <a:pt x="550320" y="155524"/>
                      <a:pt x="451791" y="57233"/>
                      <a:pt x="330744" y="57233"/>
                    </a:cubicBezTo>
                    <a:close/>
                    <a:moveTo>
                      <a:pt x="330744" y="0"/>
                    </a:moveTo>
                    <a:cubicBezTo>
                      <a:pt x="483388" y="0"/>
                      <a:pt x="607639" y="123975"/>
                      <a:pt x="607639" y="276389"/>
                    </a:cubicBezTo>
                    <a:cubicBezTo>
                      <a:pt x="607639" y="428891"/>
                      <a:pt x="483388" y="552866"/>
                      <a:pt x="330744" y="552866"/>
                    </a:cubicBezTo>
                    <a:cubicBezTo>
                      <a:pt x="264702" y="552866"/>
                      <a:pt x="204000" y="529671"/>
                      <a:pt x="156382" y="490923"/>
                    </a:cubicBezTo>
                    <a:lnTo>
                      <a:pt x="40497" y="606722"/>
                    </a:lnTo>
                    <a:lnTo>
                      <a:pt x="0" y="566286"/>
                    </a:lnTo>
                    <a:lnTo>
                      <a:pt x="115885" y="450487"/>
                    </a:lnTo>
                    <a:cubicBezTo>
                      <a:pt x="77168" y="402941"/>
                      <a:pt x="53937" y="342331"/>
                      <a:pt x="53937" y="276389"/>
                    </a:cubicBezTo>
                    <a:cubicBezTo>
                      <a:pt x="53937" y="123975"/>
                      <a:pt x="178099" y="0"/>
                      <a:pt x="33074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70" name="Oval 33"/>
              <p:cNvSpPr/>
              <p:nvPr/>
            </p:nvSpPr>
            <p:spPr>
              <a:xfrm>
                <a:off x="5886084" y="4967446"/>
                <a:ext cx="413702" cy="492993"/>
              </a:xfrm>
              <a:custGeom>
                <a:avLst/>
                <a:gdLst>
                  <a:gd name="T0" fmla="*/ 481 w 481"/>
                  <a:gd name="T1" fmla="*/ 453 h 574"/>
                  <a:gd name="T2" fmla="*/ 480 w 481"/>
                  <a:gd name="T3" fmla="*/ 455 h 574"/>
                  <a:gd name="T4" fmla="*/ 241 w 481"/>
                  <a:gd name="T5" fmla="*/ 574 h 574"/>
                  <a:gd name="T6" fmla="*/ 2 w 481"/>
                  <a:gd name="T7" fmla="*/ 455 h 574"/>
                  <a:gd name="T8" fmla="*/ 0 w 481"/>
                  <a:gd name="T9" fmla="*/ 453 h 574"/>
                  <a:gd name="T10" fmla="*/ 1 w 481"/>
                  <a:gd name="T11" fmla="*/ 450 h 574"/>
                  <a:gd name="T12" fmla="*/ 119 w 481"/>
                  <a:gd name="T13" fmla="*/ 269 h 574"/>
                  <a:gd name="T14" fmla="*/ 123 w 481"/>
                  <a:gd name="T15" fmla="*/ 266 h 574"/>
                  <a:gd name="T16" fmla="*/ 127 w 481"/>
                  <a:gd name="T17" fmla="*/ 270 h 574"/>
                  <a:gd name="T18" fmla="*/ 241 w 481"/>
                  <a:gd name="T19" fmla="*/ 319 h 574"/>
                  <a:gd name="T20" fmla="*/ 355 w 481"/>
                  <a:gd name="T21" fmla="*/ 270 h 574"/>
                  <a:gd name="T22" fmla="*/ 359 w 481"/>
                  <a:gd name="T23" fmla="*/ 266 h 574"/>
                  <a:gd name="T24" fmla="*/ 363 w 481"/>
                  <a:gd name="T25" fmla="*/ 269 h 574"/>
                  <a:gd name="T26" fmla="*/ 481 w 481"/>
                  <a:gd name="T27" fmla="*/ 450 h 574"/>
                  <a:gd name="T28" fmla="*/ 481 w 481"/>
                  <a:gd name="T29" fmla="*/ 453 h 574"/>
                  <a:gd name="T30" fmla="*/ 241 w 481"/>
                  <a:gd name="T31" fmla="*/ 287 h 574"/>
                  <a:gd name="T32" fmla="*/ 384 w 481"/>
                  <a:gd name="T33" fmla="*/ 143 h 574"/>
                  <a:gd name="T34" fmla="*/ 241 w 481"/>
                  <a:gd name="T35" fmla="*/ 0 h 574"/>
                  <a:gd name="T36" fmla="*/ 98 w 481"/>
                  <a:gd name="T37" fmla="*/ 143 h 574"/>
                  <a:gd name="T38" fmla="*/ 241 w 481"/>
                  <a:gd name="T39" fmla="*/ 287 h 574"/>
                  <a:gd name="T40" fmla="*/ 340 w 481"/>
                  <a:gd name="T41" fmla="*/ 478 h 574"/>
                  <a:gd name="T42" fmla="*/ 414 w 481"/>
                  <a:gd name="T43" fmla="*/ 405 h 574"/>
                  <a:gd name="T44" fmla="*/ 414 w 481"/>
                  <a:gd name="T45" fmla="*/ 375 h 574"/>
                  <a:gd name="T46" fmla="*/ 384 w 481"/>
                  <a:gd name="T47" fmla="*/ 375 h 574"/>
                  <a:gd name="T48" fmla="*/ 325 w 481"/>
                  <a:gd name="T49" fmla="*/ 433 h 574"/>
                  <a:gd name="T50" fmla="*/ 289 w 481"/>
                  <a:gd name="T51" fmla="*/ 397 h 574"/>
                  <a:gd name="T52" fmla="*/ 259 w 481"/>
                  <a:gd name="T53" fmla="*/ 397 h 574"/>
                  <a:gd name="T54" fmla="*/ 259 w 481"/>
                  <a:gd name="T55" fmla="*/ 427 h 574"/>
                  <a:gd name="T56" fmla="*/ 311 w 481"/>
                  <a:gd name="T57" fmla="*/ 478 h 574"/>
                  <a:gd name="T58" fmla="*/ 325 w 481"/>
                  <a:gd name="T59" fmla="*/ 484 h 574"/>
                  <a:gd name="T60" fmla="*/ 340 w 481"/>
                  <a:gd name="T61" fmla="*/ 478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81" h="574">
                    <a:moveTo>
                      <a:pt x="481" y="453"/>
                    </a:moveTo>
                    <a:lnTo>
                      <a:pt x="480" y="455"/>
                    </a:lnTo>
                    <a:cubicBezTo>
                      <a:pt x="416" y="532"/>
                      <a:pt x="331" y="574"/>
                      <a:pt x="241" y="574"/>
                    </a:cubicBezTo>
                    <a:cubicBezTo>
                      <a:pt x="151" y="574"/>
                      <a:pt x="66" y="532"/>
                      <a:pt x="2" y="455"/>
                    </a:cubicBezTo>
                    <a:lnTo>
                      <a:pt x="0" y="453"/>
                    </a:lnTo>
                    <a:lnTo>
                      <a:pt x="1" y="450"/>
                    </a:lnTo>
                    <a:cubicBezTo>
                      <a:pt x="13" y="370"/>
                      <a:pt x="55" y="305"/>
                      <a:pt x="119" y="269"/>
                    </a:cubicBezTo>
                    <a:lnTo>
                      <a:pt x="123" y="266"/>
                    </a:lnTo>
                    <a:lnTo>
                      <a:pt x="127" y="270"/>
                    </a:lnTo>
                    <a:cubicBezTo>
                      <a:pt x="157" y="301"/>
                      <a:pt x="197" y="319"/>
                      <a:pt x="241" y="319"/>
                    </a:cubicBezTo>
                    <a:cubicBezTo>
                      <a:pt x="284" y="319"/>
                      <a:pt x="325" y="301"/>
                      <a:pt x="355" y="270"/>
                    </a:cubicBezTo>
                    <a:lnTo>
                      <a:pt x="359" y="266"/>
                    </a:lnTo>
                    <a:lnTo>
                      <a:pt x="363" y="269"/>
                    </a:lnTo>
                    <a:cubicBezTo>
                      <a:pt x="427" y="305"/>
                      <a:pt x="469" y="370"/>
                      <a:pt x="481" y="450"/>
                    </a:cubicBezTo>
                    <a:lnTo>
                      <a:pt x="481" y="453"/>
                    </a:lnTo>
                    <a:close/>
                    <a:moveTo>
                      <a:pt x="241" y="287"/>
                    </a:moveTo>
                    <a:cubicBezTo>
                      <a:pt x="320" y="287"/>
                      <a:pt x="384" y="222"/>
                      <a:pt x="384" y="143"/>
                    </a:cubicBezTo>
                    <a:cubicBezTo>
                      <a:pt x="384" y="64"/>
                      <a:pt x="320" y="0"/>
                      <a:pt x="241" y="0"/>
                    </a:cubicBezTo>
                    <a:cubicBezTo>
                      <a:pt x="162" y="0"/>
                      <a:pt x="98" y="64"/>
                      <a:pt x="98" y="143"/>
                    </a:cubicBezTo>
                    <a:cubicBezTo>
                      <a:pt x="98" y="222"/>
                      <a:pt x="162" y="287"/>
                      <a:pt x="241" y="287"/>
                    </a:cubicBezTo>
                    <a:close/>
                    <a:moveTo>
                      <a:pt x="340" y="478"/>
                    </a:moveTo>
                    <a:lnTo>
                      <a:pt x="414" y="405"/>
                    </a:lnTo>
                    <a:cubicBezTo>
                      <a:pt x="422" y="396"/>
                      <a:pt x="422" y="383"/>
                      <a:pt x="414" y="375"/>
                    </a:cubicBezTo>
                    <a:cubicBezTo>
                      <a:pt x="406" y="367"/>
                      <a:pt x="392" y="367"/>
                      <a:pt x="384" y="375"/>
                    </a:cubicBezTo>
                    <a:lnTo>
                      <a:pt x="325" y="433"/>
                    </a:lnTo>
                    <a:lnTo>
                      <a:pt x="289" y="397"/>
                    </a:lnTo>
                    <a:cubicBezTo>
                      <a:pt x="281" y="389"/>
                      <a:pt x="267" y="389"/>
                      <a:pt x="259" y="397"/>
                    </a:cubicBezTo>
                    <a:cubicBezTo>
                      <a:pt x="251" y="405"/>
                      <a:pt x="251" y="418"/>
                      <a:pt x="259" y="427"/>
                    </a:cubicBezTo>
                    <a:lnTo>
                      <a:pt x="311" y="478"/>
                    </a:lnTo>
                    <a:cubicBezTo>
                      <a:pt x="315" y="482"/>
                      <a:pt x="320" y="484"/>
                      <a:pt x="325" y="484"/>
                    </a:cubicBezTo>
                    <a:cubicBezTo>
                      <a:pt x="331" y="484"/>
                      <a:pt x="336" y="482"/>
                      <a:pt x="340" y="478"/>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71" name="Oval 34"/>
              <p:cNvSpPr/>
              <p:nvPr/>
            </p:nvSpPr>
            <p:spPr>
              <a:xfrm>
                <a:off x="5903588" y="2348422"/>
                <a:ext cx="492994" cy="492130"/>
              </a:xfrm>
              <a:custGeom>
                <a:avLst/>
                <a:gdLst>
                  <a:gd name="connsiteX0" fmla="*/ 384436 w 604110"/>
                  <a:gd name="connsiteY0" fmla="*/ 301482 h 603052"/>
                  <a:gd name="connsiteX1" fmla="*/ 403795 w 604110"/>
                  <a:gd name="connsiteY1" fmla="*/ 309604 h 603052"/>
                  <a:gd name="connsiteX2" fmla="*/ 403795 w 604110"/>
                  <a:gd name="connsiteY2" fmla="*/ 348261 h 603052"/>
                  <a:gd name="connsiteX3" fmla="*/ 293954 w 604110"/>
                  <a:gd name="connsiteY3" fmla="*/ 457926 h 603052"/>
                  <a:gd name="connsiteX4" fmla="*/ 274595 w 604110"/>
                  <a:gd name="connsiteY4" fmla="*/ 466014 h 603052"/>
                  <a:gd name="connsiteX5" fmla="*/ 255235 w 604110"/>
                  <a:gd name="connsiteY5" fmla="*/ 457926 h 603052"/>
                  <a:gd name="connsiteX6" fmla="*/ 200315 w 604110"/>
                  <a:gd name="connsiteY6" fmla="*/ 403094 h 603052"/>
                  <a:gd name="connsiteX7" fmla="*/ 200315 w 604110"/>
                  <a:gd name="connsiteY7" fmla="*/ 364437 h 603052"/>
                  <a:gd name="connsiteX8" fmla="*/ 239034 w 604110"/>
                  <a:gd name="connsiteY8" fmla="*/ 364437 h 603052"/>
                  <a:gd name="connsiteX9" fmla="*/ 274595 w 604110"/>
                  <a:gd name="connsiteY9" fmla="*/ 399804 h 603052"/>
                  <a:gd name="connsiteX10" fmla="*/ 365076 w 604110"/>
                  <a:gd name="connsiteY10" fmla="*/ 309604 h 603052"/>
                  <a:gd name="connsiteX11" fmla="*/ 384436 w 604110"/>
                  <a:gd name="connsiteY11" fmla="*/ 301482 h 603052"/>
                  <a:gd name="connsiteX12" fmla="*/ 54919 w 604110"/>
                  <a:gd name="connsiteY12" fmla="*/ 219291 h 603052"/>
                  <a:gd name="connsiteX13" fmla="*/ 54919 w 604110"/>
                  <a:gd name="connsiteY13" fmla="*/ 548229 h 603052"/>
                  <a:gd name="connsiteX14" fmla="*/ 549191 w 604110"/>
                  <a:gd name="connsiteY14" fmla="*/ 548229 h 603052"/>
                  <a:gd name="connsiteX15" fmla="*/ 549191 w 604110"/>
                  <a:gd name="connsiteY15" fmla="*/ 219291 h 603052"/>
                  <a:gd name="connsiteX16" fmla="*/ 54919 w 604110"/>
                  <a:gd name="connsiteY16" fmla="*/ 109646 h 603052"/>
                  <a:gd name="connsiteX17" fmla="*/ 54919 w 604110"/>
                  <a:gd name="connsiteY17" fmla="*/ 164468 h 603052"/>
                  <a:gd name="connsiteX18" fmla="*/ 549191 w 604110"/>
                  <a:gd name="connsiteY18" fmla="*/ 164468 h 603052"/>
                  <a:gd name="connsiteX19" fmla="*/ 549191 w 604110"/>
                  <a:gd name="connsiteY19" fmla="*/ 109646 h 603052"/>
                  <a:gd name="connsiteX20" fmla="*/ 210477 w 604110"/>
                  <a:gd name="connsiteY20" fmla="*/ 0 h 603052"/>
                  <a:gd name="connsiteX21" fmla="*/ 237937 w 604110"/>
                  <a:gd name="connsiteY21" fmla="*/ 27411 h 603052"/>
                  <a:gd name="connsiteX22" fmla="*/ 237937 w 604110"/>
                  <a:gd name="connsiteY22" fmla="*/ 54823 h 603052"/>
                  <a:gd name="connsiteX23" fmla="*/ 366173 w 604110"/>
                  <a:gd name="connsiteY23" fmla="*/ 54823 h 603052"/>
                  <a:gd name="connsiteX24" fmla="*/ 366173 w 604110"/>
                  <a:gd name="connsiteY24" fmla="*/ 27411 h 603052"/>
                  <a:gd name="connsiteX25" fmla="*/ 393633 w 604110"/>
                  <a:gd name="connsiteY25" fmla="*/ 0 h 603052"/>
                  <a:gd name="connsiteX26" fmla="*/ 421092 w 604110"/>
                  <a:gd name="connsiteY26" fmla="*/ 27411 h 603052"/>
                  <a:gd name="connsiteX27" fmla="*/ 421092 w 604110"/>
                  <a:gd name="connsiteY27" fmla="*/ 54823 h 603052"/>
                  <a:gd name="connsiteX28" fmla="*/ 576650 w 604110"/>
                  <a:gd name="connsiteY28" fmla="*/ 54823 h 603052"/>
                  <a:gd name="connsiteX29" fmla="*/ 604110 w 604110"/>
                  <a:gd name="connsiteY29" fmla="*/ 82234 h 603052"/>
                  <a:gd name="connsiteX30" fmla="*/ 604110 w 604110"/>
                  <a:gd name="connsiteY30" fmla="*/ 575641 h 603052"/>
                  <a:gd name="connsiteX31" fmla="*/ 576650 w 604110"/>
                  <a:gd name="connsiteY31" fmla="*/ 603052 h 603052"/>
                  <a:gd name="connsiteX32" fmla="*/ 27460 w 604110"/>
                  <a:gd name="connsiteY32" fmla="*/ 603052 h 603052"/>
                  <a:gd name="connsiteX33" fmla="*/ 0 w 604110"/>
                  <a:gd name="connsiteY33" fmla="*/ 575641 h 603052"/>
                  <a:gd name="connsiteX34" fmla="*/ 0 w 604110"/>
                  <a:gd name="connsiteY34" fmla="*/ 82234 h 603052"/>
                  <a:gd name="connsiteX35" fmla="*/ 27460 w 604110"/>
                  <a:gd name="connsiteY35" fmla="*/ 54823 h 603052"/>
                  <a:gd name="connsiteX36" fmla="*/ 183018 w 604110"/>
                  <a:gd name="connsiteY36" fmla="*/ 54823 h 603052"/>
                  <a:gd name="connsiteX37" fmla="*/ 183018 w 604110"/>
                  <a:gd name="connsiteY37" fmla="*/ 27411 h 603052"/>
                  <a:gd name="connsiteX38" fmla="*/ 210477 w 604110"/>
                  <a:gd name="connsiteY38" fmla="*/ 0 h 603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04110" h="603052">
                    <a:moveTo>
                      <a:pt x="384436" y="301482"/>
                    </a:moveTo>
                    <a:cubicBezTo>
                      <a:pt x="391438" y="301482"/>
                      <a:pt x="398440" y="304189"/>
                      <a:pt x="403795" y="309604"/>
                    </a:cubicBezTo>
                    <a:cubicBezTo>
                      <a:pt x="414642" y="320296"/>
                      <a:pt x="414642" y="337568"/>
                      <a:pt x="403795" y="348261"/>
                    </a:cubicBezTo>
                    <a:lnTo>
                      <a:pt x="293954" y="457926"/>
                    </a:lnTo>
                    <a:cubicBezTo>
                      <a:pt x="288599" y="463273"/>
                      <a:pt x="281597" y="466014"/>
                      <a:pt x="274595" y="466014"/>
                    </a:cubicBezTo>
                    <a:cubicBezTo>
                      <a:pt x="267592" y="466014"/>
                      <a:pt x="260590" y="463273"/>
                      <a:pt x="255235" y="457926"/>
                    </a:cubicBezTo>
                    <a:lnTo>
                      <a:pt x="200315" y="403094"/>
                    </a:lnTo>
                    <a:cubicBezTo>
                      <a:pt x="189468" y="392401"/>
                      <a:pt x="189468" y="375129"/>
                      <a:pt x="200315" y="364437"/>
                    </a:cubicBezTo>
                    <a:cubicBezTo>
                      <a:pt x="211024" y="353607"/>
                      <a:pt x="228324" y="353607"/>
                      <a:pt x="239034" y="364437"/>
                    </a:cubicBezTo>
                    <a:lnTo>
                      <a:pt x="274595" y="399804"/>
                    </a:lnTo>
                    <a:lnTo>
                      <a:pt x="365076" y="309604"/>
                    </a:lnTo>
                    <a:cubicBezTo>
                      <a:pt x="370431" y="304189"/>
                      <a:pt x="377434" y="301482"/>
                      <a:pt x="384436" y="301482"/>
                    </a:cubicBezTo>
                    <a:close/>
                    <a:moveTo>
                      <a:pt x="54919" y="219291"/>
                    </a:moveTo>
                    <a:lnTo>
                      <a:pt x="54919" y="548229"/>
                    </a:lnTo>
                    <a:lnTo>
                      <a:pt x="549191" y="548229"/>
                    </a:lnTo>
                    <a:lnTo>
                      <a:pt x="549191" y="219291"/>
                    </a:lnTo>
                    <a:close/>
                    <a:moveTo>
                      <a:pt x="54919" y="109646"/>
                    </a:moveTo>
                    <a:lnTo>
                      <a:pt x="54919" y="164468"/>
                    </a:lnTo>
                    <a:lnTo>
                      <a:pt x="549191" y="164468"/>
                    </a:lnTo>
                    <a:lnTo>
                      <a:pt x="549191" y="109646"/>
                    </a:lnTo>
                    <a:close/>
                    <a:moveTo>
                      <a:pt x="210477" y="0"/>
                    </a:moveTo>
                    <a:cubicBezTo>
                      <a:pt x="225717" y="0"/>
                      <a:pt x="237937" y="12335"/>
                      <a:pt x="237937" y="27411"/>
                    </a:cubicBezTo>
                    <a:lnTo>
                      <a:pt x="237937" y="54823"/>
                    </a:lnTo>
                    <a:lnTo>
                      <a:pt x="366173" y="54823"/>
                    </a:lnTo>
                    <a:lnTo>
                      <a:pt x="366173" y="27411"/>
                    </a:lnTo>
                    <a:cubicBezTo>
                      <a:pt x="366173" y="12335"/>
                      <a:pt x="378393" y="0"/>
                      <a:pt x="393633" y="0"/>
                    </a:cubicBezTo>
                    <a:cubicBezTo>
                      <a:pt x="408735" y="0"/>
                      <a:pt x="421092" y="12335"/>
                      <a:pt x="421092" y="27411"/>
                    </a:cubicBezTo>
                    <a:lnTo>
                      <a:pt x="421092" y="54823"/>
                    </a:lnTo>
                    <a:lnTo>
                      <a:pt x="576650" y="54823"/>
                    </a:lnTo>
                    <a:cubicBezTo>
                      <a:pt x="591753" y="54823"/>
                      <a:pt x="604110" y="67158"/>
                      <a:pt x="604110" y="82234"/>
                    </a:cubicBezTo>
                    <a:lnTo>
                      <a:pt x="604110" y="575641"/>
                    </a:lnTo>
                    <a:cubicBezTo>
                      <a:pt x="604110" y="590717"/>
                      <a:pt x="591753" y="603052"/>
                      <a:pt x="576650" y="603052"/>
                    </a:cubicBezTo>
                    <a:lnTo>
                      <a:pt x="27460" y="603052"/>
                    </a:lnTo>
                    <a:cubicBezTo>
                      <a:pt x="12357" y="603052"/>
                      <a:pt x="0" y="590717"/>
                      <a:pt x="0" y="575641"/>
                    </a:cubicBezTo>
                    <a:lnTo>
                      <a:pt x="0" y="82234"/>
                    </a:lnTo>
                    <a:cubicBezTo>
                      <a:pt x="0" y="67158"/>
                      <a:pt x="12357" y="54823"/>
                      <a:pt x="27460" y="54823"/>
                    </a:cubicBezTo>
                    <a:lnTo>
                      <a:pt x="183018" y="54823"/>
                    </a:lnTo>
                    <a:lnTo>
                      <a:pt x="183018" y="27411"/>
                    </a:lnTo>
                    <a:cubicBezTo>
                      <a:pt x="183018" y="12335"/>
                      <a:pt x="195375" y="0"/>
                      <a:pt x="21047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grpSp>
      </p:grpSp>
      <p:sp>
        <p:nvSpPr>
          <p:cNvPr id="5" name="文本框 4"/>
          <p:cNvSpPr txBox="1"/>
          <p:nvPr/>
        </p:nvSpPr>
        <p:spPr>
          <a:xfrm>
            <a:off x="489585" y="1897380"/>
            <a:ext cx="3416935" cy="1753235"/>
          </a:xfrm>
          <a:prstGeom prst="rect">
            <a:avLst/>
          </a:prstGeom>
          <a:noFill/>
        </p:spPr>
        <p:txBody>
          <a:bodyPr wrap="square" rtlCol="0">
            <a:spAutoFit/>
          </a:bodyPr>
          <a:p>
            <a:r>
              <a:rPr lang="en-US" altLang="zh-CN" b="1">
                <a:latin typeface="华文中宋" panose="02010600040101010101" charset="-122"/>
                <a:ea typeface="华文中宋" panose="02010600040101010101" charset="-122"/>
                <a:cs typeface="华文中宋" panose="02010600040101010101" charset="-122"/>
              </a:rPr>
              <a:t>①为机构投资者与盈余管理关系的研究提供了新视角</a:t>
            </a:r>
            <a:r>
              <a:rPr lang="en-US" altLang="zh-CN">
                <a:latin typeface="华文中宋" panose="02010600040101010101" charset="-122"/>
                <a:ea typeface="华文中宋" panose="02010600040101010101" charset="-122"/>
                <a:cs typeface="华文中宋" panose="02010600040101010101" charset="-122"/>
              </a:rPr>
              <a:t>。</a:t>
            </a:r>
            <a:r>
              <a:rPr lang="en-US" altLang="zh-CN">
                <a:latin typeface="华文仿宋" panose="02010600040101010101" charset="-122"/>
                <a:ea typeface="华文仿宋" panose="02010600040101010101" charset="-122"/>
                <a:cs typeface="华文仿宋" panose="02010600040101010101" charset="-122"/>
              </a:rPr>
              <a:t> 本文从机构共同持股同行业多家企业产生的关联效应视角，拓展了机构投资者治理行为和治理效应的研究。</a:t>
            </a:r>
            <a:endParaRPr lang="en-US" altLang="zh-CN">
              <a:latin typeface="华文仿宋" panose="02010600040101010101" charset="-122"/>
              <a:ea typeface="华文仿宋" panose="02010600040101010101" charset="-122"/>
              <a:cs typeface="华文仿宋" panose="02010600040101010101" charset="-122"/>
            </a:endParaRPr>
          </a:p>
        </p:txBody>
      </p:sp>
      <p:sp>
        <p:nvSpPr>
          <p:cNvPr id="6" name="文本框 5"/>
          <p:cNvSpPr txBox="1"/>
          <p:nvPr/>
        </p:nvSpPr>
        <p:spPr>
          <a:xfrm>
            <a:off x="520065" y="4912995"/>
            <a:ext cx="4247515" cy="1476375"/>
          </a:xfrm>
          <a:prstGeom prst="rect">
            <a:avLst/>
          </a:prstGeom>
          <a:noFill/>
        </p:spPr>
        <p:txBody>
          <a:bodyPr wrap="square" rtlCol="0">
            <a:spAutoFit/>
          </a:bodyPr>
          <a:p>
            <a:r>
              <a:rPr lang="zh-CN" altLang="en-US" b="1">
                <a:latin typeface="华文中宋" panose="02010600040101010101" charset="-122"/>
                <a:ea typeface="华文中宋" panose="02010600040101010101" charset="-122"/>
                <a:cs typeface="华文中宋" panose="02010600040101010101" charset="-122"/>
              </a:rPr>
              <a:t>②拓展了机构投资者信息网络的研究。  </a:t>
            </a:r>
            <a:r>
              <a:rPr lang="zh-CN" altLang="en-US">
                <a:latin typeface="华文仿宋" panose="02010600040101010101" charset="-122"/>
                <a:ea typeface="华文仿宋" panose="02010600040101010101" charset="-122"/>
              </a:rPr>
              <a:t>本文从机构投资者持股同行业多家企业形成的企业网络出发，探究了共同机构所有权对企业盈余管理发挥的治理作用，完善了机构投资者信息优势的研究。</a:t>
            </a:r>
            <a:endParaRPr lang="zh-CN" altLang="en-US">
              <a:latin typeface="华文仿宋" panose="02010600040101010101" charset="-122"/>
              <a:ea typeface="华文仿宋" panose="02010600040101010101" charset="-122"/>
            </a:endParaRPr>
          </a:p>
        </p:txBody>
      </p:sp>
      <p:sp>
        <p:nvSpPr>
          <p:cNvPr id="7" name="文本框 6"/>
          <p:cNvSpPr txBox="1"/>
          <p:nvPr/>
        </p:nvSpPr>
        <p:spPr>
          <a:xfrm>
            <a:off x="8060690" y="4912995"/>
            <a:ext cx="3858895" cy="1753235"/>
          </a:xfrm>
          <a:prstGeom prst="rect">
            <a:avLst/>
          </a:prstGeom>
          <a:noFill/>
        </p:spPr>
        <p:txBody>
          <a:bodyPr wrap="square" rtlCol="0">
            <a:spAutoFit/>
          </a:bodyPr>
          <a:p>
            <a:r>
              <a:rPr lang="zh-CN" altLang="en-US" b="1">
                <a:latin typeface="华文中宋" panose="02010600040101010101" charset="-122"/>
                <a:ea typeface="华文中宋" panose="02010600040101010101" charset="-122"/>
              </a:rPr>
              <a:t>③进一步探索了机构投资者的作用路径和影响机理。</a:t>
            </a:r>
            <a:r>
              <a:rPr lang="zh-CN" altLang="en-US">
                <a:latin typeface="华文仿宋" panose="02010600040101010101" charset="-122"/>
                <a:ea typeface="华文仿宋" panose="02010600040101010101" charset="-122"/>
                <a:cs typeface="华文仿宋" panose="02010600040101010101" charset="-122"/>
              </a:rPr>
              <a:t>  本文从机构投资者持股同行业企业而形成的网络入手，探索了机构投资者可能产生的“协同治理”和“合谋舞弊”两种效应，并验证了委派管 理层这一具体途径。</a:t>
            </a:r>
            <a:endParaRPr lang="zh-CN" altLang="en-US">
              <a:latin typeface="华文仿宋" panose="02010600040101010101" charset="-122"/>
              <a:ea typeface="华文仿宋" panose="02010600040101010101" charset="-122"/>
              <a:cs typeface="华文仿宋" panose="02010600040101010101" charset="-122"/>
            </a:endParaRPr>
          </a:p>
        </p:txBody>
      </p:sp>
      <p:sp>
        <p:nvSpPr>
          <p:cNvPr id="8" name="文本框 7"/>
          <p:cNvSpPr txBox="1"/>
          <p:nvPr/>
        </p:nvSpPr>
        <p:spPr>
          <a:xfrm>
            <a:off x="8041005" y="1725295"/>
            <a:ext cx="4031615" cy="2030095"/>
          </a:xfrm>
          <a:prstGeom prst="rect">
            <a:avLst/>
          </a:prstGeom>
          <a:noFill/>
        </p:spPr>
        <p:txBody>
          <a:bodyPr wrap="square" rtlCol="0">
            <a:spAutoFit/>
          </a:bodyPr>
          <a:p>
            <a:r>
              <a:rPr lang="zh-CN" altLang="en-US" b="1">
                <a:latin typeface="华文中宋" panose="02010600040101010101" charset="-122"/>
                <a:ea typeface="华文中宋" panose="02010600040101010101" charset="-122"/>
              </a:rPr>
              <a:t>④为中国政府部门制定更为合理的监管政策提供参考。</a:t>
            </a:r>
            <a:r>
              <a:rPr lang="zh-CN" altLang="en-US">
                <a:latin typeface="华文仿宋" panose="02010600040101010101" charset="-122"/>
                <a:ea typeface="华文仿宋" panose="02010600040101010101" charset="-122"/>
                <a:cs typeface="华文仿宋" panose="02010600040101010101" charset="-122"/>
              </a:rPr>
              <a:t> 目前，中国监管部门还未就资本市场中的共同机构所有权进行规范，本文认为现阶段应合理借助这一新兴所有权模式服 务于中国经济高质量发展和国家治理能力现代化建设。</a:t>
            </a:r>
            <a:endParaRPr lang="zh-CN" altLang="en-US">
              <a:latin typeface="华文仿宋" panose="02010600040101010101" charset="-122"/>
              <a:ea typeface="华文仿宋" panose="02010600040101010101" charset="-122"/>
              <a:cs typeface="华文仿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p:cTn id="7" dur="1000" fill="hold"/>
                                        <p:tgtEl>
                                          <p:spTgt spid="57"/>
                                        </p:tgtEl>
                                        <p:attrNameLst>
                                          <p:attrName>ppt_w</p:attrName>
                                        </p:attrNameLst>
                                      </p:cBhvr>
                                      <p:tavLst>
                                        <p:tav tm="0">
                                          <p:val>
                                            <p:fltVal val="0"/>
                                          </p:val>
                                        </p:tav>
                                        <p:tav tm="100000">
                                          <p:val>
                                            <p:strVal val="#ppt_w"/>
                                          </p:val>
                                        </p:tav>
                                      </p:tavLst>
                                    </p:anim>
                                    <p:anim calcmode="lin" valueType="num">
                                      <p:cBhvr>
                                        <p:cTn id="8" dur="1000" fill="hold"/>
                                        <p:tgtEl>
                                          <p:spTgt spid="57"/>
                                        </p:tgtEl>
                                        <p:attrNameLst>
                                          <p:attrName>ppt_h</p:attrName>
                                        </p:attrNameLst>
                                      </p:cBhvr>
                                      <p:tavLst>
                                        <p:tav tm="0">
                                          <p:val>
                                            <p:fltVal val="0"/>
                                          </p:val>
                                        </p:tav>
                                        <p:tav tm="100000">
                                          <p:val>
                                            <p:strVal val="#ppt_h"/>
                                          </p:val>
                                        </p:tav>
                                      </p:tavLst>
                                    </p:anim>
                                    <p:anim calcmode="lin" valueType="num">
                                      <p:cBhvr>
                                        <p:cTn id="9" dur="1000" fill="hold"/>
                                        <p:tgtEl>
                                          <p:spTgt spid="57"/>
                                        </p:tgtEl>
                                        <p:attrNameLst>
                                          <p:attrName>style.rotation</p:attrName>
                                        </p:attrNameLst>
                                      </p:cBhvr>
                                      <p:tavLst>
                                        <p:tav tm="0">
                                          <p:val>
                                            <p:fltVal val="90"/>
                                          </p:val>
                                        </p:tav>
                                        <p:tav tm="100000">
                                          <p:val>
                                            <p:fltVal val="0"/>
                                          </p:val>
                                        </p:tav>
                                      </p:tavLst>
                                    </p:anim>
                                    <p:animEffect transition="in" filter="fade">
                                      <p:cBhvr>
                                        <p:cTn id="10" dur="1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等腰三角形 12"/>
          <p:cNvSpPr/>
          <p:nvPr/>
        </p:nvSpPr>
        <p:spPr>
          <a:xfrm rot="16200000" flipV="1">
            <a:off x="-1099284" y="1444859"/>
            <a:ext cx="6166851" cy="3968283"/>
          </a:xfrm>
          <a:prstGeom prst="triangle">
            <a:avLst/>
          </a:prstGeom>
          <a:solidFill>
            <a:srgbClr val="8FAA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4" name="直接连接符 13"/>
          <p:cNvCxnSpPr/>
          <p:nvPr/>
        </p:nvCxnSpPr>
        <p:spPr>
          <a:xfrm flipH="1">
            <a:off x="9535887" y="-1743"/>
            <a:ext cx="2656115" cy="22028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等腰三角形 14"/>
          <p:cNvSpPr/>
          <p:nvPr/>
        </p:nvSpPr>
        <p:spPr>
          <a:xfrm rot="16200000" flipV="1">
            <a:off x="3897180" y="2151318"/>
            <a:ext cx="1015660" cy="653564"/>
          </a:xfrm>
          <a:prstGeom prst="triangle">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CN" altLang="en-US" sz="2400">
              <a:solidFill>
                <a:prstClr val="white"/>
              </a:solidFill>
              <a:ea typeface="字魂58号-创中黑" panose="00000500000000000000" pitchFamily="2" charset="-122"/>
              <a:cs typeface="+mn-lt"/>
              <a:sym typeface="字魂58号-创中黑" panose="00000500000000000000" pitchFamily="2" charset="-122"/>
            </a:endParaRPr>
          </a:p>
        </p:txBody>
      </p:sp>
      <p:cxnSp>
        <p:nvCxnSpPr>
          <p:cNvPr id="16" name="直接连接符 15"/>
          <p:cNvCxnSpPr/>
          <p:nvPr/>
        </p:nvCxnSpPr>
        <p:spPr>
          <a:xfrm flipH="1">
            <a:off x="3578217" y="4767072"/>
            <a:ext cx="1156115" cy="9588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840859" y="1970901"/>
            <a:ext cx="3188335" cy="1014730"/>
          </a:xfrm>
          <a:prstGeom prst="rect">
            <a:avLst/>
          </a:prstGeom>
          <a:noFill/>
        </p:spPr>
        <p:txBody>
          <a:bodyPr wrap="none" rtlCol="0">
            <a:spAutoFit/>
            <a:scene3d>
              <a:camera prst="orthographicFront"/>
              <a:lightRig rig="threePt" dir="t"/>
            </a:scene3d>
            <a:sp3d contourW="12700"/>
          </a:bodyPr>
          <a:lstStyle/>
          <a:p>
            <a:r>
              <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rPr>
              <a:t>PART 02</a:t>
            </a:r>
            <a:endParaRPr lang="en-US" altLang="zh-CN" sz="6000" dirty="0">
              <a:solidFill>
                <a:schemeClr val="tx1">
                  <a:lumMod val="75000"/>
                  <a:lumOff val="25000"/>
                </a:schemeClr>
              </a:solidFill>
              <a:ea typeface="字魂58号-创中黑" panose="00000500000000000000" pitchFamily="2" charset="-122"/>
              <a:cs typeface="+mn-lt"/>
              <a:sym typeface="字魂58号-创中黑" panose="00000500000000000000" pitchFamily="2" charset="-122"/>
            </a:endParaRPr>
          </a:p>
        </p:txBody>
      </p:sp>
      <p:sp>
        <p:nvSpPr>
          <p:cNvPr id="18" name="文本框 17"/>
          <p:cNvSpPr txBox="1"/>
          <p:nvPr/>
        </p:nvSpPr>
        <p:spPr>
          <a:xfrm>
            <a:off x="4840859" y="3038719"/>
            <a:ext cx="3060700" cy="706755"/>
          </a:xfrm>
          <a:prstGeom prst="rect">
            <a:avLst/>
          </a:prstGeom>
          <a:noFill/>
        </p:spPr>
        <p:txBody>
          <a:bodyPr wrap="none" rtlCol="0">
            <a:spAutoFit/>
            <a:scene3d>
              <a:camera prst="orthographicFront"/>
              <a:lightRig rig="threePt" dir="t"/>
            </a:scene3d>
            <a:sp3d contourW="12700"/>
          </a:bodyPr>
          <a:lstStyle/>
          <a:p>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文</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献</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回</a:t>
            </a:r>
            <a:r>
              <a:rPr lang="en-US" altLang="zh-CN" sz="4000" dirty="0">
                <a:solidFill>
                  <a:schemeClr val="tx1">
                    <a:lumMod val="75000"/>
                    <a:lumOff val="25000"/>
                  </a:schemeClr>
                </a:solidFill>
                <a:ea typeface="字魂58号-创中黑" panose="00000500000000000000" pitchFamily="2" charset="-122"/>
                <a:sym typeface="字魂58号-创中黑" panose="00000500000000000000" pitchFamily="2" charset="-122"/>
              </a:rPr>
              <a:t>  </a:t>
            </a:r>
            <a:r>
              <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rPr>
              <a:t>顾</a:t>
            </a:r>
            <a:endParaRPr lang="zh-CN" altLang="en-US" sz="4000" dirty="0">
              <a:solidFill>
                <a:schemeClr val="tx1">
                  <a:lumMod val="75000"/>
                  <a:lumOff val="25000"/>
                </a:schemeClr>
              </a:solidFill>
              <a:ea typeface="字魂58号-创中黑" panose="00000500000000000000" pitchFamily="2" charset="-122"/>
              <a:sym typeface="字魂58号-创中黑" panose="00000500000000000000" pitchFamily="2" charset="-122"/>
            </a:endParaRPr>
          </a:p>
        </p:txBody>
      </p:sp>
      <p:sp>
        <p:nvSpPr>
          <p:cNvPr id="20" name="任意多边形 19"/>
          <p:cNvSpPr/>
          <p:nvPr/>
        </p:nvSpPr>
        <p:spPr>
          <a:xfrm>
            <a:off x="10445469" y="5500915"/>
            <a:ext cx="1746531" cy="1357087"/>
          </a:xfrm>
          <a:custGeom>
            <a:avLst/>
            <a:gdLst>
              <a:gd name="connsiteX0" fmla="*/ 1319464 w 1319464"/>
              <a:gd name="connsiteY0" fmla="*/ 0 h 1025247"/>
              <a:gd name="connsiteX1" fmla="*/ 1319464 w 1319464"/>
              <a:gd name="connsiteY1" fmla="*/ 1025247 h 1025247"/>
              <a:gd name="connsiteX2" fmla="*/ 0 w 1319464"/>
              <a:gd name="connsiteY2" fmla="*/ 1025247 h 1025247"/>
            </a:gdLst>
            <a:ahLst/>
            <a:cxnLst>
              <a:cxn ang="0">
                <a:pos x="connsiteX0" y="connsiteY0"/>
              </a:cxn>
              <a:cxn ang="0">
                <a:pos x="connsiteX1" y="connsiteY1"/>
              </a:cxn>
              <a:cxn ang="0">
                <a:pos x="connsiteX2" y="connsiteY2"/>
              </a:cxn>
            </a:cxnLst>
            <a:rect l="l" t="t" r="r" b="b"/>
            <a:pathLst>
              <a:path w="1319464" h="1025247">
                <a:moveTo>
                  <a:pt x="1319464" y="0"/>
                </a:moveTo>
                <a:lnTo>
                  <a:pt x="1319464" y="1025247"/>
                </a:lnTo>
                <a:lnTo>
                  <a:pt x="0" y="1025247"/>
                </a:lnTo>
                <a:close/>
              </a:path>
            </a:pathLst>
          </a:cu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ea typeface="字魂58号-创中黑" panose="00000500000000000000" pitchFamily="2" charset="-122"/>
              <a:cs typeface="+mn-lt"/>
              <a:sym typeface="字魂58号-创中黑" panose="00000500000000000000" pitchFamily="2" charset="-122"/>
            </a:endParaRPr>
          </a:p>
        </p:txBody>
      </p:sp>
      <p:cxnSp>
        <p:nvCxnSpPr>
          <p:cNvPr id="21" name="直接连接符 20"/>
          <p:cNvCxnSpPr/>
          <p:nvPr/>
        </p:nvCxnSpPr>
        <p:spPr>
          <a:xfrm flipH="1">
            <a:off x="9727812" y="6378595"/>
            <a:ext cx="578056" cy="4794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4886961" y="342117"/>
            <a:ext cx="2418080" cy="583565"/>
          </a:xfrm>
          <a:prstGeom prst="rect">
            <a:avLst/>
          </a:prstGeom>
          <a:noFill/>
        </p:spPr>
        <p:txBody>
          <a:bodyPr wrap="none" rtlCol="0">
            <a:spAutoFit/>
            <a:scene3d>
              <a:camera prst="orthographicFront"/>
              <a:lightRig rig="threePt" dir="t"/>
            </a:scene3d>
            <a:sp3d contourW="12700"/>
          </a:bodyPr>
          <a:lstStyle/>
          <a:p>
            <a:pPr algn="ct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文</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献</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回</a:t>
            </a:r>
            <a:r>
              <a:rPr lang="en-US" altLang="zh-CN" sz="3200" dirty="0">
                <a:latin typeface="字魂58号-创中黑" panose="00000500000000000000" pitchFamily="2" charset="-122"/>
                <a:ea typeface="字魂58号-创中黑" panose="00000500000000000000" pitchFamily="2" charset="-122"/>
                <a:sym typeface="字魂58号-创中黑" panose="00000500000000000000" pitchFamily="2" charset="-122"/>
              </a:rPr>
              <a:t> </a:t>
            </a:r>
            <a:r>
              <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rPr>
              <a:t>顾</a:t>
            </a:r>
            <a:endParaRPr lang="zh-CN" altLang="en-US" sz="3200" dirty="0">
              <a:latin typeface="字魂58号-创中黑" panose="00000500000000000000" pitchFamily="2" charset="-122"/>
              <a:ea typeface="字魂58号-创中黑" panose="00000500000000000000" pitchFamily="2" charset="-122"/>
              <a:sym typeface="字魂58号-创中黑" panose="00000500000000000000" pitchFamily="2" charset="-122"/>
            </a:endParaRPr>
          </a:p>
        </p:txBody>
      </p:sp>
      <p:sp>
        <p:nvSpPr>
          <p:cNvPr id="7" name="矩形 6"/>
          <p:cNvSpPr/>
          <p:nvPr/>
        </p:nvSpPr>
        <p:spPr>
          <a:xfrm>
            <a:off x="443230" y="1813560"/>
            <a:ext cx="3158490" cy="326580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443230" y="1108710"/>
            <a:ext cx="6273800" cy="521970"/>
          </a:xfrm>
          <a:prstGeom prst="rect">
            <a:avLst/>
          </a:prstGeom>
          <a:noFill/>
        </p:spPr>
        <p:txBody>
          <a:bodyPr wrap="square" rtlCol="0">
            <a:spAutoFit/>
          </a:bodyPr>
          <a:p>
            <a:r>
              <a:rPr lang="zh-CN" altLang="en-US" sz="2800" b="1">
                <a:solidFill>
                  <a:schemeClr val="accent1">
                    <a:lumMod val="75000"/>
                  </a:schemeClr>
                </a:solidFill>
                <a:latin typeface="华文中宋" panose="02010600040101010101" charset="-122"/>
                <a:ea typeface="华文中宋" panose="02010600040101010101" charset="-122"/>
              </a:rPr>
              <a:t>国内机构投资者与企业盈余管理研究</a:t>
            </a:r>
            <a:endParaRPr lang="zh-CN" altLang="en-US" sz="2800" b="1">
              <a:solidFill>
                <a:schemeClr val="accent1">
                  <a:lumMod val="75000"/>
                </a:schemeClr>
              </a:solidFill>
              <a:latin typeface="华文中宋" panose="02010600040101010101" charset="-122"/>
              <a:ea typeface="华文中宋" panose="02010600040101010101" charset="-122"/>
            </a:endParaRPr>
          </a:p>
        </p:txBody>
      </p:sp>
      <p:sp>
        <p:nvSpPr>
          <p:cNvPr id="2" name="矩形 1"/>
          <p:cNvSpPr/>
          <p:nvPr/>
        </p:nvSpPr>
        <p:spPr>
          <a:xfrm>
            <a:off x="4146550" y="1813560"/>
            <a:ext cx="3158490" cy="327596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7962900" y="1813560"/>
            <a:ext cx="3158490" cy="3265805"/>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6" name="直接连接符 5"/>
          <p:cNvCxnSpPr/>
          <p:nvPr/>
        </p:nvCxnSpPr>
        <p:spPr>
          <a:xfrm>
            <a:off x="761365" y="2437130"/>
            <a:ext cx="2522855" cy="10160"/>
          </a:xfrm>
          <a:prstGeom prst="line">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4464685" y="2437130"/>
            <a:ext cx="2522855" cy="10160"/>
          </a:xfrm>
          <a:prstGeom prst="line">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853440" y="2048510"/>
            <a:ext cx="2339340" cy="398780"/>
          </a:xfrm>
          <a:prstGeom prst="rect">
            <a:avLst/>
          </a:prstGeom>
          <a:noFill/>
        </p:spPr>
        <p:txBody>
          <a:bodyPr wrap="square" rtlCol="0">
            <a:spAutoFit/>
          </a:bodyPr>
          <a:p>
            <a:pPr algn="ctr"/>
            <a:r>
              <a:rPr lang="zh-CN" altLang="en-US" sz="2000"/>
              <a:t>有效治理</a:t>
            </a:r>
            <a:endParaRPr lang="zh-CN" altLang="en-US" sz="2000"/>
          </a:p>
        </p:txBody>
      </p:sp>
      <p:sp>
        <p:nvSpPr>
          <p:cNvPr id="10" name="文本框 9"/>
          <p:cNvSpPr txBox="1"/>
          <p:nvPr/>
        </p:nvSpPr>
        <p:spPr>
          <a:xfrm>
            <a:off x="4453890" y="2045970"/>
            <a:ext cx="2339340" cy="398780"/>
          </a:xfrm>
          <a:prstGeom prst="rect">
            <a:avLst/>
          </a:prstGeom>
          <a:noFill/>
        </p:spPr>
        <p:txBody>
          <a:bodyPr wrap="square" rtlCol="0">
            <a:spAutoFit/>
          </a:bodyPr>
          <a:p>
            <a:pPr algn="ctr"/>
            <a:r>
              <a:rPr lang="zh-CN" altLang="en-US" sz="2000"/>
              <a:t>合谋舞弊</a:t>
            </a:r>
            <a:endParaRPr lang="zh-CN" altLang="en-US" sz="2000"/>
          </a:p>
        </p:txBody>
      </p:sp>
      <p:sp>
        <p:nvSpPr>
          <p:cNvPr id="11" name="文本框 10"/>
          <p:cNvSpPr txBox="1"/>
          <p:nvPr/>
        </p:nvSpPr>
        <p:spPr>
          <a:xfrm>
            <a:off x="8258810" y="2038350"/>
            <a:ext cx="2724785" cy="398780"/>
          </a:xfrm>
          <a:prstGeom prst="rect">
            <a:avLst/>
          </a:prstGeom>
          <a:noFill/>
        </p:spPr>
        <p:txBody>
          <a:bodyPr wrap="square" rtlCol="0">
            <a:spAutoFit/>
          </a:bodyPr>
          <a:p>
            <a:r>
              <a:rPr lang="zh-CN" altLang="en-US" sz="2000">
                <a:latin typeface="华文中宋" panose="02010600040101010101" charset="-122"/>
                <a:ea typeface="华文中宋" panose="02010600040101010101" charset="-122"/>
                <a:cs typeface="华文中宋" panose="02010600040101010101" charset="-122"/>
              </a:rPr>
              <a:t>基于特定条件下的治理</a:t>
            </a:r>
            <a:endParaRPr lang="zh-CN" altLang="en-US" sz="2000">
              <a:latin typeface="华文中宋" panose="02010600040101010101" charset="-122"/>
              <a:ea typeface="华文中宋" panose="02010600040101010101" charset="-122"/>
              <a:cs typeface="华文中宋" panose="02010600040101010101" charset="-122"/>
            </a:endParaRPr>
          </a:p>
        </p:txBody>
      </p:sp>
      <p:cxnSp>
        <p:nvCxnSpPr>
          <p:cNvPr id="12" name="直接连接符 11"/>
          <p:cNvCxnSpPr/>
          <p:nvPr/>
        </p:nvCxnSpPr>
        <p:spPr>
          <a:xfrm>
            <a:off x="8359775" y="2447290"/>
            <a:ext cx="2522855" cy="10160"/>
          </a:xfrm>
          <a:prstGeom prst="line">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614045" y="2630805"/>
            <a:ext cx="2867025" cy="2030095"/>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该类观点的研究从持股比例和异质性角度，对机构投资者的治理行为和作用机制进行了探讨，验证了其对企业盈余管理的有效治理（孙光国等，2015；梅洁和张明泽，2016）</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6" name="文本框 15"/>
          <p:cNvSpPr txBox="1"/>
          <p:nvPr/>
        </p:nvSpPr>
        <p:spPr>
          <a:xfrm>
            <a:off x="4321810" y="2652395"/>
            <a:ext cx="2846070" cy="2030095"/>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该类观点的研究认为机构投资者多是进行财务投资，有更多追求短期收益的动机，会加剧企业内部人控制、加大盈余管理动机，从而助推企业进行盈余管理（杨海燕等，2012）</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7" name="文本框 16"/>
          <p:cNvSpPr txBox="1"/>
          <p:nvPr/>
        </p:nvSpPr>
        <p:spPr>
          <a:xfrm>
            <a:off x="8167370" y="2630805"/>
            <a:ext cx="2813685" cy="2306955"/>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该类观点的文献发现机构投资者的治理取决于一定条件，当持股非国有企业（薄仙慧和吴联生，</a:t>
            </a:r>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2009）以及持股达到一定比例（李延喜等，2011）时，可以治理企业盈余管理</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8" name="文本框 17"/>
          <p:cNvSpPr txBox="1"/>
          <p:nvPr/>
        </p:nvSpPr>
        <p:spPr>
          <a:xfrm>
            <a:off x="419735" y="5455285"/>
            <a:ext cx="11006455" cy="922020"/>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已有文献局限于传统“经济人”假设，未考虑机构投资者的社会属性。 机构投资者是“社会人”，当其持股同行业多家企业后，会在同行业不同的企业中传递信息、积累经验、学习决策（李维安等，2017），进而影响其对企业的治理效应。</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接连接符 13"/>
          <p:cNvCxnSpPr/>
          <p:nvPr/>
        </p:nvCxnSpPr>
        <p:spPr>
          <a:xfrm>
            <a:off x="0" y="635000"/>
            <a:ext cx="4229100" cy="0"/>
          </a:xfrm>
          <a:prstGeom prst="line">
            <a:avLst/>
          </a:prstGeom>
          <a:ln w="12700" cmpd="sng">
            <a:solidFill>
              <a:srgbClr val="8FAADC"/>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962900" y="635000"/>
            <a:ext cx="4229100" cy="0"/>
          </a:xfrm>
          <a:prstGeom prst="line">
            <a:avLst/>
          </a:prstGeom>
          <a:ln>
            <a:solidFill>
              <a:srgbClr val="8FAADC"/>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248920" y="1522095"/>
            <a:ext cx="11588750" cy="4677410"/>
          </a:xfrm>
          <a:prstGeom prst="rect">
            <a:avLst/>
          </a:prstGeom>
          <a:noFill/>
          <a:ln cap="sq">
            <a:gradFill>
              <a:gsLst>
                <a:gs pos="0">
                  <a:schemeClr val="bg1">
                    <a:lumMod val="95000"/>
                  </a:schemeClr>
                </a:gs>
                <a:gs pos="49000">
                  <a:schemeClr val="accent1">
                    <a:lumMod val="45000"/>
                    <a:lumOff val="55000"/>
                  </a:schemeClr>
                </a:gs>
                <a:gs pos="83000">
                  <a:schemeClr val="accent1">
                    <a:lumMod val="75000"/>
                  </a:schemeClr>
                </a:gs>
                <a:gs pos="100000">
                  <a:schemeClr val="accent1">
                    <a:lumMod val="30000"/>
                    <a:lumOff val="7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5342255" y="3099435"/>
            <a:ext cx="1402080" cy="1198880"/>
          </a:xfrm>
          <a:prstGeom prst="rect">
            <a:avLst/>
          </a:prstGeom>
          <a:noFill/>
          <a:ln>
            <a:noFill/>
          </a:ln>
        </p:spPr>
        <p:txBody>
          <a:bodyPr wrap="none" rtlCol="0" anchor="t">
            <a:spAutoFit/>
          </a:bodyPr>
          <a:p>
            <a:pPr algn="ctr"/>
            <a:r>
              <a:rPr lang="en-US" altLang="zh-CN" sz="7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VS</a:t>
            </a:r>
            <a:endParaRPr lang="en-US" altLang="zh-CN" sz="72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4" name="文本框 3"/>
          <p:cNvSpPr txBox="1"/>
          <p:nvPr/>
        </p:nvSpPr>
        <p:spPr>
          <a:xfrm>
            <a:off x="818515" y="1757680"/>
            <a:ext cx="3881120" cy="460375"/>
          </a:xfrm>
          <a:prstGeom prst="rect">
            <a:avLst/>
          </a:prstGeom>
          <a:noFill/>
        </p:spPr>
        <p:txBody>
          <a:bodyPr wrap="square" rtlCol="0">
            <a:spAutoFit/>
          </a:bodyPr>
          <a:p>
            <a:pPr algn="ctr"/>
            <a:r>
              <a:rPr lang="zh-CN" altLang="en-US" sz="2400">
                <a:solidFill>
                  <a:srgbClr val="2F5597"/>
                </a:solidFill>
                <a:latin typeface="华文中宋" panose="02010600040101010101" charset="-122"/>
                <a:ea typeface="华文中宋" panose="02010600040101010101" charset="-122"/>
              </a:rPr>
              <a:t>协同治理效应</a:t>
            </a:r>
            <a:endParaRPr lang="zh-CN" altLang="en-US" sz="2400">
              <a:solidFill>
                <a:srgbClr val="2F5597"/>
              </a:solidFill>
              <a:latin typeface="华文中宋" panose="02010600040101010101" charset="-122"/>
              <a:ea typeface="华文中宋" panose="02010600040101010101" charset="-122"/>
            </a:endParaRPr>
          </a:p>
        </p:txBody>
      </p:sp>
      <p:sp>
        <p:nvSpPr>
          <p:cNvPr id="6" name="文本框 5"/>
          <p:cNvSpPr txBox="1"/>
          <p:nvPr/>
        </p:nvSpPr>
        <p:spPr>
          <a:xfrm>
            <a:off x="4480560" y="435610"/>
            <a:ext cx="3230880" cy="398780"/>
          </a:xfrm>
          <a:prstGeom prst="rect">
            <a:avLst/>
          </a:prstGeom>
          <a:noFill/>
        </p:spPr>
        <p:txBody>
          <a:bodyPr wrap="none" rtlCol="0">
            <a:spAutoFit/>
          </a:bodyPr>
          <a:p>
            <a:pPr algn="l"/>
            <a:r>
              <a:rPr lang="zh-CN" altLang="en-US" sz="2000"/>
              <a:t>国内外共同机构所有权研究</a:t>
            </a:r>
            <a:endParaRPr lang="zh-CN" altLang="en-US" sz="2000"/>
          </a:p>
        </p:txBody>
      </p:sp>
      <p:sp>
        <p:nvSpPr>
          <p:cNvPr id="8" name="文本框 7"/>
          <p:cNvSpPr txBox="1"/>
          <p:nvPr/>
        </p:nvSpPr>
        <p:spPr>
          <a:xfrm>
            <a:off x="7348855" y="1830705"/>
            <a:ext cx="3881120" cy="460375"/>
          </a:xfrm>
          <a:prstGeom prst="rect">
            <a:avLst/>
          </a:prstGeom>
          <a:noFill/>
        </p:spPr>
        <p:txBody>
          <a:bodyPr wrap="square" rtlCol="0">
            <a:spAutoFit/>
          </a:bodyPr>
          <a:p>
            <a:pPr algn="ctr"/>
            <a:r>
              <a:rPr lang="zh-CN" altLang="en-US" sz="2400">
                <a:solidFill>
                  <a:srgbClr val="2F5597"/>
                </a:solidFill>
                <a:latin typeface="华文中宋" panose="02010600040101010101" charset="-122"/>
                <a:ea typeface="华文中宋" panose="02010600040101010101" charset="-122"/>
              </a:rPr>
              <a:t>合谋</a:t>
            </a:r>
            <a:r>
              <a:rPr lang="zh-CN" altLang="en-US" sz="2400">
                <a:solidFill>
                  <a:srgbClr val="2F5597"/>
                </a:solidFill>
                <a:latin typeface="华文中宋" panose="02010600040101010101" charset="-122"/>
                <a:ea typeface="华文中宋" panose="02010600040101010101" charset="-122"/>
              </a:rPr>
              <a:t>舞弊效应</a:t>
            </a:r>
            <a:endParaRPr lang="zh-CN" altLang="en-US" sz="2400">
              <a:solidFill>
                <a:srgbClr val="2F5597"/>
              </a:solidFill>
              <a:latin typeface="华文中宋" panose="02010600040101010101" charset="-122"/>
              <a:ea typeface="华文中宋" panose="02010600040101010101" charset="-122"/>
            </a:endParaRPr>
          </a:p>
        </p:txBody>
      </p:sp>
      <p:sp>
        <p:nvSpPr>
          <p:cNvPr id="9" name="文本框 8"/>
          <p:cNvSpPr txBox="1"/>
          <p:nvPr/>
        </p:nvSpPr>
        <p:spPr>
          <a:xfrm>
            <a:off x="380365" y="2229485"/>
            <a:ext cx="4757420" cy="3969385"/>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共同机构所有权通过发挥</a:t>
            </a:r>
            <a:r>
              <a:rPr lang="zh-CN" altLang="en-US" b="1">
                <a:latin typeface="微软雅黑 Light" panose="020B0502040204020203" charset="-122"/>
                <a:ea typeface="微软雅黑 Light" panose="020B0502040204020203" charset="-122"/>
                <a:cs typeface="微软雅黑 Light" panose="020B0502040204020203" charset="-122"/>
              </a:rPr>
              <a:t>整合效应</a:t>
            </a:r>
            <a:r>
              <a:rPr lang="zh-CN" altLang="en-US">
                <a:latin typeface="微软雅黑 Light" panose="020B0502040204020203" charset="-122"/>
                <a:ea typeface="微软雅黑 Light" panose="020B0502040204020203" charset="-122"/>
                <a:cs typeface="微软雅黑 Light" panose="020B0502040204020203" charset="-122"/>
              </a:rPr>
              <a:t>，提高了上市公司市场份额和专利申请数（He and Huang，2017；Gao et al.，2019），并可以降低融资成本、减少并购交易成本，以及提升并购绩效（Chen et al.，2018；Brooks et al.，2018）。因</a:t>
            </a:r>
            <a:r>
              <a:rPr lang="zh-CN" altLang="en-US" b="1">
                <a:latin typeface="微软雅黑 Light" panose="020B0502040204020203" charset="-122"/>
                <a:ea typeface="微软雅黑 Light" panose="020B0502040204020203" charset="-122"/>
                <a:cs typeface="微软雅黑 Light" panose="020B0502040204020203" charset="-122"/>
              </a:rPr>
              <a:t>行业枢纽</a:t>
            </a:r>
            <a:r>
              <a:rPr lang="zh-CN" altLang="en-US">
                <a:latin typeface="微软雅黑 Light" panose="020B0502040204020203" charset="-122"/>
                <a:ea typeface="微软雅黑 Light" panose="020B0502040204020203" charset="-122"/>
                <a:cs typeface="微软雅黑 Light" panose="020B0502040204020203" charset="-122"/>
              </a:rPr>
              <a:t>作用，有共同机构所有权的上市公司具有更好的治理效果 （Kang et al.，2018），使得共同机构投资者能够更好履行监督职能，在股东大会中对管理层提案持否定意见（He et al.，2019）。 而</a:t>
            </a:r>
            <a:r>
              <a:rPr lang="zh-CN" altLang="en-US" b="1">
                <a:latin typeface="微软雅黑 Light" panose="020B0502040204020203" charset="-122"/>
                <a:ea typeface="微软雅黑 Light" panose="020B0502040204020203" charset="-122"/>
                <a:cs typeface="微软雅黑 Light" panose="020B0502040204020203" charset="-122"/>
              </a:rPr>
              <a:t>规模经济</a:t>
            </a:r>
            <a:r>
              <a:rPr lang="zh-CN" altLang="en-US">
                <a:latin typeface="微软雅黑 Light" panose="020B0502040204020203" charset="-122"/>
                <a:ea typeface="微软雅黑 Light" panose="020B0502040204020203" charset="-122"/>
                <a:cs typeface="微软雅黑 Light" panose="020B0502040204020203" charset="-122"/>
              </a:rPr>
              <a:t>效应提高了监督效率，使得共同机构所有权增强了企业披露意愿（Park et al.，2019）、减少了盈余管理（Ramalingegowda etal.，2020）。</a:t>
            </a:r>
            <a:endParaRPr lang="zh-CN" altLang="en-US">
              <a:latin typeface="微软雅黑 Light" panose="020B0502040204020203" charset="-122"/>
              <a:ea typeface="微软雅黑 Light" panose="020B0502040204020203" charset="-122"/>
              <a:cs typeface="微软雅黑 Light" panose="020B0502040204020203" charset="-122"/>
            </a:endParaRPr>
          </a:p>
        </p:txBody>
      </p:sp>
      <p:sp>
        <p:nvSpPr>
          <p:cNvPr id="10" name="文本框 9"/>
          <p:cNvSpPr txBox="1"/>
          <p:nvPr/>
        </p:nvSpPr>
        <p:spPr>
          <a:xfrm>
            <a:off x="7059930" y="2296795"/>
            <a:ext cx="4582160" cy="3138170"/>
          </a:xfrm>
          <a:prstGeom prst="rect">
            <a:avLst/>
          </a:prstGeom>
          <a:noFill/>
        </p:spPr>
        <p:txBody>
          <a:bodyPr wrap="square" rtlCol="0">
            <a:spAutoFit/>
          </a:bodyPr>
          <a:p>
            <a:r>
              <a:rPr lang="zh-CN" altLang="en-US">
                <a:latin typeface="微软雅黑 Light" panose="020B0502040204020203" charset="-122"/>
                <a:ea typeface="微软雅黑 Light" panose="020B0502040204020203" charset="-122"/>
                <a:cs typeface="微软雅黑 Light" panose="020B0502040204020203" charset="-122"/>
              </a:rPr>
              <a:t>共同机构所有权追求组合价值最大化目标，会促使同行业企业串联合谋，提高同行业上市公司在产品市场上的定价能力（Azar et al.，2016；Azar et al.，2018），使得同行业企业出现投资不足（潘越等，2020）。值得一提的是，基于相似的研究，Kennedy et</a:t>
            </a:r>
            <a:endParaRPr lang="zh-CN" altLang="en-US">
              <a:latin typeface="微软雅黑 Light" panose="020B0502040204020203" charset="-122"/>
              <a:ea typeface="微软雅黑 Light" panose="020B0502040204020203" charset="-122"/>
              <a:cs typeface="微软雅黑 Light" panose="020B0502040204020203" charset="-122"/>
            </a:endParaRPr>
          </a:p>
          <a:p>
            <a:r>
              <a:rPr lang="zh-CN" altLang="en-US">
                <a:latin typeface="微软雅黑 Light" panose="020B0502040204020203" charset="-122"/>
                <a:ea typeface="微软雅黑 Light" panose="020B0502040204020203" charset="-122"/>
                <a:cs typeface="微软雅黑 Light" panose="020B0502040204020203" charset="-122"/>
              </a:rPr>
              <a:t>al.（2017）并未发现共同机构所有权扭曲行业价格机制的证据。 Edmans et al.（2019）的研究也表明， 价格上涨不一定表明存在合谋舞弊，有可能是由于治理的改进、产品质量的提高或是更有效的定价。</a:t>
            </a:r>
            <a:endParaRPr lang="zh-CN" altLang="en-US">
              <a:latin typeface="微软雅黑 Light" panose="020B0502040204020203" charset="-122"/>
              <a:ea typeface="微软雅黑 Light" panose="020B0502040204020203" charset="-122"/>
              <a:cs typeface="微软雅黑 Light" panose="020B0502040204020203"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p="http://schemas.openxmlformats.org/presentationml/2006/main">
  <p:tag name="KSO_WM_UNIT_PLACING_PICTURE_USER_VIEWPORT" val="{&quot;height&quot;:4410,&quot;width&quot;:11540}"/>
</p:tagLst>
</file>

<file path=ppt/tags/tag2.xml><?xml version="1.0" encoding="utf-8"?>
<p:tagLst xmlns:p="http://schemas.openxmlformats.org/presentationml/2006/main">
  <p:tag name="KSO_WM_UNIT_PLACING_PICTURE_USER_VIEWPORT" val="{&quot;height&quot;:6780,&quot;width&quot;:11240}"/>
</p:tagLst>
</file>

<file path=ppt/tags/tag4.xml><?xml version="1.0" encoding="utf-8"?>
<p:tagLst xmlns:p="http://schemas.openxmlformats.org/presentationml/2006/main">
  <p:tag name="COMMONDATA" val="eyJoZGlkIjoiZDFmYTJlYmYzMTA2ZThmMTA3NmVkNTFkMTQ5OWVhOTg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588ku">
      <a:majorFont>
        <a:latin typeface="Arial Black"/>
        <a:ea typeface="思源黑体 CN Bold"/>
        <a:cs typeface=""/>
      </a:majorFont>
      <a:minorFont>
        <a:latin typeface="Arial"/>
        <a:ea typeface="思源黑体 CN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item1.xml><?xml version="1.0" encoding="utf-8"?>
<s:customData xmlns="http://www.wps.cn/officeDocument/2013/wpsCustomData" xmlns:s="http://www.wps.cn/officeDocument/2013/wpsCustomData">
  <extobjs>
    <extobj name="ECB019B1-382A-4266-B25C-5B523AA43C14-1">
      <extobjdata type="ECB019B1-382A-4266-B25C-5B523AA43C14" data="ewoJIkZpbGVJZCIgOiAiMTY4MTMwODI0MDQ5IiwKCSJHcm91cElkIiA6ICIyODY0ODY1MDIiLAoJIkltYWdlIiA6ICJpVkJPUncwS0dnb0FBQUFOU1VoRVVnQUFBYXNBQUFEQkNBWUFBQUJ4Q1ovbEFBQUFDWEJJV1hNQUFBc1RBQUFMRXdFQW1wd1lBQUFVZFVsRVFWUjRuTzNkZTV4ZFpYM3Y4ZTl2N1QzM1RPYStNek9FR0thQm1YUXVlNjgxSXRoNnFWWUIyM29Pbk9yQmNqRlJCTEVWRWFsVXFsVkxQYllXZllGS1c3QkVKRndVb1lxWFdyVXF0aW9lMUZsN1o1STVJSVNRZ0NGN0pzbGtNcE1MYzluNzZSK3oweE9IU1loa1p0WmNQdS9YYTE0djhxeG4xdjRDSy91MzFyT2U5U3dKQUFBQUFBQUFBQUFBQUFBQUFBQUFBQUFBQUFBQUFBQUFBQUFBQUFBQUFBQUFBQUFBQUFBQUFBQUFBQUFBQUFBQUFBQUFBQUFBQUFBQUFBQUFBQUFBQUFBQUFBQUFBQUFBQUFBQUFBQUFBQUFBQUFBQUFBQUFBQUFBQUFBQUFBQUFBQUFBQUFBQUFBQUFBQUFBQUFBQUFBQUFBQUFBQUFBQUFBQUFBQUFBQUFBQUFBQUFBQUFBQUFBQUFBQUFBQUFBQUFBQUFBQUFBQUFBQUFBQU04eWlEb0RGS3dnQ056RXhzZmZvdG5nOFhqZGRXeGlHSEl1TFdCQUU3b1g2N04yN2Q4T09IVHZlTVJkNUFPQy9UZmNGZGFKdFdIVGl4L2haM3RMU2NuOUhSOGVPOHZMeTdpZ0RZbjZMUngwQXdKSXdNYldodExUMEphdFhyLzVhUHA4ZjNMSmxTN2VrUFJIa3dnSkJzY0tzNnV6c3pKNUlHNWFXc3JLeXM5ZXNXZlBnL3YzN3YvejAwMCsvVDlNVU13Q1lFd3dEWWpyVjFkVVhwRktwa2ZyNitpdWp6b0tGZ3lzckFIT212cjcreWxOT09lWHZ0bTNiOXFiaDRlSHZSSjBIQ3dmRkNyT3FxNnZyZWZjaHBtdkQ0dGZZMkhoZElwRzQ5b2tubm5qdG9VT0h3dW42VkZkWG56ODBOUFFqU1h1bjJ3NEFNNDVoUUJ4UlgxOS9lV2RuNTY3aTR1SzI0L1ZidTNadDcvTGx5Lzl3cm5JQmdDb3JLMTh4dFcyNndqUmRQeXdxOFdReU9WaFZWZlg2RitxWVRDYUhTa3BLV3VjaUZCWVdoZ0V4YTBaR1JuNDhrLzJ3WUpYRllyRXFNeXMvVHAveVJDSnhwU1EzT2pxNmRhNkNZZUdnV0FHWWJTTTdkKzU4MzZtbm52cVBwNTEyMnBmeitmeW9wTHdrTTdPNG1jVWx4Y2JHeHJidTJMRmpuYVJjdEhFQkxIbXRyYTAvakRvREl1WHAvNjllRVN2OG1hVzJBQUFBQUFBQUFBQUFBQUFBQUFBQUFBQUFBQUFBQUFBQUFBQUFBQUFBQUFEQXlZbEZIUUJMdzVsbm50bTRZc1dLajliVjFmMXc5KzdkT2QvM1A5RFkySGdnbTgxbW84NkdPUmNQZ3VEYXVycTZKd2NHQmc0R1FYQmRVMVBUeUs1ZHUvcWpEb2I1aTJLRldSY0V3WVg1ZlA3ZnpPeTFzVmpNbXB1YnpjdzJtdGxsalkyTjQ5bHM5cWVTZUxYOUV0RFcxbGEzYXRXcUJ5UzlLeGFMQlkyTmpUdk43QzduM051Ym01c1A3TnExNjVHb00ySitvbGhoMW5SMWRTV2FtNXUvWUdZZk5yTXk1OXkzUGMvNzBPRGc0Qk9scGFWVmtzNHlzOWMzTlRXZGswZ2tmdFRmMzc4MzZzeVlQUjBkSFYwbEpTVVBtZGxMblhQOXpybjNEQTBOL2JTc3JLeFdrOGZDRzVxYW1sNVpWMWYzME1EQXdIRFVlVEcvOE5JenpJb2dDUDZYcE05SnFuUE9EVG5ucnN0a012OThkSjlrTXZrYXovUHVNTE9YU0Rya25MczJuVTdmSnE2eUZwMVVLbldSNTNrYkpKVTY1MzR1NmZ4ME92M3NrZTFCRUp3bmFZT2s1c0x4Y2tVbWs3ay9xcnlZZnloV21GRnRiVzExWldWbG56R3ppeVRKT2ZmOThmSHh0MjNac3VXWjZmcXZXYk5tZVdWbDVTMW1kb2ttajhmdlRreE1YTmJiMi91cnVjeU4yZEhlM2w1Y1VsTHlDVW52bGVTY2N4dlM2ZlM3SkUxTTdWczRkajV2WnY5RGs1MDM3dCsvL3ozYnRtM2JQOGV4TVE5UnJEQmpnaUI0bzNQdWRqTkxTQm8ycyt0N2Vucis4UVIvOXdMbjNLMW1sbkRPRFpuWmxXRVkzamZMa1RHTE9qbzZWaFFWRlgzSnpINVAwbUZKN3czRDhITXY5SHVwVk9weXovTStKYWxTMG81Y0xuZkpwazJiZmp6TGNUSFBVYXh3MGpvN08ydmk4ZmhOWnJaT2tweHovK0djVzUvSlpMYi9KdnZ4ZmI5QjBnWXplMk9oNmI1RGh3NzkyV09QUGNhOXJBVW1tVXkrelBPOHI1cFpzM1B1VjdsYzdzMjl2YjMvOTBSL3Y3T3pzNldvcU9oZVNXZEp5am5uL3RienZCdDZlbnJHWnk4MTVqT0tGVTVLNFY3RDV5VTFPZWNPbU5sZmhXRjQ4OG5zMC9mOXk4enNVNUtxSkdVbHJRL0Q4RHN6RUJkem9IQmw5QStTaWlUOXA1bjljVTlQejU0WHNhdVk3L3NmTmJPL0tPd3JIQjhmdjNqejVzMlB6V2hnTEFnVUs3d28zZDNkVmM2NUd5VmRMa25PdVlmSHhzYlc5ZlgxYloySi9iZTN0NjhxTGk3ZWFHYXZudHk5dTNWc2JPeTZ2cjYrQXpPeGY4eThsU3RYbGlVU2lVOUx1dHc1bDVkMFN6cWR2a1pTL21UMkd3VEIyWkx1a3JSR2s4T0oxNFJoZU50SkI4YUNRckhDYjh6My9kODNzenNrblNycFlENmYvK3RNSm5QakxIeVVwVktwYXozUHUwRlNtYVJ0K1h6KzBrd204L0FzZkJaT1FsZFgxOHA0UFA2QXBMTUtWOWp2Q3NQdzdobmNmMFU4SHI5RjBqcE5mbS85NitqbzZEdjYrdnA0cUh5Sm9GamhoTFcydGxaV1ZGVDhyYVEvbFdUT3VaL2xjcm0zOXZiMi9uSTJQemNJZ3JXUzdwWVVTTXBKK3NUdzhQQU5XN2R1SFozTno4V0o4WDMvVldiMkw1THFOWGxDOGNlWlRDWXpHNTlWZUNUaVZra05rdlpJZWxzWWh0K2NqYy9DL0VLeHdnbnhmZjlWa3I1Z1pxZHBjaWptLzRSaCtISE4zVE5SOFNBSS9sclMrelY1LzJLenBFdkNNT3lkbzgvSDgxa3FsYnJhODd4UGFuS0JnZSthMmYvdTZlbVoxYW5tN2UzdGpTVWxKWGRLT2tlU003UGJ4c2ZILzd5M3QvZmdiSDR1b2tXeHduRjFkWFZWZUo3M01jL3pydGJrOFJMbWNybTNidHEwcVMrS1BNbGs4bVd4V0d5anBGYm4zSmh6N29PWlRPWW1UVjV4WVk2MHQ3Y3ZLeWtwdVZYU3hacWNyWGRqT3AyK2ZpNHpkSGQzWCsyYys3aWtja2xiOC9uOFJabE01dWR6bVFGemgyS0ZZL0o5LytWbXRsR1RON2FmeStmem44aGtNamZvSkcrWW42eVZLMWVXTlRRMGZFclNPODNNYzg3OVpIeDhmTjJXTFZ1ZWpETFhVdEhaMmRrU2o4ZS9ZbVpKU2ZzbHZUME13NjlFa1NVSWdyWE91WHZOTENWcElwL1BmeVNUeVh4Q25Md3NPaFFyUEU5emMzTjVJcEg0aUptOTM4eE1VbTgrbjE4M1cvY2hYaXpmOTE5blpoc2tyWExPSFhUT3ZUZVR5ZHdlZGE3RkxKbE1uaHVMeGU3VDVHTUZqNDJQajE4UTlWVHk3dTd1b253Ky8zZG1kcldrbUhQdTRZbUppVXMzYjk2OExjcGNtRmtVSy95YVZDcDFwdWQ1R3lXMU9lZkd6T3lUWVJoK1dQUDBUTFdscGFXcXFxcnFuOHpzTFpxYzlQRXRTWmNmdmU0Y1pvU1hTcVUrWUdZZks1ekFQRGd4TVhISmZMcFBsRXFsZnMvenZEc2xyWkkwNHB4N2R6cWQzaGgxTHN3TWloVWtTYXRYcnk2dHJxNytrSmxkWHhoYTY1TzBQcDFPL3lMcWJDY2lsVXE5dWZBZ2FvTnpibERTRmVsMCtsK2l6clVZRko2cHUwUFNCWkxHblhNM3BOUHBqMFdkYXpvdExTMVYxZFhWdDBtNlVKS2NjdzhjUG56NFNsWkJXZmdvVmxBeW1mUUxreFk2SkkxTHVqa013dzhXL25uQjZPcnFTc1Jpc1R2TTdBOEtUZmVNajQ5ZnRYbno1bjJSQmx2QU9qczcyNHFLaWg2VTFDcHByM1B1MG5RNi9XOVI1M29oUVJCYzRwejdySmxWUzlybG5IdHJPcDMrWHRTNThPSlJySmF3Tld2V2xGUldWdjZGbVgxWWsxT1BmNm5KcFkxT2VBMjMrU2lWU2wzaGVkNk5rcFpMZXRZNXQ0NHZxdDljTXBtOElCYUwzU1dwUWxMdnhNVEUrYjI5dlU5Rm5ldEVkWFIwbkZwY1hIeTNwRmU1U1RjUERRMzk1ZmJ0MjUrTE9odCtjeFNySmFxenM3T3pxS2pvVGttK0psL1g4QStqbzZQWDlmWDFqVVVjYlVha1VxblZudWZkSmVrVnpqa242WlpjTG5mOWZMckhNbzhkZWFidGVrbHl6bjF4WkdUazdRdjBJV3dMZ3VCNjU5eUh6YXpFT2RkblpoZnhmTjdDUTdGYVlnb3pwNjQxczcrUkZKZTBWWk5UajM4VWNiVFpZTDd2WDJkbUg1VlVLbWxyWVZMQWtuOTFlbmQzZDNsUFQ4K2hxZTF0YlcxMTVlWGxkMHM2enprM2FtYlhoMkY0VXdRUloxUXltZlE5ejd2SHpOWWU5ZS8xYVVYOEdBWk9ISysxWDRTNnVycUMvdjcrWFZQYkM4K2tmTVBNM3FySmxTZHVIUndjUFAvUlJ4OWR0Rk44czluc1R4S0p4SU5tOWp0bTl0dWU1NzJ0c2JFeFZsZFg5L0R1M2J0L2JZWmpLcFU2TTVGSTdPL3Y3MTlROStwZWpNYkd4aTgyTlRYVlpiUFovNTVBNC90K3NxaW82QWRtOWxKSldlZmNCZWwwK2tzUnhwd3gvZjM5MmRMUzBnMmxwYVgxa3M0eXMvT2FtcHBlV1ZkWDk5REF3TUR3MFgyRElEaTdycTZ1WkdCZ2dIdWQ4d2hYVm90TVYxZlhLK1B4K0VQT3VYUFQ2ZlQzQzgxeDMvZXZOck9QU3lwMnpqMlZ6K2N2MjdScDAwTlJacDFqUmI3di80MlpYYXZKSzhwMExwZTc5TWhLSElVcmlpMlNmaGlHNFo5RW1uU1crYjcvRmpQN29uTnUxUE84Vi9mMDlEeVNTcVV1TnJNTmhhR3luMG02WUxGTy8vZDkvdzJGNS9PYW5ITkR6cmtyTXBuTS9aS1VTcVdxelN3amFkL0l5TWpaQzNUb2MxR2lXQzBpdnU4M1Mwb1gzcmE3Zld4c3JETWVqemQ3bm5lSG1mMk9KcCtWK253Mm0zM3ZzODgrKzd3aG9LVWdDSUt6blhNYnplejB3bkRRQjhJdy9LenYrL2VZMllXRmJsZUZZWGhMcEVGblNYdDdlMk54Y2ZIL003T2FRdE16a3I0dTZjLzBBcStkWDB6YTJ0cnF5c3JLN2pqeW9rL24zRWJuM05WbTl1bkN5SU1rM1JhRzRaVVJ4c1JSS0ZhTHhKbzFhMHFXTDEvK1BVbXZPS3I1RWVkY3lzeEtKRDJkeStXdTJMUnAwNUovaVdGaGhZNmJ6T3dkWnVacGNoWms2NUh0enJsUjU5d3JGK002YzBFUWZGWFMrZE5zT3VIWHppOG15V1R5bmJGWTdFWkpsYzY1UVRPclBYcTdjKzVQRnN0UTZFSkhzVm9rZk4vL2pKbGROYlhkT1pjM3M0MmpvNk5YOGVMQ1h4Y0V3Ym5PdWR2TmJPWFViYzY1N1JNVEU4Rmlla1lybFVwZDVIbmVQZE50Yzg1dFRLZlQ2K1k2MDN6UTBkSHhXOFhGeGZkSjZwNW04LzZ4c2JGdTFwMk1uaGQxQUp5OFZDcDEwWFNGU3BMTXJIOTRlUGhxQ3RYemhXSDQ3NUsyVExmTnpGYkg0L0Y3dFVoTzZMcTd1NXNLSzN4TXk4d3VEWUxnd21OdFg4eTJiTm15M1RsM3JKT1NxcUtpb2dmV3JGbFRNcWVoOER3VXF3V3VzN096MC9POERjZnAwbFJaV2ZuWk9RdTBnQVJCY0xtWm5YZXM3V1oybnUvN0g1ckxUTFBFOHZuOHJaS3FqOWZIT1hlNzcvdS9QVmVoNW90VUt2VnVNM3Zkc2JhYldXcjU4dVdmbWN0TWVENm1yaTlnbloyZE5VVkZSZCtYbERoZVB6UHJhbXBxNnRtMWE5ZmpjeFJ0M3V2bzZQaXRXQ3oyTlUyK3lQR1l6T3hWalkyTlA4bG1zd3RtNVlhcGtzbmtKWjduSGZOZFU0V2g0a2NrZmRyenZCL3QyclZyeWN5QVM2VlNxODNzNjJiMlF0K0YzWTJOamIvTVpyUFRYb2xqOWxHc0ZxN1lLYWVjOGlVek8vczRmU2FjY3oyUzduYk9QWnpOWnJOekZXNitPL1hVVXc4NDUzNWhab2NrMVJSK3B1TkpPcmVtcHVhZVBYdjJMTGloMUdReWVVb3NGdnVXcE9tR3NiWTU1ejduZWQ3YndqQzhNWnZOUHJLVUNwVWtaYlBab2ZyNitqdk43Rmt6SzNMT05adFpmTHErWm5aT2JXM3RBN3QzN3g2YzY1eFlKT1B4UzFFcWxmcVk1M2tmbk5ydW5Cc3dzLy9JNS9QL09qNCsvbzIrdmo3K1lwMkF3Z1BUYjVaMGpwbTlURk91dUp4elAwdW4wNytyaFRXbDIzemYvK1pSQy92S09UY2s2ZXRtZHZzaVhiWGtwTFMydGxhV2w1ZWZiMmJuTytkZWM5UVUveU8yREE4UHY1VG5yK1lleFdvQlNpYVQ1OFJpc1c5cjh2L2ZoSE11TGVrSHVWenVxeXdsZFBLNnU3dXI4dm44LzVUMFJqTjdqYVE2U2Nybjh6ZG5NcGxyb2sxMzRsS3AxRHJQODc1UStPTi81dlA1MjhiSHh4OVlMT3Mvem9GNE1wbDhiU3dXZTVPa2N6WDVuaXhKK3Vjd0RLK0lNTmVTUkxGYVlBcGo3TjgxczR4ejdxR3hzYkg3dUhxYVZWNHltWHg5TEJaN2czUHVkWkkrc2hEZWs5WFYxYlV5Rm92ZGEyYmZuSmlZdUxlM3QvZFhVV2RhNkh6ZmY3a21UMkRPYzg3ZG1FNm52eGgxSm1EZWFtdHJxNHM2dzFMVzN0NWUrOEs5b3RmZTNsNGNkWWJGTEpWS0hXOW1KUUFBQUFBQUFBQUFBQUFBQUFBQUFBQUFBQUFBQUFBQUFBQUFBQUFBQUFBQUFBQUFVL0ErcXdXaXNyTHlqMDQvL2ZSdjdOeTU4NXIrL3Y2Ym84NnpsSlNWbFoyOWR1M2FuMHFTY3k1MytQRGhYMnpidG0zOTJOallZMUZubTZJNGtVaThwN2EyOXBMUzB0SXp6Q3cyTmphMjQ2bW5ubnJMb1VPSHdxakRMV1JISHdPU1hDNlhHenA0OE9Bdjl1elpjK3ZRME5CWElnMEh6Q2N0TFMwUHRMZTNiMjFyYTh0RW5XV3BLU3NyT3pzSUFpZHBtYVNxMDA0NzdjdHRiVzAvanpyWEZPVm5uSEhHajF0Yld4OWV0bXpacXlXVlNxcXNxcXA2ZlVsSnlSbFJoMXZvcGh3REpxbWh0cmIyd3ZiMjlzZFhyVnAxaHlRdjJvVEEvRkRyKy83bzh1WEx6dzJDSUZkUlVaR0tPdEJTTXVXTFNoVVZGYjhmQkVGZTgrZ0xhdVhLbFRlM3RiWDFTQ3FKT3N0aU5QVVlPRXB0ZTN2N1V3ME5EZStKSXRkU01tLytzdUhZR2hvYUxqcDgrUENqdzhQRDN4a1pHZmxCVFUzTitxZ3pMV1ZGUlVWVjQrUGp6MHJLUjUybG9LaSt2djZ5YkRaN2c2VFJxTU1zTVlNREF3TTNOVFEwdkRQcUlJc2R4V29CcUt1cld6ODRPSGlYSkEwT0RtNnNyYTI5U0ZKUnhMR1dxc1NLRlN2K1BKdk4vbjNVUVk0b0xpNCszZk84WlVORFE0OUVuV1VwT256NGNHOUpTVW1yK0Q2ZFZmekhuZWVXTFZ2V1VWNWU3ZzhNRE53clNYdjM3djJLNTNubDFkWFZmeGgxdHFVbUNJS1JJQWo2NC9GNC9jVEV4S0NrV05TWkpDa2VqeDhaK2h1UE5NZ1NGWXZGaWlUbE5IK3V0QmVsZU5RQmNIeFZWVlhySlZreW1YejBTSnVabGRiVjFhMGZHaHA2TUxwa1MwOFlocFdTRHBhV2xyNmt1Ym41azdXMXRXOTY4c2tuejQ4NjE2RkRoM1pJY3N1V0xlczhjT0RBRDZQT3M5U1VsNWVmZGZEZ1FXWmJ6aktLMWZ3V3I2MnR2WGpuenAzWDdOKy8vMnRIR3N2S3lsNitldlhxT3lVMVNOb2RYYndseVQzMzNIUGJCd1lHYmpuampETitvTW5SaWFqUHFBZUhoNGYvZmNXS0ZlK25XTTJ0OHZMeTVvYUdocXVlZWVhWnE2UE9zdGd4RERpUFZWWlduaGVQeCt2NisvdnZmTzY1NTdZZitkbTNiOS85dVZ4dWFNV0tGUmRIblhFSnN0TFMwdE1TaWNUN0RodzQ4Qk5GWDZna1NjODg4OHk3S3lvcVh0YlMwdkpBUlVWRnB5WlBSR3VxcTZzdktDNHVibzg2M3lKamtoSTFOVFdYdExTMC9IUndjSERqdm4zN3ZoUjFxTVdPSzZ0NXJLR2hZZjNJeU1qM0pBMU4yVFN4YjkrKysydHFhdGJ6Z1BEY0NZSmdSSkp5dWR5KzRlSGhiejMrK09PWFI1M3BpTkhSMFNlZWVPS0o3a1FpOFpHV2xwWnZ4K1B4RmZsOC91RGh3NGMzN2RpeFk5N2tYT2dLeDRDYm1KZ1lQSGp3NENOUFAvMzBPNGVIaDc4ZGRTNEFBQUFBQUFBQUFBQUFBQUFBQUFBQUFBQUFBQUFBQUFBQUFBQUFBQUFBQUFBQUFBQUFBQUFBQUFBQUFBQUFBQUFBQUFBQUFBQUFBQUFBQUFBQUFBQUFBQUFBQUFBQUFBQUFBQUFBQUFBQUFBQUFBQUFBQUFBQUFBQUFBQUFBQUFBQUFBQUFBQUFBQUFBQUFBQUFBQUFBQUFBQUFJQVg2YjhBMDQ3MURvamJpamNBQUFBQVNVVk9SSzVDWUlJPSIsCgkiVGhlbWUiIDogIiIsCgkiVHlwZSIgOiAiZmxvdyIsCgkiVmVyc2lvbiIgOiAiIgp9Cg=="/>
    </extobj>
    <extobj name="ECB019B1-382A-4266-B25C-5B523AA43C14-2">
      <extobjdata type="ECB019B1-382A-4266-B25C-5B523AA43C14" data="ewoJIkZpbGVJZCIgOiAiMTY4NjAwMzgwODYxIiwKCSJHcm91cElkIiA6ICIyODY0ODY1MDIiLAoJIkltYWdlIiA6ICJpVkJPUncwS0dnb0FBQUFOU1VoRVVnQUFBdmtBQUFGRkNBWUFBQUIyWFBMckFBQUFDWEJJV1hNQUFBc1RBQUFMRXdFQW1wd1lBQUFnQUVsRVFWUjRuT3pkZVhoYlY1MC8vdmZWdmx1YmJjVzJ2TVcxSFN1V3JSdjRGa29YaHBZT3BmMFZlRG9kNkVDblFCZGdoZzR3bExaTTJXWWFsbjViV3A1MkNqT2RvY3lVdGtBWENsUGF3aGRveTliU1FxekV0aExIY1Z4djhTcExsbVZyczZYeis4TlNSbEZreDJtY09GWGVyK2Z4azN2UFBlZmNJOFdXUHZmY2M4NEZ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VRncHBzeHRBUkhTcXliTHNGVUpjQXVDZEFKb0FPUDErdjJtVG0wVkVSTFJoVkp2ZEFDS2lVOFhyOVRhb1ZLcjdBRndxU2V6aklDS2kwc1VnbjRqT0NMSXNud2ZnYVFCbFFvalhKRWw2VkFqeElvQzlPcDB1dkxtdEl5SWlJaUtpNCtMMWVodGtXWjZUWlhuWjUvUGRqbE04Vk5IcjlRYVB0MHhaV2RuRlJmYWRhNVhwN094Y0tKSzJDRUI5dk9jL0JrVkxTOHRMT3AydUxqOXh5NVl0TzUxTzV3M3JxY0JrTXIyOXBxYm1qZzF1MTZwa1dZN0pzanpzOC9sZTdPenN2TTNuODczcFZKMmJpR2d6c0NlZmlFcGVkb2hPbVJCaXA5L3YvK0ltTjBmcDgva1dDeFA5ZnI4dWY5L3RkajhRaVVUcXM3c210OXY5YjVGSVJGNnJZa21TanZwTUYwSW9BQ3dYeSsveitaWXptY3hSRndhRkZBcUZycUI5bVVnazhsT2J6WGIxeE1URXpseWkyV3crZjJwcWFtZVJLbzZ5c0xEUTNkRFE4UEQwOVBSRHFWUXFzSjR5SjBnUG9GYVNwRnBKa2k0QXNGT1c1VjhMSWY3QjcvZnZQUVhuSnlJNnBSamtFMUZKazJYWkMrQlNJY1JyZnIvL1M1dmRIZ0NTSkVuYXJxNnUzTjBFbFN6TFMyc1ZjTGxjbjFDcjFkVmVyM2VnOEZoL2YvK2JFNG5FYTZ1VlZTZ1VFZ0N4MnZFOWUvWllqOVZnbjgrWEFBQzczZjcrcXFxcVhPKzdCRUE0SEk3ckFLQzN0OWRuTUJoMlJDS1JQeFNwd2lyTGNsZ0lrU3c4NFBGNGR1WHZaektaeEhyYWRMeENvWkJlcjlmYnRGcHRpMEtodUFEQVZRQXVCUEJLWjJmbkIzYnYzdjNNUnArVGlHZ3pNY2dub3BJbWhMaEVraVJJa3ZRbzFnaDJUd2EzMjMyZnhXSzVSS1ZTT1R3ZXp3QUFCQUtCMXJYS1pQTkphclc2MnVQeERJeVBqMy9GYnJkZjQvZjdyUURpK1huYjI5dEhKVWtxZG9IZ2ttVjVJcmNqeS9MaDF4MElCRnFUeWVUKzNMN1JhTHlvc2JIeDRkWGFjK0RBZ2Jma3RrT2gwSTlDb2RDUGl1VXJMeSsvVVFpUjluZzhld0JBbzlIVXAxS3BvVUFnMEpUTFUzaTNBb0FDUUdhMWMyK2tvYUdoQklDSjdNK0xBUDVGbHVYUFNaTDBWUUEvOVBsOFo3TkhuNGlJaU9nTnd1ZnovVXFXWmVIeitTN2FqUE1iamNiMi9DQWJLejMzYSszRGJEYWZzMzM3OWlFQXFLMnQvWjdENGZnd0FITmRYZDMza2RjNTQvVjZwd0U0YlRiYmg3eGViMUNXWmVIMWVvTkdvN0VqVjFVMkQ0Q1ZDNGo4Y2ZRK242L29NSjVDdVo3OExFdHpjL052QVZqdGR2dEhLaXNyUHcxQXUzMzc5c0hHeHNiL3lXWHE3T3lNQXRCbWQ2M1oxMWhoc1ZqK012ZStiTnUyclR1WFg2dlZOalUxTlQyTmxjRC9sTm14WThlbnNyOGZ2eitWNXlVaU90bE82WWNwRWRFbXlQVWtiMG92YlZsWjJWOEJRR1ZsNWFjQXJHc1lpczFtdTBHcFZOcnE2dW9lREFhRHQ4M096djZYeStYNmpCQmlFWGwzSXlSSjBnS0loOFBoaDd1N3U1MUNpR1IzZDdkemNYR3hwNzYrL2hHOVhsK1dUcWVqdWZ3S2hVTG5kRHIvMFd3Mm4vdDZYMDlkWGQzOXNWanNGUUJ6b1ZEb0tZZkRjYjNiN2Y1bUtwVTZwTlBwY3U5MTVmTHljaGpBRWNOekRBWkRkWDE5L1VNQWxJdUxpLzA2bmE1RnI5ZlhaTituaXhVS2hSV25xR2MvWjlldVhmY0MyQ3RKMHRzNk96dlBPWlhuSmlJNm1SamtFMUdwY3dMQUppMlRxVEdielJjdEx5K0hoQkJLajhmektnQ25FR0xWSG5TTlJyTk5yOWR2UzZmVDRYZzgzdXR3T0c3UzYvWFZEb2ZqbXFtcHFUdGJXMXRmQmFBRFZvSjJBSW5DT2l3V3k4VkNpTFFrU1pYcGRIb21seTVKa2k2UlNQVGFiTFpyQzh2SXNwenhlcjNCM0k4c3kwY0YydzZINDJxZFR0YzROamIyaFd4U2FtSmk0dlo0UE43ZDM5OS9zVktwdEFLd1c2M1dzMk94MkovemlpcUZFT2xZTE9ZWFFpeVp6ZVp6QUNSanNkZ3VuVTUzUGdDWXplYUw1K2ZubjE3WHU3cXhSQ2FUdVI4QUpFbTZhaFBPVDBSMFVqRElKNktTSmttU0VRQmVmdm5sK0xIeWJyVHk4dktQUmFQUlh3RVEwOVBUZHc4TURGd0tJSk5PcHlPckZGSFUxOWMvT0RrNWVTY0FURTlQM3owNk9ucGJWVlhWdHljbUptNU5KcE1INStmbm42NnFxcm9WS3hOZkpRRHB3a29xS3l0dm1aNmUvbGU5WHI4OWtVZ01IcTVjb2RBSGc4SEh5c3JLTHNIS2FqT0hwZFBwK2U3dWJtZnVKNTFPenhmV096czcrOHpvNk9pblcxdGJYOUhyOVRYbDVlVWZzZHZ0SHdvR2d3OEFpRWVqMFJjZERzZmxGb3ZsZmRGbzlOZTVjanFkenBUSlpLSUFFSWxFbmkwcks3c01BR0t4bU45b05KNE5RR3MybXk4S2g4TS9PYTQzZU9QOEtmdnYyWnQwZmlLaURjY2duNGpvSk5IcjlXM2o0K1AzNXZhVHllUUJvOUhZbmtna0RoVExiN1ZhTDBza0VqMlJTT1NKWEpyVDZmeVF4V0s1cEx5OC9OT3RyYTFkTnB2dFF4VVZGVGRwTkpxMlRDWlQ3TUxGRUl2Rlhvckg0NitXbFpXOU54YUw1Y2FhS3lSSlVnS0lqSTZPZmdLdmIrMzhVQ3dXKzlQTXpNemRqWTJOTDdoY3JzOVBUazUrNGZEQlVPaVJ5c3JLbTIwMjIvdG1abVlPdndhMVd1MU9wVkpqQUJDTlJwODNtODN2QW9CNFBONWpNQmhraThYeWpsUXFOWlJNSnZ0ZlI1dE9tQ1JKUTlsL2F6YmovRVJFSndOWDF5RWlPa2xHUmtadVJNRWE5UTZINDhxRmhZWGZGTXR2dFZvL01EYzM5MFIrV2pBWWZDcVpUTzViV2xvYVR5UVNJUUFSbTgxMm1VcWwwbWN5bWFQVzJ3Y1FPM1RvMEcxR283SGRiRGEvWTNCdzhQcHN1akdUeWNRQVlHNXU3cW5DUWtxbDB0TGUzajZaMjg5a01rY05BOHFabloxOXlPRndYS2ZUNlZvem1jemhCMzNOejg4L3AxS3BIcHlmbi84NWdLbGN1c0ZnZUZNaWtkZ0RBT0Z3K0FXWHkvVlBBSFRCWVBDSllERDQwN3E2dXR0RG9kQmpxNTN2Wkl0R28vTVdpd1ZZNTV3SklxSTNBdmJrRXhHZFBFY0UrQnFOcHMxdXQxODlPenY3dmJ6a0RGWW0wNWJwOVhwUEtwVXFYUE0rR0kxR2Y1OGRkcU1Gb0FtSHcwOXJ0ZHJXVkNvMXVzcDVMYlcxdFk5T1RrN2VnWlZsTjFVbWsrbk55OHZMcXo1NU54UUtmYitucDhlVi83TmEzdXJxNnE4Q1VBZUR3ZTgyTmpZK0Q2QWltNzR6blU3SExCYkx1MDBtMHdXNS9GYXI5Y3E1dWJsbnM3dFQrL2J0ODJKbExrRVFRTmhxdFY0UkRvY2ZYZTE4Sjl2QXdFQnVnckIrell4RVJHOGc3TWtuSWpvMXJHZWRkZFl6TXpNejM4bGZweDRyVDQ5OVRwYmw4T0xpNGg5anNWajNhaFUwTnpmL3hHUXl2UVdBV0ZwYW1od2VIcjYrV0w3cTZ1b3ZKNVBKZ2FtcHFXOVVWbGJlVWwxZC9iVk1Kck13TmpaMjAycDFEdzBOWFpPL3I5ZnJxK1B4ZUZpbjA1Vm5NcGxVTnRsVVgxOS92MDZuYSsvcjYzc25nRmtBTUJxTlcreDIrNWZMeXNvdUhSZ1llTHZSYUR5L3FhbnAyYkd4c1U4dkx5L1BhRFNhK25BNC9PT0NwVGp6S2R2YTJucHpPMzE5ZlZ2ajhmaWgxZHBLUkVSRVJHYzRXWlpGNFRyMHA1ck5adnNBQUZpdDFzc0JLTmRUSnJkT2ZoRXFyREtlM202M1g1bmROQmJrS1hyWGRxMTE4cmR0MjliajlYcG52Vjd2VkxibkhuYTcvYVAxOWZXUEFqRGw1M1c1WEY5cWFXbDV5V0F3Vk9YU3JGYnJlMXBiVzdzMEdzMDJpOFZ5eVdybk9WMmNEcjhuUkVSRVJMUk9ETjVPQ1RXSzN4bVdUblZEWGkvK25oQlJxZUZ3SFNJaU9sRkxxNlF6YUNZaTJpU2NlRXRFUkVSRVZHSVk1Qk1SRVJFUmxSZ0crVVJFUkVSRUpZWkJQaEVSRVJGUmlXR1FUMFJFUkVSVVloamtFeEVSRVJHVkdBYjVSRVJFUkVRbGhrRStFUkVSRVZHSllaQlBSRVJFUkZSaUdPUVRFUkVSRVpVWUJ2bEVSRVJFUkNXR1FUNFJFUkVSVVlsaGtFOUVSRVJFVkdJWTVCTVJFUkVSbFJnRytVUkVSRVJFSllaQlBoRVJFUkZSaVdHUVQwUkVSRVJVWWhqa0V4RVJFUkdWR0FiNVJFUkVSRVFsaGtFK0VSRVJFVkdKWVpCUFJFUkVSRlJpR09RVEVSRVJFWlVZQnZsRVJFUkVSQ1dHUVQ0UkVSRVJVWWxoa0U5RXBVd0JBRUlJc2RrTklTSWlPcFVZNUJOUnlXcHRiYlZsTjJPYjJoQTY3UWtoVWdEZzlYcU5tOTBXSXFLTndDQ2ZpRXFXWHErdkFRQkpra1kydXkxMGVwTWthUW9BRkFwRjFXYTNoWWhvSXpESUp6cHphRGU3QWFlYUVPTGk3TDkvMnV5MjBPa3Q3M2ZrZ28ycTAyQXc4SUtCaURZTmczeWlVNml6czNPaFNOb2lBUFZHbmNQbGN0M2lkRG8vVnBqZTFOVDByTjF1Zi85R25TZEwwZExTOHBKT3A2dkxUOXl5WmN0T3A5TjV3M29xTUpsTWI2K3BxYmxqZzl1RnBxWW1peVJKLzVEZC9lNUcxMDhsNTZjQUlFblNCemFxd3VibTV2NjhYWjNENGZqYnVycTZoN0Q2ZDY4dCs0T0tpb3EvV3lXUFZGNWUvc21OYWlNQTJHeTJEM1oyZGk2VWxaVmRzVmErNXVibTMxaXQxdmNXSkRzNk9qcENPcDJ1ZmlQYlZHcGtXZjVrZTN0NzQyYTNnODRzcXMxdUFOR1pSSktrby83bWhCQUtBTXZGOHZ0OHZ1Vk1KblBVaFVFaGhVS2g4L3Y5T2dBSWg4TlBORFEwUEdteFdDNGFIQno4R3dCTEZvdmwzV3ExMmhrS2haNEVBSVBCc0NNV2krMENBTHZkZm1WMWRmVTlCZldabHBlWGd3Q2cxV29iazhua1lIYTdvYXVyUzVtWE5ST0pSSDVxczltdW5waVkySmxMTkp2TjUwOU5UZTNFT2l3c0xIUTNORFE4UEQwOS9WQXFsUXFzcDh3NnFNeG04NzJTSk5VSUlYN3A5L3QvdTBIMVVvbEtwVkkvMW1nMGQwcVNkS0hQNTd2QzcvYy91VkYxTnpRMC9MQ3NyT3ova3lSSkdZMUdmNlBUNmVvU2ljUnJoZm5jYnZlL0xDMHRqVTFPVHQ1UlhWMTk3L1QwOUxkengxcGJXLy9jMTlmM0pnQkt0OXQ5Mzh6TXpMKzZYSzViN0hiNzFRQ2cxV3Biazhsa1gzNTlDb1hDc3J5OFBOblgxL2QvVm11YlhxOS9xOXZ0dm1kOGZQem11cnE2Ync4T0RnWVhGaForVTVqUGFyVyt4MlF5bmF0UUtNcGNMdGRYQUdCeGNmRVBRb2hsU1pKMDlmWDFQOG5QSDQvSC8yeXhXTjVWMEo3MWZxNlVvdnZVYXZWOXNpejdoUkNQTEM4dlA5UFQwOU4zN0dLbk43MWUvNVp0MjdhOTNOWFZaUWF3VUNSZER5QUJRR0UybTgreFdxMVhqSTZPM2d4Z2FiUGFmQ1poa0UrMHlSUUtoUVJnMWRWZjl1elpZejFXSFQ2Zkw1SGJUaWFUQi92Nit0N21kRHF2d3NvSHFkSHRkbjlyY0hEd2FxeGNUT2dhR2hvZUdSa1p1UzRhamY0K0ZBbzlIZ3FGSHUvbzZKakxuYXVqbzJNdUVBZzBBU3QzSDNMYkhSMGRjd0JndDl2ZlgxVlZsZXQ5bHdBSWg4TnhIUUQwOXZiNkRBYkRqa2drOG9jaVRiWEtzaHdXUWlRTEQzZzhubDM1KzVsTUpyR2UxMTdJNi9YV0tKWEsreVZKdWh6QVNDcVYrdHZqcllQT1BJRkFZTUhuOC8wZGdDY2tTZnBlUjBmSHdwNDllMzZ4RVhWYkxKWjN2ZmJhYSsvTi9rM0VaRm5PTEMwdGpRT0FXcTJ1NnVycVVnRFEybXkydndhZ0tDOHZ2MUdTSkdWN2Uvc1lBUFQwOU5Ubzlmck93bm9uSnlmdm1KeWN2QU9BenV2MWp1M2R1L2N0K2NlcnFxcHV6bVF5UlRzUUFNQm9ORjdVMk5qNDhNR0RCLzltY1hIeFY3RllyRy9yMXExUGpZK1BmMlZtWnVZK1pEK1hkRHBkWFhWMTlWMzc5dTFycUt1cmUySm9hT2o5aVVSaXhtS3hYRkJiVy92dC92NytKcmZiL2RUKy9mc3ZBekNUZjQ3aitWdzVRL2drU2ZLcDFlcTdmRDdmWGlIRXcrbDArbWM5UFQwOW05MndrNm05dmYwUUFLRldxN2VNam81K0hnenlUd2tHK1VTYnd5WEw4a1J1UjVibHcwRitJQkJvVFNhVCszUDd1Uy9pMVNvNmNPQkEvaGQ3bWN2bCt2VGs1T1Nkd1dEd1B3R2d0cmIyL3JtNXVjZmo4ZmdyMlR5SjRlSGhHK3JxNnY0ckVBaDRzY3JLTTIxdGJiMEFvRkFvOUxsdHBWSnBCb0JRS1BTalVDajBvMkxseXN2TGJ4UkNwRDBleng0QTBHZzA5YWxVYWlqM2hRNEF1YnNPZVJRQU1xdTl4bU9wcjYvWGxaV1Z2VldoVUx3WHdNY2xTZElBNkpVazZlSkFJREQ1ZXV1bE00dmY3My9TNS9OOUNzQTlTcVh5R1ovUDl4OUNpRHQyNzk0OWREejExTmZYUDJJMEdzOVdLQlFHajhjekFBQ1JTT1NYdWVQcGRIcStwNmVuQnZqZkFMZXlzdklUa1Vqa1o4UER3OWNDSzNmeGNubU94V2cwbml0SmtxSzF0ZlZGQUZDcFZIYU5SdE9RVHFlam1VeG12cnk4L0FhMVdyMmxxNnRMalpXL005V1dMVnR1ZFRnYzF3OE1ERndlajhkZkJZQ0ZoWVhuOSszYmQrNVpaNTMxRTd2ZC9vR1JrWkYvak1mamYxUW9GSTd4OGZGL2pzZmpJek16TS85cU5CclBVeXFWZStycTZyN2IwOVBUQ1dCeWRuYjJQMDBtVS92Q3dzTHphN1YxcmMrVk00MGtTVzJTSkgxTm9WQjhUWmJsZ3dBZUJ2QjBWMWRYRjlibytIa2pPbmp3NEtWQ0NNMjJiZHRlM3V5Mm5Fa1k1Qk9kQWphYjdVTnV0L3Ria2lScHZWNXY4T0RCZ3hkMmRYVkpBTXhlci9kZ2QzZDNCUUI0UEo0QlNaSVMrV1VYRnhkLzFkUFQ0MXJucVpZTkJrTjdXMXZicm9HQmdTc3FLaW8rNG5RNnIxbFlXUGhkUzB2TFM1SWtHWlJLcFVtU0pJMUtwYkxWMU5SOFpXeHM3T1ppRmUzZHUzYzdzTkxqbHRzdTZIR3pORGMzLzZ5L3YvOXl1OTMrUHJWYVhUWTFOZldkeXNyS3owU2owUmNIQndjdno1YVBCZ0lCVDBIMUZSYUx4VGMvUC84TG85SFlYbHRiKzhpK2ZmdThBS0RWYXB2Y2J2YzlBd01ENzBGQjRPL3orVDRnaEhBckZBcWpFTUlrU1pJYndEWWhSTE1rU2JtSnhSRWh4TTVVS25WSElCQklyZk45SXdJQStQMytlMlZaSGhWQzNDZEowc2NCZk16bjgvMUpDUEVUQUhzVkNzVnJxVlJxS3BGSXhBY0dCdUlvMGlNNU5EVDBRZUIvZTZ2WDAxTWRpOFYyemMzTlBmczZtaXhWVlZYZE9qTXpjMjg2blE1UFRVMzlZTnUyYmI4SUJvTVBqSXlNNU9ibUtEbzZPb0lBTWlhVGFidmI3WDQwblU0SDFXcTFxNldsNWFpZ1hKSWsxZno4L1A5cmJXMzk3ZUxpNHN2OS9mMFh0N2EyN3RxeVpjdXQrZm5TNlhTd3JhM3RWNFhsdFZwdHE5L3ZMeHBmck9OejViamxkNUs4Z1cwRjhHVUFYODcrL2oyY1RxZi9wN3U3KzFXY1FBZkk2U0lXaTNYcDlmcTNySGJjYURSZVdGdGJlNWRPcC9Pa1VxbERvNk9qSDUrZm45K1FPMmxuTWdiNVZOSmtXZllLSVM0QjhFNEFUUUNjZnIvZmRLcmJFUTZISHc2SHd3LzdmTDVFZDNlM0U0Q2l2cjcra2FtcHFWdlM2WFEwbDAraFVPaWNUdWMvUmlLUng2UFI2TzlmeDZrV0J3Y0hyNnlxcXZvYUFFUWlrWi9FNC9IdVpESTVuRXFsWmxLcDFDeUFDSUFrZ0MxZXI3YzdHbzMrc3JhMjludEtwZExTM3Q0K3RyUzBOTEhtR2JMcTZ1cnVqOFZpcndDWUM0VkNUN1cxdGYxQm85RTBwVktwUXpxZEx0ZHJYN204dkJ6T251OHdnOEZRWFY5Zi8xQjNkM2ZWNHVKaXYwNm5hOUhyOVRYeGVIeXNyS3pzWW9WQ1lVV1JMelpKa240Z1NWSnVPejhkQUNDRWVDNlR5VnkvWjgrZVE4ZjN0aEg5cjY2dXJxZHFhbXArWGxGUmNUT0FEMHFTOUg4a1NUbzhybDJqMFVDajBVQ1daUWdocHZ4Ky8xb1g0ZXY2bnEycHFibGZxVlJhY3Z1U0pDbTNiOTgrZEl4aXl0cmEybnNrU2RLTWo0OS90Ym01K1htWHkvV05TQ1R5MU1qSXlNZHptWXhHbzNkcGFXa0tBQllXRm1ibTV1WitOREV4OFEwQTZWd2VXWlpGM3ZocEFNRE16TXhkT3AxT0JwQVVRaVJ6UWZteCtIeStoRjZ2ZjJ0VFU5UGp4L3U1UW9BUVFnT2dTcVZTbFdGbE9HVEpVNnZWbHVIaDRldGpzVml2MiszK2VtMXQ3WGQ2ZTNzNVVma0VNY2lua3VUMWVodFVLdFY5QUM3TkR3WlBGeGFMNVdJaFJGcVNwTXAwT24xNERLc2tTYnBFSXRGcnM5bXVMUXp5WlZuT0xDOHZoM0w3S3BYS25oM0xXMGlNajQ5L0hnQlNxUlFBRkJzYkR3QVQzZDNkMndBRWUzcDZham82T3VieWh4RGtoaG5rRHpuSTNWWjNPQnhYNjNTNnh2Mzc5MStYclNzMU1URnh1MUtwdEl5T2puNnV2YjM5SUFDNzFXbzlPeGFML1Rudm5Fb2hSRG9XaS9tRkVFdG1zL21jYURUNnUxZ3N0a3VuMDUwZmo4Y2ZOWnZORjgvUHp6OWRyTUZDaU04Q2FBQ2d6LzVVU0pMVUFNQU5RQ05KMGlWS3BYS1BMTXUzZFhWMVBRaU8rNlRYU2FmVFpZUVFVemoyZzlTS3JZd2xHUXlHSFpJazZUd2V6N29taytmdVpPWDRmTDdsM3Q3ZSt2ejlnaUtxNXVibUZ3QmtwcWVuNzk2MmJkdXJTcVd5YkhoNCtDcVh5L1hGbHBhV1AyWXltWmpCWUpDRkVLbERodzU5TGx0dWFtSmk0cXZyYVZNaWtSaEtKQkpEd01vUU81L1B0eHlQeDNjWHkyc3dHT1RjNTFGdU9ON3hmcTY4WHRtN29xZTFZOTF0RUVLTVNaTDBYRHFkL3NHZVBYdGV4QnRzdUk0c3k5Rmo1MXJkM056Y1V3QU1Cb1BCazA2bkl4cU5wZ0VyZjF2OEREOEJEUEtwNU1peWZCNkFwd0dVQ1NGZWt5VHBVU0hFaXdEMjZuUzY4T2EyYmtWbFplVXRZMk5qdHhnTWh1MkpSR0l3bDY1UUtQVEJZUEN4OXZiMjI3RVN4QjZXVHFmbnMzY0JBS3g5aTd1aW91S21aREs1SnhLSi9OTHI5YzVrTXBuRndqd0toY0xZM2QxZFhxejg5UFQwZlJNVEUxOEVqcHdndDJYTGx0c0JZSFoyOXBsNFBON1gydHI2eXZEdzhHVW1rK2s5Rm92bGtvTUhEMTRHQU5GbzlFV0h3M0c1MFdpOElCcU4vanBYcjA2bk0yVXltU2dBUkNLUlo4dkt5aTdMQnZsK285RjRkamdjZnRKc05sKzAyaEFpdjk5L2Q3SDBxcW9xUTJWbDVTVkNpTDlXS0JUdkEvQnZzaXgvSkJhTFhkclgxemU3MnZ0RVZFeEhSOGRmS0pYSy93Q3dWYXdJU0pMMFlpYVQyUU5nNy9MeThvZ2tTUXNhaldhaHE2dnJxQ0NrdWJuNWQwcWwwcGpKWkpZQ2djQjVIUjBkL1VlZjVXalo0WG9xNE1pZS9ON2UzcTFGc2krUGo0L2Z0ckN3OEhzQUdwMU8xenc1T2ZrQWdMbTV1Ym1uZFRxZE94ZWdGeXEybEc4MlBWaVlOajgvLy9UZzRPQlZ1ZjNzQ2o5SHlaLzh2NXBqZmE2Y2FiTGZUODltTXBsSGQrL2UvZEptdCtkRXJMYTZ6bnJMVjFWVmZkM3BkSDUwY1hIeFpTRkVQSnVzQklQOEU4SWduMHFLMSt0dHdFcUFieEpDN1BUNy9WL0M2ZGNqWW9qRllpL0Y0L0ZYdDJ6Wjh2bUZoWVhjaER5RkpFbEtBSkhSMGRGUDRBVFd6bmM2bmRjT0R3L2ZDS3owa2hVTDVsZjdvZ2VBM0JmeEd1bWhXQ3dXbXBtWnVidXhzZkVGaFVLaEh4d2N2Q3lYTHhRS1BWSlRVM09uV3EydUdoa1pPVHlPVjYxV3UxT3AxQmdBUktQUjUxMHUxK2NCM0JLUHgzdnNkdnNITFJiTE8xS3AxRkF5bVZ4WFVKUXpQajRlR3g4ZmZ4TEFrenQyN05pYXlXUWVsQ1RwZklQQjhJZlcxdGEzTWRDbjlmTDVmRmRMa3ZROUFCQkNQQ2xKMGhlN3VycjJIVThkL2YzOTd3TXdrLzBibTE1dk9aVks1Y3l0UkpQcnlmZDZ2VUdzTW1SallXSGh0MTZ2TjVoYlpyZXFxdXJycVZScUZBQTBHbzA3Znp0L2ljcmR1M2ViZ0pWQUxCNlAveEZZNlduZXZYdTNFNEJXbzlIVXJMYWNiV3RyNjUrTHBXY251NjlwSFo4clo0TDlRb2huSkVsNjFPLzM3enAyOXRLbjFXcTN1bHl1VzN0N2V6MnBWR3F2eFdMNVM2dlZ1bUhQcXppVE1jaW5rcElkb2xPV0RmQlAxeStPMktGRGgyNHpHbzN0WnJQNUhZT0RnOWRuMDQyWlRDWUdITDUxZVlUczJOYkRLOFZrTXBtaVBXZGFyWGFyV3EydVhGeGNmUEYxdEUyaDArbmNaNTExMXVFaFBncUZ3cEJieWc4QXhzZkh2ekE3Ty90ZkFEQTdPL3VRdytHNFRxZlR0V1l5bWNPOWdQUHo4OCtwVktvSDUrZm5mdzVnS3BkdU1CamVsRWdrOWdCQU9CeCt3ZVZ5L1JNQVhUQVlmQ0lZRFA2MHJxN3U5bEFvOU5qcmFQZGh1M2J0T3VqeGVONnAxV3AvQk9DOWVyMytRUUR2T1pFNjZjemc4L2t1a1NUcElhd00wZm1vMys4dnVvTFVPc3dVSmhpTnhndGRMdGMvSER4NDhLK3pTUVlBdW1MUHppaG10WW1zQUpBYjF0UGUzajVaYkR0N29YQUVxOVY2ZVcxdDdYOTBkM2MzWTJXZVRpNzlncnE2dW9kR1JrWStHUTZIVjEzVnE5RFMwdEtodkxYOEN4M1g1MG9wRWtKOFBaUEpQTEpuejU2TmVoWkl5UkJDcUlHVnBWcFRxZFJFZVhuNVB4eXJESzBQZzN3cUdiSXNld0ZjS29SNExkdURmenF6MU5iV1BwcGQ0em9PUUdVeW1kNmNlMUJNTWFGUTZQdERRMFBYSEt0aW04MTJ4ZHpjM0ROWTVRRmJoUXdHdzVzY0RzZEhBV2libTV2L2tFZ2t1dk9YN3V2czdGeFliU20vNnVycXJ3SlFCNFBCN3pZMk5qNGZDQVRPQlRCZFhWMjlNNTFPeHl3V3k3dE5KdE1GdVlmcldLM1dLNmVucCsvUEZwL0tHNGVjQUtDeldxMVg5UFgxdlhrOTdWNUxJQkJJZVR5ZWF6VWF6VG1TSkYzdTlYclA3dTd1ZnVYWUplbE1WVk5Ub3dmd0FBQUlJVDV4QWdGK2poclp1NGpKWkhMSVpESnRQM2p3NERYSVRrSnZhbXA2Mm1nMHZqa1VDajJ5UmgzSzdFWEE0UW15R28ybXBkaHpKbzZIVHFkcmNMdmQvejQ4UEh3MThnSjhBSmlibS91ZjVlWGw5elUyTmo1aE1wbDJqSTZPM3BSLy90V0c2d0JIRHRrNWtjK1ZVdVQzKy85cHM5dXdtZkxuSk1peW5CdU9nNjZ1TGltVlN2Vk5UMC9mMjlqWStPVFMwdEtoNmVucCs4ckt5dDY5T1MwdExRenlxV1FJSVM2UkpBbVNKRDJLMDIrSXpoR3FxNnUvbkV3bUI2YW1wcjVSV1ZsNVMzVjE5ZGN5bWN6QzJOallUYXVWS1F6dzlYcDlkVHdlRCt0MHV2Sk1Kbk40cVVpYnpYYlYrUGo0NFlsMWtpUnBpNjNTb1ZBb0RBQWdoSmdPaDhPUGpZNk9mZzdBWWwxZDNYZno4eXNVQ2tOaCtkN2UzdTMxOWZYMzYzUzY5cjYrdm5jQ21BVUFvOUc0eFc2M2Y3bXNyT3pTZ1lHQnR4dU54dk9ibXBxZUhSc2IrL1R5OHZLTVJxT3BENGZEUDE1ai9LNHl0M1kyVUhROS9YVUxCQUtoenM3T2V5VkoycWxVS204QXdDQ2ZWbFZlWHY0ZVNaSnFBUHpPNy9jL2RDSjF1ZDN1ZSt4Mis0Y1hGaFplQllDK3ZyNmpIbVExTURCd1lXRmFkbno5WVkyTmpVOWxseEVVYlcxdEFaMU8xeWFFU0UxUFQ5OEhyUFRXcTFRcWUrNE9uMXF0TGkrMm5jdHo2TkNoVDRWQ29aOXMzYnIxNXpNek0zZEhJcEhmQVRCb3RkcWFkRHFkUVBZQ1pHRmg0WVcrdnI1em01dWJmdzRBbzZPam44bTFLZi92czFEK2tKM1grYmxTdjFyZGRIcUt4K04vTERieHVURDlXSk9qeDhiR1BqVTJOdmFwM1A3TXpNeTlHOXRTSW5wRDgvbDh2NUpsV2ZoOHZvczJ1eTJyc2R2dFYyWTNqVGh5ekgyeFZYS0tyYWh4MkxadDIzcThYdStzMSt1ZHl2YW9BNEJrdDlzL0N1RHdVbnoxOWZXUEZpdGZWMWYzL2VOcWZCNjczZjdSYkwxSExFZnFja2N6bDVVQUFDQUFTVVJCVkxtKzFOTFM4cExCWUtqS3BWbXQxdmUwdHJaMmFUU2FiUmFMNVpMWGU4N1hvNzI5ZlVmMmQyTFZ3SVFJQUh3KzN3OWxXUmFkbloxL3R3SFY2VkR3dDVGdlBldkNyL0szcjhRR0xLbG9OcHZQQlFDVHlmUVhIUjBkODE2dmQyYkxsaTIzRmViVDYvWFZBQTdQNTZtdXJ2N21XdlZXVlZWOS9VVGJSa1FiNTdSZmRvcG92WHcrMzVBa1NYVkNpR3EvM3orKzJlMDVRK1dHS0JRR0tCSTI0ZTdLamgwN25FS0lHU0hFZ3QvdlB5T2Zxa25ySTh2eUVJQzY1ZVhsMXU3dTd2M0h5bitDN0FCQ3g4eEZSSFFDaXZZZUVyMUJPUUhnZEZrbTh3eTFoT0p6QVRabCtOU3VYYnR5Z1pSaE04NVBieHhDQ0JjQUpKUEpVOUZCd0FDZmlFNDZCdmxVTWlSSk1nTEF5eSsvSEQ5V1hqcGpaQUJBa2lSKzF0R2FKRW5TQXNEKy9mdFA2S0UrUkVTbkMzN3hFUkVSRVJHVkdBYjVSRVJFUkVRbGhrRStFUkVSRVZHSllaQlBSRVJFUkZSaUdPUVRFUkVSRVpVWUJ2bEVSRVJFUkNXR1FUNFJFUkVSVVlsaGtFOUVSRVJFVkdJWTVCTVJFUkVSbFJnRytVUkVSRVJFSllaQlBoRVJFUkZSaVdHUVQwUkVSRVJVWWhqa0V4RVJFUkdWR0FiNVJFUkVSRVFsaGtFK0VSRVJFVkdKWVpCUFJFUkVSRlJpR09RVEVSRVJFWlVZQnZsRVJFUkVSQ1dHUVQ0UkVSRVJVWWxoa0U5RVJFUkVWR0lZNUJNUmxUYnRaamVBaUloT1BRYjVSRVFubHpLM1VWMWQvYzM4QTFWVlZkL1E2L1h1MVFxNjNlNzcxbnNTbDh0MWk5UHAvRmhoZWxOVDA3TjJ1LzM5NjYxbm5SUXRMUzB2NlhTNnV2ekVMVnUyN0hRNm5UZXNwd0tUeWZUMm1wcWFPemE0WFVSRWxLWGE3QVlRRVpXeXpzN095TzdkdTAwQVVGNWUvckZEaHc1OUZnQk1KdE1GTnB2dGl2SHg4ZHRXSyt0ME9xL1g2L1UrQUZoWVdIamU0WEJjdTdTME5KRTlyTkJvTkxYNzkrOS9hektaUEJBT2g1OW9hR2g0MG1LeFhEUTRPUGczQUpZc0ZzdTcxV3ExTXhRS1BRa0FCb05oUnl3VzJ3VUFkcnY5eXVycTZudnl6NmRRS0V6THk4dEJBTkJxdFkzSlpISXd1OTNRMWRXbHpNdWFpVVFpUDdYWmJGZFBURXpzekNXYXplYnpwNmFtZG1JZEZoWVd1aHNhR2g2ZW5wNStLSlZLQmRaVGhvaUkxbzlCUGhIUnFhZXNxYW01UjZsVVd0cmIyNGR6aWNsa2NyUy92Lyt0dWYybHBhWEovdjcrYzNQN0twV3FkbVptNXQvajhmakxkcnY5SStYbDVkY25rOGtEMmJJSCsvcjYzdVowT3E4Q3NBVEE2SGE3dnpVNE9IZzFnR1VBdW9hR2hrZEdSa2F1aTBhanZ3K0ZRbytIUXFISE96bzY1dmJzMldNRmdJNk9qcmxBSU5BRUFKMmRuUXU1N1k2T2pqa0FzTnZ0NzYrcXFzcjF2a3NBaE1QaHVBNEFlbnQ3ZlFhRFlVY2tFdmxEa2RkcmxXVTVMSVJJRmg3d2VEeTc4dmN6bVV3aTF4NGlJbnI5R09RVEVaMWlWVlZWWHhKQ0xIVjNkOWRvTkpxelVxblUzdHd4dDl0OWo5Rm9QQThBSkVuU3RiYTIvamwzYkhCdzhFUDE5ZlhmR3hzYisvdXFxcW92SGpodzRGM1pRMlV1bCt2VGs1T1Rkd2FEd2Y4RWdOcmEydnZuNXVZZWo4ZmpyMlR6SklhSGgyK29xNnY3cjBBZzRBVVFLOWEydHJhMlhnQlFLQlQ2M0xaU3FUUURRQ2dVK2xFb0ZQcFJzWExsNWVVM0NpSFNIbzluRHdCb05KcjZWQ28xbEx0UUFBQy8zNjhyS0tZQWtGbm4yMFpFUk1lQlkvS0ppRTRoaThYeTdvcUtpczhlT25Ub1dvMUcwOVRTMHZKTGw4djF1ZHp4MGRIUno0UkNvUitPajQ5L0VjRHl5TWpJOWZQejh6L3I2K3M3TjVWSzlTVVNpVDJ0cmExL09uVG8wS2VTeVdSL3R0aXl3V0JvYjJ0cjI2WFJhTnBxYW1ydWREcWQxeGlOeHZOYVdscGVhbTF0M2UzeGVBYnE2K3NmVnF2VmxUVTFOVjlaclgxNzkrN2R2bmZ2M3UyWlRDYWUyMDZuMDlIOGw5RGMzUHhiQUZhNzNmNlJ5c3JLVHdQUVZsWldmaVlhamI0WUNBU2FBb0ZBa3hBaUhnZ0VQQVhWVjFnc2xyOEVBS1BSMkw1dDI3YmR1UU5hcmJhcHFhbnBhZkI3aVlob1E3QW5uNGpvRkpxZm4vOWxmMy8vK2JGWXJCY0FCZ1lHM2xwZlgvOHp2VjYvNDdYWFhydXFvcUxpNDBhajhjM1QwOVAzQTBBc0Z1czJtVXgvNFhLNWJ0Wm9OQTJTSktWZmUrMjFEOW50OW10Tkp0Tzd3dUh3RXdzTEN5OE1EZzVlV1ZWVjlUVUFpRVFpUDRuSDQ5M0paSEk0bFVyTnBGS3BXUUFSQUVrQVc3eGViM2MwR3YxbGJXM3Q5N0pEaHNieXh2cXZxYTZ1N3Y1WUxQWUtnTGxRS1BSVVcxdmJIelFhVFZNcWxUcWswK2x5dmZhVnk4dkw0ZXo1RGpNWUROWDE5ZlVQZFhkM1Z5MHVMdmJyZExvV3ZWNWZFNC9IeDhyS3lpNVdLQlJXc0dlZmlHaERNTWduSWpxSjl1L2YvODZDcEtWWUxOYVYyNG5INHlQNzl1MDd6MmF6WFFwQVRFOVBQd2JnTzJlZGRkYXYxR3AxZFd0cmEyNjRqVUtsVXRtWGw1ZURlcjIrRXdBT0hqeDRyVWFqcWNnZUYrUGo0NThIZ0ZRcUJRREZ4c1lEd0VSM2QvYzJBTUdlbnA2YWpvNk91WjZlbmhwZ1pleTl4K01aQUFDRlFtSEliZWVHNnpnY2pxdDFPbDNqL3YzN3I4dldsWnFZbUxoZHFWUmFSa2RIUDlmZTNuNFFnTjFxdFo0ZGk4WCtuSGRPcFJBaUhZdkYvRUtJSmJQWmZFNDBHdjFkTEJiYnBkUHB6by9INDQrYXplYUw1K2Zubno3ZTk1ZUlpSXBqa0U5RWRCTEY0L0dYMjl2Ynh3QWduVTdQNWJZTFpUS1pSRGdjZmhUQUxBRG85ZnJPcnE0dWFiVjYyOXZiSndITVpudnBBUUFWRlJVM0paUEpQWkZJNUpkZXIzY21rOGtzRnBaVEtCVEc3dTd1OG1KMVRrOVAzemN4TWZGRjRNaUp0MXUyYkxrZEFHWm5aNStKeCtOOXJhMnRyd3dQRDE5bU1wbmVZN0ZZTGpsNDhPQmxBQkNOUmw5ME9CeVhHNDNHQzZMUjZLOXo5ZXAwT2xNbWs0a0NRQ1FTZWJhc3JPeXliSkR2TnhxTlo0ZkQ0U2ZOWnZORlkyTmpONi85YmhJUjBYb3h5Q2NpT3NsVUtwVXpOK20wY0RXYjNMYlA1MHNVbG10dWJ2NzlHblhhQzlPY1R1ZTF3OFBETndJcnZlL0Zndm5PenM2RjFlck1CZmhycElkaXNWaG9abWJtN3NiR3hoY1VDb1YrY0hEd3NseStVQ2owU0UxTnpaMXF0YnBxWkdUazFseTZXcTEycDFLcE1RQ0lScVBQdTF5dXp3TzRKUjZQOTlqdDlnOWFMSlozcEZLcG9idzVCcWVVeCtQUlpEZVArajhnSW5xallwQlBSSFNheWw4K3MxQzJKLzh3clZhN1ZhMVdWeTR1THI3NE9rNmwwT2wwN3JQT091dndFQitGUW1ISXYrc3dQajcraGRuWjJmOENnTm5aMlljY0RzZDFPcDJ1TlpQSkJITjU1dWZubjFPcFZBL096OC8vSE1CVUx0MWdNTHdwa1Vqc0FZQndPUHlDeStYNkp3QzZZREQ0UkRBWS9HbGRYZDN0b1ZEb3NkZlI3ZzJoMCtrc1FnZ0FtTnVzTmhBUmJUUUcrVVJVNnVJQTlQWDE5YnFob2FFM1ZFL3Q4ZlRrMjJ5MksrYm01cDdCeXByNHgyUXdHTjdrY0RnK0NrRGIzTno4aDBRaTBaMGJtdytzOVBqbjcrZXJycTcrS2dCMU1CajhibU5qNC9PQlFPQmNBTlBWMWRVNzArbDB6R0t4dk50a01sMndzTER3R3dDd1dxMVg1aVlTQTVqYXQyK2ZON3VkQUtDeldxMVg5UFgxdlhrOTdUNFpscGFXYWxVcUZRQ01iMVliaUlnMkdvTjhJaXAxTXdCcTlYcTlEY0M2VnBEWktCVVZGVGRWVmxiZUpFbVNOdGZ6bmwzTjVxanRYSjZlbmg1WHJyeENvU2hjVno3ZkVlUDFiVGJiVmVQajQxODlmRkNTdE51M2J4OHFMS1JRS0F3QUlJU1lEb2ZEajQyT2puNE93R0pkWGQxMzgvTXJGQXBEWWZuZTN0N3Q5ZlgxOSt0MHV2YSt2cjUzSWp0L3dHZzBickhiN1Y4dUt5dTdkR0JnNE8xR28vSDhwcWFtWjhmR3hqNjl2THc4bzlGbzZzUGg4SStMRFVuS1V1Ylc1QWVBdnI2K3JmRjQvTkFhcjMxREtSU0tIUUFnaEhqbFdIbUppSWpvRkpObFdjaXlMRGE3SFhSNjhmbDhMOHF5TERvN085KysyVzA1SGc2SDQ1cGpIUC9idkYzSmJyZC9GSUFsbDFCZlgvOW9zWEoxZFhYZmY3MXRzdHZ0SDgzV2E4cFBkN2xjWDJwcGFYbkpZREJVNWRLc1Z1dDdXbHRidXpRYXpUYUx4WExKNnozbnFTRExjbGYyOCtNZG05MFdJaUlpS3NBZ240cVJaZm0yN08vR2x6ZTdMU1ZNamVKM2hsZGRIZWgwMGRuWmVaMHN5OExuOC8xcHM5dENSTFNSK0dSQklpcHBRb2hmWkRldndoc2c2SHlEV2tMeHVRQ245VVczeitlN1ZxRlFmQnRBVEFqeGQ1dmRIaUtpamNRdlBDb1p1Vjc4dGRZV3B6T1RMTXUvQnZBT0FMZDBkWFg5MzgxdUQ1MTZIbzlIbzlQcExFdExTN1VLaFdLSFFxSDRCQUFmZ0ZnbWs3bCs5KzdkUlljM0VSRzlVWEhpTFJHVlBDSEVqUUJla1NUcHF6dDI3RWp1MnJYclhwem12Y3kwc2JSYWJWSUlnZXdxT2dBQUljU2ZoUkIvdDN2M2JnN1ZJYUtTd3g1UEtobnN5YWUxZEhaMlhpcEowZzhsU1RJQjJKdkpaTzRIOENkSmtvYWkwZWo4d01CQWNyUGJTQ2VQTE10eHJLeURQeTZFZUVXU3BDZTZ1cnFlMyt4MkVSR2RMQXlHcUdRd3lLZGo2ZWpvOENnVWluK1hKT2x0aGNmNGUwTkVSS1dFdzNXSTZJeXhaOCtlQUlCek96czd6NUVrNlNvQVowdVNWQVBBdXNsTkl5SWkybEFNOG9ub2pMTjc5KzZYQUx5MDJlMGdJaUk2V2JpRUpoRVJFUkZSaVdHUVQwUkVSRVJVWWhqa0V4RVJFUkdWR0FiNVZCSnFhbXIwMmMybFRXMElFUkVSMFdtQVFUNlZCS3ZWNmdRQUlVUm9zOXRDUkVSRXROa1k1Rk5KVUt2VnZ1em12azF0Q0JFUkVkRnBnRUgrT20zZnZuMElnQ0UvcmIyOWZReUFkcVBPNGZWNmc4ZGJwcXlzN09JaSs4NWpGSk1BYkNrckszdW5WcXR0TG5LOFhLL1huMjAwR3R1TEZkNnlaY3R0QUV6SGFwdlA1MHNjSzg5R2tTVHBnOW5ObjUrcWN4SVJFUkdkcnJoTy9qcHBOSm82RkZ3VXFkWHFhaFI1YXJEUDUxdk9aRElMeDZwVG9WRG8vSDYvYnBYRFNwL1B0MWlZV0pqZjdYWS9FSWxFNnJPN0pyZmIvVytSU0VSZTdaeHRiVzBCcFZMcFNLZlRzNmxVYW5SdWJ1N0h5V1N5djYydGJhOVNxVFFEVUtmVDZYQXFsUnFmbjU5L2RuRnhzU2Uvdk5GbzlOcnQ5bzlPVEV4ODdWaXZMOGRnTUx5NXVibjVoVlVPaTkyN2Q1dlhXMWN4c2l5L0E4QmZDeUhDUW9oL1A1RzZpSWlJaUVvQmcveVRaTStlUGNkOGd1WXhlcm9sU1pLMFhWMWR1WXNJbFN6TGEwNHFkYmxjbjFDcjFkVmVyM2VnOEZoL2YvK2JFNG5FYTBxbDB0SFQwK01xUEs1V3E2djI3Tm5qQUpET1Q5ZnI5VzlwYm00KzNEdXVWQ3JObVV3bTF0SFJFVjZ0SFlXdlBSYUwvV2xzYk93bW85RjR6dkR3OE4vbTBrMG0wL2FHaG9aZnJQV2FqcVdqbytOY0FFOENnQ1JKdC9yOS9ya1RxWStJaUlpb0ZERElYME5GUmNWTjFkWFZPM1A3UHAvdnFPRTBQcC92Y0ZDWjM4dHVOQm92YW14c2ZIaTF1ZzhjT1BDVzNMYmI3YjdQWXJGY29sS3BIQjZQWndBQUFvRkE2MXB0eSthVDFHcDF0Y2ZqR1JnZkgvK0szVzYveHUvM1d3SEU4L08ydDdlUFNwSzBubFZuMG9VSjhYajhqN21nM1dReW5WOVRVM052WDEvZjJRQ1NxMVhTMk5qNEE2UFIrSFpKa3JUWklVMFlIQno4c01QaCtOdjhmRnF0MWhlTHhmenJhTmRSZkQ1ZmxSRGljd3FGNHBOQ0NBV0FML245L2dkZVQxMUVSRVJFcFlaQi9ocW1wNmZ2bXA2ZXZnc0FaRmtXZnIvZkNlRHdNSnhzbWhYQVVUM3lpNHVMdnlyV1kxN002T2pvalVhanNiMmxwYVU3RUFnMFpaUFgvTDhKQkFKTlpyUDVuTHE2dWtjRGdVQlRiVzN0OTZhbXB1NENvS3FycS92KzhQRHdSd0FzQTRBa1NkcDRQSDY0alI2UHB3OEFOQnJOVnIvZnIxNVBHM1U2WFgxRFE4TmpDb1ZDMTk3ZWZyQllucDZlbmpvQTZjSEJ3YXNzRnN1N21wcWFudXZwNmFuSkhyYnI5WG92QUEyQUZBQVlqY1lMRnhjWGY3UEdhVlV0TFMxNnJWYXJCMUNoVXFrYU1wbE1xeVJKN3dGd2prS2hrSVFRMDBLSW0zZnYzdjNmNjNrZFJFUkVSR2NDQnZtbmliS3lzcjhDZ01yS3lrOU5UVTM5Ti9JdUpsWmpzOWx1VUNxVnRycTZ1Z2RuWm1adWk4Vmk0eTZYNjB0Q2lFVUFJcGRQa2lRdDhucjNjM2NKY3Izc0FLQlVLaTNaeWNYUWFEUzFxVlJxQkFCNmUzdDlXcTNXc1hYcjF1ZlVhblZsM3ZDaEk4aXlMSkEzUDhGcXRiNFBnR2hxYXZwL1UxTlQveEtOUm4rZlRDWVBtRXltY3hjV0ZwNEhvTEZhclpmdTM3Ly9xNnZVTnd5Z3RqQmRvVmlaRmlHRWVFMEk4VmdxbGRvWkNBU08rVjRSRVJFUm5Va1k1Sjlrc2l4bmxwZVhENi9kcmxLcDdGMWRYWVdyR21uTVp2TkZ5OHZMSVNHRTB1UHh2Qm9JQk00WFFpeXZWcTlHbzltbTErdTNwZFBwY0R3ZTczVTRIRGNKSWI3cGNEaXVHUmdZdUxpMXRmWFZ2cjYrdHdGSUtCUUtIWXJjYmNpalNLZlRjNzI5dmZVQTBOblp1WkRiTnB2TjV6VTBORHcxUGo3KytkcmEyZ2R5RndMSFlORnF0WTFDaU5UazVPVE94c2JHSndjSEI2OE1oVUtQbFplWGYzUmhZZUY1aDhOeFZTd1c2MDRta3dlS1ZTQ0UwRXBTMGV1Sm5JUVFZaklTaVJ3MXhJaUlpSWpvVE1jZ2Z3MkZFMk9QTlNaL2NuSnk1OFRFeE03ODQrbDBlcjY3dS92d2twWWRIUjFIVFF3dEx5Ly9XRFFhL1pWV3EyMlpucDYrT3hLSlBBMGdrMDZuSTZzMFRWRmZYLy9nNU9Ua25XNjMrNjdwNmVtN0FlaTNidDM2dzRtSmlWdVR5ZVRCK2ZuNXA2dXFxbTRkSHgvL1o2ejBzS2NCUUpJa2RXNjRqa3FscXN6V1owK24wNnYxaHFlbnBxYnVEZ2FELzFGYlcvdEFMdmd2bE8zSkJ3QzRYSzVQUlNLUkg1dE1wdk1XRmhaK2UrREFnZmZHNC9HaGhZV0Z2UjBkSGYwR2crSE5McGZySzhQRHc5ZXVjazc0L1g3WGpoMDcxT2wwMnBqSlpFd3FsYXBHQ05FbVNaSVh3TnNCZUJVS3hUM2w1ZVdmcmFpbytFUlhWOWZQVnF1TGlJaUk2RXpESUg4TkJjdFZWbUtsTnp3WGVOc0JMR0tOQ2FqcnBkZnIyMFpHUnI3Z2REci9IZ0NTeWVRQm85RjRZU0tSS05yTGJiVmFMMHNrRWoyUlNPUUp0OXQ5RndBNG5jNFBaU2Z2T2lzcUtqNnZWQ290YXJYYUZRd0dIODlrTXJtaE9vcE1Kck9RRzY1VFYxZjNud0Jnc1ZqZWxFd205eGM3VnpRYWZTa2FqYjUwUEs5SG85RnNIUmtaK1daMWRmVTlBQkNQeDEvT0hadVltTmpaM056OG0xQW85RmgyMk02cWR1M2F0UVJnTHZzekJ1Q1B1V1B0N2UyTktwWHFka21TM2krRStLa3N5Ly9RMWRWMS8vRzBrNGlJaUtoVU1jaGZCNVBKZEg1RFE4TVBnOEhndDNNOTlWVlZWVGZiYkxZclJrZEhQejAvUC8vTWFtV1ZTcVdsdmIxOU1yZWZ5V1NPR2pZek1qSnlJN0tUWkhNY0RzZVZDd3NMUlNlbFdxM1dEOHpOelQyUm54WU1CcDlLSnBQN2xwYVd4aE9KUkFoQXhHYXpYYVpTcWZTWlRHWVJXSms4bTBxbFJuTmxob2VIcjh1ZTZ5T1JTT1M1OWJ3WHVkVi8xakl5TXZJeEZMLzRNZWoxK2s0QUdZUEIwS3JYNjZ2ajhmaWg5WnkzVUU5UHp5Q0FEL3A4dm9jbFNmb1JnSC8xK1h3aHY5Ly9nOWRUSHhFUkVSR2RPZlExTlRWM2RIUjB6RHVkemhzS0Q5cHN0cXZhMjlzbnQyN2QraE85WHA5YlJRWStuKzl3d0Y1Zlg3L3FxaStGdzRGeVQ3elZhRFJ0bloyZGkxcXR0aVh2c0VLVzVReUFzbTNidHUweEdBdys0UENUZUF0Vkl2c2tYcHZOOXFHV2xwWlhBTURoY0h6WTdYYmZrNS9SYURSZTVQVjZad0hZY21tZG5aMUZoKzdrRDhsWjVkZ1JGNDM1cjg5c05sL204WGdHbXBxYWZnSEFXVnRiKzBCSFIwZTRvcUxpc3dDTXE5VzdIcDJkblpmS3NpeDhQdCtVeCtNNTVwTjRpWWlJaUVvZGUvTFgwTlRVOUROSmtoUjlmWDF5TXBrOHFnYzdIQTcvSUJ3Ty83S3hzZkhmbTVxYVh1M3A2VGtMSzBONERoc2FHcm9tZnovYmV4M1c2WFRsbVV3bVZlUzAxclBPT3V1Wm1abVo3eFFNb2NsRUlwSG5aRmtPTHk0dS9qRVdpM1d2MXU3bTV1YWZtRXltdHdBUVMwdExrOFBEdzljRGtNckx5ejkrNk5DaHorWHltYzNtdHpVMk5qNCtPanA2QTRCVkgyNjFHcjFlWHkyRTBLcFVxdnAwT3AxQWtYWDJBZGlhbTV1ZjFldjEyOGJIeDc4d016TnpQd0F4TWpKeVF5UVMrVVZ0YmUyMzlIcjl0dHhkaGRkajkrN2R6L2g4dnYrUkpPbHlyVlo3SFlCdnZkNjZpSWlJaUtqMHVaQzNMT1JhZERwZFhXNDd2eWUvMExadDIzcThYdStzMSt1ZHFxNnVQbUw1U0p2TjlnRUFzRnF0bHdOUXJ1ZThhNngyb3dKd3hCcjQ1ZVhsbjh6ZmR6Z2NIM1k2blVjRjEwMU5UVThYcTdDd0o5L3BkTjdRMXRhMnI3VzFkWGUyUi80SWxaV1Z0d0tBeFdLNUZDdHpHSXJSQWRDdmNtemRmRDdmRmRuZS9GK2VhRjFFUkVSRWIzVHJDbUNKVG5jK242OU9rcVFoQUJOZFhWMVZtOTBlSWlJaW9zMVV1RjQ3MFJ1U1FxR1l5VzQ2TnJVaFJFUkVSS2NCOXVSVHljZ05KMXJ0cWJ4RU9iSXNlNFVRbHdCNEo0QW1BRTYvMzg5SjIwUkVWREk0OFphSXpoaGVyN2RCcFZMZEIrRFNZenhSbVlpSTZBMk5RVDRSblJGa1dUNFB3Tk1BeW9RUXIwbVM5S2dRNGtVQWUzVTYzWEd2TGtWRVJIUTZZNUJQUkNYUDYvVTJZQ1hBTndraGR2cjkvaThCV1BXNUQxVDZaRm1PQVpnUlFyd21oUGlsSkVtLzhQdjlmOTdzZGhFUmJSUk92Q1dpa3BjZG9sTW1oUGk2MysvL0loamcwOHJTdmJXU0pGMmdVQ2gyU3BMMEoxbVdmK1h6K2RvMnUyRkVSQnVCUVQ0UmxUUlpscjBBTGhWQ3ZKYnR3VDl0NUo1eWZUekt5c291THJMdlBJNHFGR2F6K1cwR2cySFZwV2FOUm1NbjhoWm1jTHZkM3k3TVUxMWRmVmV4dWx0YVdsN0tmMjRJQUd6WnNtVm5zYWVHRjJNeW1kNWVVMU56eDNyeW5vaFFLS1NQeCtOVm1Vem1Md0I4QmNCK0FCY0NlS1d6cy9QU2szMStJcUtUalVFK0VaVzA3Q282a0NUcFVaemVQZmhLbjgrWEtQd3B6T1IydXgvSTJ6VzUzZTUvQTdEcUEvZ0sxZFRVM05IVTFQUWJoOE54MHlwWkZHNjMreitycXFxK25rdXcyKzEvVTVqSjRYQjh1RWpaVENRUythbk5acnM2UDlGc05wKy90TFEwdEo3MkxTd3NkTnRzdGc5cU5CclBldksvWGtORFE0bDkrL1pON042OSs4V3VycTUvN3VycTJnYmdGa21TZEpJay9aQTkra1QwUnNjeCtVUlU2dDRKQU5sSnRxY3pTWklrYmQ0U3NDcFpscGZXS3VCeXVUNmhWcXVydlY3dlFPR3gvdjcrTnljU2lkY0s4bi9SYXJWZUdRZ0V2STJOamQvZnNtWExGeVltSm5ZV0ZNMzA5ZlZkMk56Yy9MVE5acnVxc3JMeUpxVlNhZlo0UEgzNW1aUktwZFhqOGZTRlFxSEhrOGxrYjFWVlZhNzNYUUlnSEE3SGRRRFEyOXZyTXhnTU95S1J5QitLdkFTckxNdGhJVVN5OElESDQ5bDFSS015bWNTZVBYdXNhNzBmSjBoMGRYWDkzeDA3ZGlRQmZFc0k4UUNBYzAvaStZaUlUaW9HK1VSVTZwcXkvKzdkMUZia2NidmQ5MWtzbGt0VUtwWEQ0L0VNQUVBZ0VHaGRxMHcybjZSV3E2czlIcy9BK1BqNFYreDIrelYrdjk4S0lKNmZ0NzI5ZlZTU3BQd0xCR050YmUyL21zM210dzRNREZ5UVNxV0crL3I2TG01dGJYMU9vOUcwREE4UC96MkErYno4a2Y3Ky9uY0FTSWZENFI5MGRIVE1DU0dPdWx1UTMrWlFLUFNqWXUwdUx5Ky9VUWlSOW5nOGV3QkFvOUhVcDFLcG9VQWdrUHQvZ2QvdjF4VVVVd0RJclBWK25DeTdkdTI2VjVibEd5UkplbHRuWitjNXUzZnZmbWt6MmtGRWRLSTRYSWVJU3AwVEFFNm5aVEpIUjBkdkhCb2FlaDhBQkFLQnB2eUFkeldCUUtCcFpHVGs2cVdscFVPQlFLREpiRFpmT0RVMWRSY0FWVjFkM2ZlUjEya2pTWkkySG84bkFNQm9ORjdrOFhoMnExU3Fza0FnOEpaRUlqR2N6VGJiMTlkM0hvQmtlM3Y3UG9mRGNRMk83UGhaUnQ3d3ByMTc5MjdQLzBtbjAzTUZUYlEwTnpmL0ZvRFZicmQvcExLeTh0TUF0SldWbForSlJxTXY1bDZuRUNJZUNBUUtoK0pVV0N5V3Y4eTJ0MzNidG0yN2N3ZTBXbTFUVTFQVDB6aDEzMWNpazhuY0R3Q1NKRjExaXM1SlJMVGgySk5QUkNWTmtpUWpBTHo4OHN2eFkrVTlsY3JLeXY0S0FDb3JLejgxTlRYMTN3QVdqbFhHWnJQZG9GUXFiWFYxZFEvT3pNemNGb3ZGeGwwdTE1ZUVFSXZJQzhnbFNkSUNpTmZXMXQ1YlZsYjJ2a2drOHJPeXNyTDN0YmUzOXhXcmQyWm01aDZYeTNXYnlXUTZMNVZLdmVaME9tK1VKRW5WM2QxOWVFSnZXMXRiYjM0WnBWSjV4TkNadXJxNisyT3gyQ3NBNWtLaDBGTnRiVzEvMEdnMFRhbFU2cEJPcDh0ZHhGUXVMeStIQVJ3eFBNZGdNRlRYMTljLzFOM2RYYlc0dU5pdjArbGE5SHA5VFR3ZUh5c3JLN3RZb1ZCWWNXcDc5ditVL2Zmc1UzaE9JcUlOeFNDZmlPalUwNWpONW91V2w1ZERRZ2lseCtONU5SQUluRjlzU016aEFock5OcjFldnkyZFRvZmo4WGl2dytHNFNRanhUWWZEY2MzQXdNREZyYTJ0ci9iMTliME5RRUtoVU9nQUpJTEI0RGRHUmtZK2g1V2craE5yTldoeWN2Sk9BRG9Bc1ltSmlhOFdydnl6ZCsvZTdjREtpa0RkM2QzTy9PTU9oK05xblU3WHVILy8vdXV5U2FtSmlZbmJsVXFsWlhSMDlIUHQ3ZTBIQWRpdFZ1dlpzVmdzZnkxNnBSQWlIWXZGL0VLSUpiUFpmRTQwR3YxZExCYmJwZFBwem8vSDQ0K2F6ZWFMNStmbm56Nk85L2FFU1pJMGxQMjM1bFNlbDRob0l6SElKeUk2eGNyTHl6OFdqVVovcGRWcVc2YW5wKytPUkNKUEE4aWswK25JS2tVVTlmWDFEMDVPVHQ3cGRydnZtcDZldmh1QWZ1dldyVCtjbUppNE5abE1IcHlmbjMrNnFxcnExdkh4OFgvR3l1VFhkQ3dXR3dmV3QxUm50dGMrVnV4WXNRbXYrYjM4czdPeno4VGo4YjdXMXRaWGhvZUhMek9aVE8reFdDeVhIRHg0OERJQWlFYWpMem9janN1TlJ1TUYwV2owMTdseU9wM09sTWxrb2dBUWlVU2VMU3NydXl3YjVQdU5SdVBaNFhENFNiUFpmTkhZMk5qTngyci9Sb3BHby9NV2l3VUFUdVpFWHlLaWs0cEJQaEhSS2FiWDY5dEdSa2ErNEhRNi94NEFrc25rQWFQUmVHRWlrVGhRTEwvVmFyMHNrVWowUkNLUko5eHU5MTBBNEhRNlA1U2R2T3VzcUtqNHZGS3B0S2pWYWxjd0dIdzhrOGtjTVRSSnBWSTV1cnE2MUNpKzFPYWFxL2prVnRXUkpFbWowV2dhQU1EcjljNm0wK2taQUloR295K01qSXg4SWhhTGhXWm1adTV1Ykd4OFFhRlE2QWNIQnkvTDFSRUtoUjZwcWFtNVU2MVdWNDJNak55YVMxZXIxZTVVS2pXV3JlZDVsOHYxZVFDM3hPUHhIcnZkL2tHTHhmS09WQ28xbEV3bSs5ZjF4bTZRZ1lHQnBDekx3TW9EczRpSTNwQVk1Qk1SbldJakl5TTNvaURnZGpnY1Z5NHNMUHltV0g2cjFmcUJ1Ym01Si9MVGdzSGdVOGxrY3QvUzB0SjRJcEVJQVlqWWJMYkxWQ3FWUHBQSkxHNUVPOHZLeXQ0NU5EVDB5Y1hGeGQ4ME5qWStPamMzOTdqZGJyODJFb244ZEdabTV0dXhXT3lJWlM1bloyY2ZjamdjMStsMHV0Wk1KblA0N3NIOC9QeHpLcFhxd2ZuNStaOERtTXFsR3d5R055VVNpVDBBRUE2SFgzQzVYUDhFUUJjTUJwOElCb00vcmF1cnV6MFVDajIyRWErRmlPaE13OVYxaUloT3ZTTUNmSTFHMDJhMzI2K2VuWjM5WGw1eUJpdVRhY3YwZXIwbmxVb2RzZVk5Z0dBMEd2MTlJcEVZQktBRm9BbUh3MDlydGRyV1ZDbzFlaUtOMCt2MXRVcWxzcXk4dlB5elFvaEljM1B6QzZsVTZ0RFkyTml0QURBOFBQeVptcHFhZTdaczJiSVRlVS9icmE2dS9pb0FkVEFZL0c1alkrUHpBQ3F5NlR2VDZYVE1Zckc4MjJReVhaRExiN1ZhcjV5Ym0zczJ1enUxYjk4K0w0QUVnQ0NBc05WcXZTSWNEajk2SXErRmlPaE14WjU4SXFMTlpUM3JyTE9lbVptWitVNHltZHlmbDU2SlJDTFB5YkljWGx4Yy9HTXNGdXRlcllMbTV1YWZtRXltdHdBUVMwdExrOFBEdzljWDVtbHZieDliYjRNeW1ZeG1abWJtL3ZuNStlY2FHeHQvTkRvNmVuTWtFc20va3pEZmlta2RUQUFBSUFCSlJFRlUzOTkvY1UxTnpSMk5qZjkvZS9jZTNrWjU1d3Y4TzZQYjZIN3pSWllsVzNHTXJWakl0aVpzdVpRQzdiYnNZZUdFY21pM1VMYTdwNVJTWUdGN29WQmFTdHRkQWwxS0YvYlFBcWMzMkVPQmxsMG9zTFJjVGx1ZzdkS1dRcVRZamgzRk9NYTNXSFpreTdHa1NMWXNhZmFQV0t4aTdNUWhJVTZVNytkNThtVG1uWGZlK1dtaVNEKzk4ODQ3VGZjUERnNSswdWZ6M1N0SlVqQWFqWDRJd0RRQUdJM0dPb2ZEOFhXcjFYcit3TURBT1Vhajhhem01dVpueDhiR1BwZlA1K05hcmRZM016UHpzK1dlN0x0SVZUNnJUelFhWFovTlpuZXQ5blVRRVJGUkJaQmxXWkZsV1RsNFRUcVJITXZ2Qzd2ZGZna0EyR3kyVFFCVXE5bm41Sk5QSGxwaGt4cUFacmtOSjUxMDBxK3c4cFZic2JtNStma0RISEsvY2VsVlZWV2ZXVnJCNFhCYzd2UDVIZ1ZnS2k5M3VWeGZhMjF0L2IzQllIQ1h5bXcyMjRWK3Z6K3MxV28zV0N5Vzh3NXczRFYxTEw5dmlJaUlUaWo4VXFibDhIMnhwalJZL29xeGNMUURPVlI4M3hEUjhZN0RkWWlJNk4yeTBxdzlUSjZKaU41bHZQR1dpSWlJaUtqQ01Na25JaUlpSXFvd1RQS0ppSWlJaUNvTWszd2lJaUlpb2dyREpKK0lpSWlJcU1Jd3lTY2lJaUlpcWpCTThvbUlpSWlJS2d5VGZDSWlJaUtpQ3NNa240aUlpSWlvd2pESkp5SWlJaUtxTUV6eWlZaUlpSWdxREpOOElpSWlJcUlLd3lTZmlJaUlpS2pDTU1rbklpSWlJcW93VFBLSmlJaUlpQ29NazN3aUlpSWlvZ3JESkorSWlJaUlxTUl3eVNjaUlpSWlxakJNOG9tSWlJaUlLZ3lUZkNJaUlpS2lDc01rbjRpSWlJaW93akRKSnlJaUlpS3FNRXp5aWFpU2lRQ2dLSXF5MW9FUUVSRWRUVXp5aWFoaStmMSsrK0ppWmswRG9lT09vaWc1QUdodmJ6ZXVkU3hFUk84RWszd2lxbGg2dmQ0REFJSWdqS3gxTEhSOEVRUmhFZ0JFVVhTdmRTeEVSTzhFazN3aXFsaUtvcHk3K1BkcmF4MExIVi9LM2pObnIya2dWQkZrV2I0MkdBdzJyWFVjZEdKaGtrK1ZKQXNBUHA5UFd1dEFWa2swbTgzdk5SZ01LL1lVR28zR1RnQkNhZDNyOWQ2M3RFNTlmZjIzbDVZNUhJNVAxdGZYMzc3YVFCd094MS9wZExyMUFORFcxcllOZ00zaGNQelY0bWFOMys4UEE3QXU5eHBhVzF0L0wwbFNZM2xoWFYzZDVxcXFxaXRYYzJ5VHlYU094K081WTdXeHJsWnpjN05GRUlTL1gxejkwWkZ1bnlyZTB3QWdDTUlsUjdCTlZVTkR3LzBBMUt1cGJMRll6Z1BnS0NzU0d4c2JmM2lBOVNQQ2JyZGYxdG5abWJaYXJSY2ZxRjVMUzh0dmJEYmJoNWNVT3pzNk9oS1NKUG1PZEZ6SHVlOW9OSnFkc2l5SFE2SFE5Y0ZnMEwvV0FWSGxXOVVIRGRGeElnNmdRYS9YMndIRTFqcVlnL0Y0UEhkVVYxZC9mbXBxNnA1TUp2T0ZaYXFJWHEvM2g4bGs4bGZqNCtNM0FZREQ0Zmo0Nk9qb05lV1ZuRTduLzk2MWE5Y1hTK3Q2dmY1VXI5ZDdkNkZRMkdNMm04OFZSVkZmTEJhekFGQmFGa1hSVUN3V013QVFqVVpQeVdhelErdldyWHNzR28yZXN4amJOOUxwOU1zQVVGVlZkVG1BUElEWlpXSXN6czdPUG0yMzJ6OFJpOFUybHdyTlp2TlprNU9UbTVlcC96YnBkTHA3M2JwMUQrL2V2ZnVoWEM3WHU1cDlWa0Z0TnB2dkVRVEJveWpLTHlPUnlHK1BVTHQwZ3NqbGNqL1RhclYzQ29MdzU2RlE2T0pJSlBMRTRiWnBOcHZQa0NTcERVQmVsbVVsbDhzTkw2MmowV2pxSTVHSUJnQU1Ca043ZlgzOTdkdTNiMzgvZ0QwQVJLZlQrYW5oNGVFckZxdnZ0KzV5dWI3a2NEZytBUUE2bmM0L1B6OGZMVzliRkVWTFBwK2ZpRWFqNzFrcFJyMWVmN3JYNjcxN2ZIejh4c2JHeHZzR0J3ZW4wdW4wYjViV3M5bHNGNXBNcGpORlViUzZYSzV2QU1EZXZYdGZVUlFsTHdpQzVQUDVuaXF2bjgxbVg3ZFlMUDlqU1R5bWZENC90Umh2MC96OC9PRGk4cnB3T0t3NjRNazhmb1VFUVFocE5KcHZoMEtoUGtWUkhpNFVDai92NmVucFdldkFEcFZlcno5dHc0WU5md2lIdzJZQTZXWEs5UURtc0s5RDZ3eWJ6WGJ4Nk9qb2pRQVdEdFlHSFJsTThxbGlLSXJ5cGlBSURUcWRyaFhIZUpMdmNybHVzZGxzSCszdDdXMXZhbXI2Y1YxZDNWZkxrK1JGeFdnMCt1Y3RMUzNQMk8zMlMydHJhNytvVXFuTWdVQmd2eTl1bFVwbEN3UUMwVVFpOGUreFdHeXoxK3Y5OWh0dnZQSCtkZXZXL1NRYWpaN1MxdGEyTFJxTm5nTHM2NldQUnFPbkJBS0JhS2tNQUR3ZXorMmlLRXArdi84L05Sck5lb3ZGb2pLWlRPZmtjcmsvdWQzdTI0dkY0bXhiVzlzMmpVYmp6ZWZ6c1ZnczluVzMyMTNxZlJjQUtFNm44d29BMkxadFc4aGdNR3ljbloxOVpabVhicE5sZVVaUmxQbWxHd0tCd0piOVhueXhPTmZWMVdVNzFIUGIzdDd1VWFsVTl3cUNzQW5BU0M2WCs1dERiWU9vdDdjM0hRcUZyZ0h3dUNBSUQzWjBkS1M3dXJwZU9KdzI3WGI3WDhmajhlOERnS0lvODl1MmJmTXRyUk1LaGVaS3l4TVRFM2NZRElaVG5VN25oOHV2MkxXM3QwK1Y3OVBlM2o3VjNkMWRPekV4Y2NmRXhNUWRBS1QyOXZheHZyNiswOHJydWQzdUc0dkZZbjZsK0l4RzR3ZWJtcG9lM3JsejU4ZjM3dDM3cTB3bUUxMi9mdjJUNCtQajM0akg0OThCb0FDQUpFbU45ZlgxMzk2K2ZmdTZ4c2JHeDRlR2hqNDJOemNYdDFnc1p6YzBOTnpYMzkvZjdQVjZuOXl4WThjRjJOZjU4cGFPam80OXBmL1hIUjBkZTNwN2U1c0JvTE96TTExYTd1am8yTE82TTNwOEV3U2hUUkNFMjBWUnZGMlc1WjBBSGdid1REZ2NEbVB4WEZlQ1lEQzRDNENpMFdqcVJrZEh2NHl5SkovZVhVenlxV0lJZ3ZCTEFHZUxvbmcyZ0pmWE9KeVZHQnNhR3I1ck5wdFBIeGdZT0R1WHl3MUhvOUZ6L1g3L2MxcXR0blY0ZVBqdkFDVEw2cy8yOS9kL0FFQmhabWJtSngwZEhYc1VSWG5ibDNSdmIrOWJsMzVUcWRRTERRME5QMUNyMVkxK3YvOTFqVWF6M3UvM3Z3NEFwZVhTdGx3dU56UTRPUGdSalViajZ1dnIrek1BNXJhMnRwZjcrdnJPQ1FRQ3YzVzczVDh1RkFyeFJDTHg0MWdzZHB2ZjczODlHbzJlRG1BaGtVZzh0dHdMcks2dXZrNVJsRUlnRU9nQ0FLMVc2OHZsY2tPbEwzQUFpRVFpUzRkVWlRQ0s3L0Njd3VmelNWYXI5WFJSRkQ4TTRDcEJFTFFBdGdtQ2NHNXZiKy9FTzIyWFRteVJTT1NKVUNqMFdRQjNxMVNxWDRSQ29SOG9pbkxIMXExYmg5NUJjeGFielhiUnlNakl0WWV5MCtEZzRNVUFsT25wNlg4Rm9KWmxlYUc3dTd0cWNmUFNkUUNBMFdnOFV4QUUwZS8zdnd3QWFyWGFvZFZxMXhVS2hWU3hXRXhXVjFkZnFkRm82c0xoc0FiNy90K3A2K3JxYm5JNm5aOGVHQmpZbE0xbS93UUE2WFQ2eGUzYnQ1OTUwa2tuUGVWd09DNFpHUm41UWphYi9hTW9pczd4OGZGL3lHYXpJL0Y0L0x0R28vRjlLcFdxcTdHeDhVYzlQVDJkQUNhbXA2ZC9hREtaZ3VsMCtzVUR2YjdGNFlFUVJWRmZXbGFwVk9aRE9VZXlMRmRDUXJ3ZXdOY0JmRjJXNWRIRkh2Ny82Tzd1L2hNTzQ3UHhXTEJ6NTg3ekZVWFJidGl3NFE5ckhjdUpoa2srVlF4RlVWNFFCR0V6Z0VzQi9DT09zWjRRbzlINFFaL1BkMzgybSszcDdlMDlEZnN1dndQQWREUWFmVjlqWStPOXdXQncrL2o0K0ZlbXA2Y2Z3YjRoTWlqN0d3RFExOWQzY3ZuNjBsNjlXQ3kyT1JhTGJTNzExcSttSng4QTdIYjdSWHE5dmwwUUJFMTlmZjJOQURBeU1uSnRMcGNiMzdCaHcyL241K2ZmV0x5Y1h1cUZzYlMwdFB5OHY3OS9rOFBodUVpajBWZ25KeWZ2cjYydC9Yd3FsWHA1Y0hCd0V3QjBkbmFtZW50N0EwdE9SNDNGWWdrbGs4a1hqRVpqc0tHaDRaSHQyN2UzQTRCT3AydjJlcjEzRHd3TVhJZ2xYMjZoVU9nU1JWRzhvaWdhRlVVeENZTGdCYkJCVVpRV1FSQjBpOVZtRlVYWm5Ndmw3dWp0N2MwZC9GK0dhR1dSU09TZXhhVHJPNElnWEFYZ002RlE2RFZGVVo0QzBDZUs0cHU1WEc1eWJtNHVPekF3a01VS3ZaUXVsK3V6b2lnYVN0c0ZRZENkZlBMSlE4dFVYVHBNcGZ4elRNREJDVzYzKzZaNFBINVBvVkNZbVp5Yy9NbUdEUnRlbUpxYSt2N0l5TWhuRnV1SUhSMGRVd0NLSnBQcFpLL1grMmloVUpqU2FEU3UxdGJXdHlYbGdpQ29rOG5rLy9mNy9iL2R1M2Z2SC9yNys4LzErLzFiNnVycWJpcXZWeWdVcHRyYTJuNjFkSCtkVHVlUFJDTEw1aHVsejdQT3pzNTBhZmxFNmNsZmlhSW9XZ0J1dFZwdHhlcit6WTlwbVV3bXJOZnJUenRRSFl2RjhqNlB4L1BQT3AydUtabE0vbnJuenAxL0MyRHFRUHZRd1RISnA0b1JpVVJlbDJYNVJRQWZrR1g1aG5BNC9LMjFqcW1rb2FIaEhxdlZldEhzN096UHJWYnJSY0ZnTUxwY3ZYZzhmcmZMNWJyWlpESzlMNWZMdlZsVlZYV2RJQWpxOHA2NlVtOVhpVXFsT3VRaExjdXgyKzJYVEV4TS9LUE5acnRBcFZJWkFTQ1h5MjBIZ01uSnlkdDlQdDlQdDIvZmZucXBmbU5qNDcyWlRPWlZBSHNTaWNTVGJXMXRyMmkxMnVaY0xyZExrcVJTcjMxdFBwK2ZBYkRmOEJ5RHdWRHY4L2tlNnU3dWR1L2R1N2Rma3FSV3ZWN3Z5V2F6WTFhcjlWeFJGRzFZcHZkS0VJU2ZDSUpRV2k0dkJ3QW9pdkpjc1ZqOGRGZFgxNjRqY1U2SUFDQWNEai9wOFhpZXI2bXB1UkhBWllJZ3ZFY1FoTGZHdFd1MVdtaTFXc2l5REVWUkppT1JpS3Q4ZjRQQjRIWTZuWmVWbHhVS2hkblNjSjN5SVN5QlFHQUFBT3JxNm02dXFhbTVRUlJGcWV6SzE4R3VlS2thR2hydUZnUkJPejQrZmx0TFM4dUxMcGZybjJablo1OGNHUm01cWxUSmFEUzJMeXdzVEFKQU9wMk83OW16NTdGWUxQWlBBQXFsT3JJc0syVmpxZ0VBOFhqODI1SWt5UURtRlVXWlg5cmhzSkpRS0RTbjErdFBiMjV1L25lVlNtVUpCb05qQ3dzTFIyeElaVGdjUHVZVDRZTmRiVkFVWlV3UWhPY0toY0pQdXJxNlhzWXgxa24xYnF1cXFycThyNi92L1hxOVh0M1kyUGlNeitlN1oyaG82T05ySGRmeGpraytWUlJGVWE0RDhLb2dDTGR0M0xoeGZzdVdMZmZnR1Bpd25KcWErcWVSa1pFYnNDL1p2ZnBBZFNjbUp1NEVJQUhJeEdLeDI1YjIxSmUrV0JmSDRWYVZiOWZwZE92WHJWdjNHQUFVQ29XMDMrOS92VmdzenBXRzY1U1dTOXVBZlRmZUFzRHUzYnZ2eW1ReXJ3TVFSa1pHUGhjSUJQb0EyR3BxYWo1ZVhWMTlmVEtaL0VWalkrUDNkdTNhOVhkYXJiWkprcVNtSFR0MmxHNEF6TVZpc1Z0VktwVmxkSFQwaG1Bd3VCT0F3MmF6bmJyWVpvbEtVWlJDSnBPSktJcXlZRGFiejBpbFVyL0xaREpiSkVrNks1dk5QbW8ybTg5TkpwUFBMSGR1RkVXNUhzQTZBUHJGUHpXQ0lLd0Q0QVdnRlFUaFBKVksxU1hMOHMzaGNQZ0JjT3duSFNHU0pCVVZSWm5Fd1Irc3BsbGFvTlBwM2o4Nk92cTVwcWFteDB0bEl5TWoxd0N3QTVncHIxc2ExaGFMeFc2THhXSzNMU2JJM3VibTV0S1VubUl3R054dkNGcHBmWDUrL2cwQXhkMjdkOSsxWWNPR1A2bFVLdXZ3OFBDbExwZnJsdGJXMWo4V2k4V013V0NRRlVYSjdkcTE2NGJGM1NkanNkaHRxemtIYzNOelEzTnpjMFBBdmlGM29WQW9uODFtdHk1WDEyQXd5T0Z3V0N6VkJZQ2VuaDVQUjBmSG5wNmVIZyt3NzhkTjZVZU5LSXFHMHZLaER0YzVYaTNlUi9ac3NWaDhkT3ZXcmI5ZjYzamVLVm1XVTRmYnh0alkyQzBBSnJQWkxDWW5KNy9WMk5qNGd5TVEyZ21QU1Q1VmxFZ2swdGZaMlhrSmdKOEMrQmRabHE4c0ZvdjNBbmhORUlTaFZDcVZIQmdZZU50Tm4rKzJUQ1l6RHJ4OWFNMXlGbnZ0bDAwa2xyc1J0YnlYZjM1K2ZtYzBHajNGYnJkZjZuYTdOeXVLa2hWRjBaeE1KcDgybTgzbmx1b3Q5cmdQRkFxRnZRQlFMQll6cGRsMHhzYkdibWh0YlgxcGRuYjJjWS9IOHcyTlJ1TWVIaDYrTUoxT2I3UGI3WC90ZHJ2djNMRmp4MFhaYkRicTkvdGZIUjRldnNCa01sMW9zVmpPMjdsejV3VUFrRXFsWG5ZNm5adU1SdVBacVZUcTE2WGpTcEprS2hhTEtRQ1luWjE5MW1xMVhyQ1k1RWVNUnVPcE16TXpUNWpONWcrT2pZM2R1TnpyajBRaWR5MVg3bmE3RGJXMXRlY3BpdkpYb2loZUJPRC95ckw4eVV3bWMzNDBHcDArMkRrbk9wQ09qbzczcTFTcUh3QllyK3pUS3dqQ3k4VmlzUXRBWHo2Zkh4RUVJYTNWYXRQaGNQaHRQeXhuWm1ZZVdWcm04WGkrTlRNejg5YlFtR0F3T0ZaYW5weWN2R3YzN3QxdnZkZXoyZXhvVDArUHkydzJYMUJYVjNkemYzOS82WXFhV3BibGhaNmVIaGNBbUV5bXM5THA5SDhDMEVxUzFESXhNZkY5QUh2MjdObnpqQ1JKM2xLQ3ZsUm5aK2V5czVwMGRuYSs3Zk1xbVV3K016ZzRlR2xwZmVtd3Y1THlHNGhYc252Mzd1L0VZckZiU2pHVWZ1RFUxZFhkZXJCOWoyTTdGRVg1aFNBSWowWWlrUzBIcjM3c1cybDJuVU5wSTVmTHZmWCt6K2Z6dTBSUk5HSGYwTFhDeW52UndUREpwNHF6ZGV2V1gzUjBkSndtaXVMM0JFRjRyeWlLOTVhMldTd1dZQTNIT0tyVmF1Zml6VzdMelhDaGxtVjV4WjduMHF3NmdpQm90VnJ0T2dCb2IyK2ZMaFFLY1FCSXBWSXZqWXlNWEcyejJUNnMwK21hZTN0NzF3UEFoZzBiSXFsVTZnL3hlUHpPYkRhYkJqQVREQVlueW0vV0xaOVN6K2Z6UGRqZDNWMWJmdXpTVllPWm1abUhaMlptSGdhQVRDWXpHWS9INzJwcWFucEpGRVg5NE9EZ0JhWDZpVVRpRVkvSGM2ZEdvM0dQakl5OE5XNVhvOUY0U3gvbXFWVHFSWmZMOVdVQVg4cG1zejBPaCtNeWk4WHlnVnd1TnpRL1A5Ky8rck1LakkrUFo4Ykh4NThBOE1UR2pSdlhGNHZGQndSQk9NdGdNTHppOS92ZnkwU2YzcWxRS1BRSlFSQWVCQUJGVVo0UUJPR1djRGk4L1RDYnJWS3BWRllBazZXQ1V1LzJnVGlkem84bms4bW5WdHFlVHFkLzI5N2VQbFVzRnRNQTRIYTd2NW5MNVVZQlFLdlZlc3VYeTZlbzNMcDFxd25ZbDV4bHM5ay9BdnVHbDJ6ZHVyVUtnRTZyMVhwV210NjJkRVZ3cWNXYjN3K29sT0N2dHZ4NHBpaktONHZGNGlOZFhWMUhhcHJnaXFMWDY2MkwzMC9RNlhTdEN3c0xZMkNDZjlpWTVGTkZXdndnUGJPenMvTU1RUkF1QlhDcUlBZ2VBRWRrL1ByUlpyVmFQelEwTkhUdDNyMTdmOVBVMVBUb25qMTcvdDNoY0h4cWRuYjI2WGc4Zmw4bWs5a0NBQWFEWVdOTlRjM2Z4K1B4QjJwcWFxNWVXRmhJS29xU241bVplYXl0cmExN2JHenNobVF5K1Z4NTJ6VTFOVmZYMU5SOHFiU3VVcW1jUzI4SVZLdlY5bEpac1ZqYzI5ZlhGd0NBNmVucGg1eE81eFdTSlBtTHhlSmJ2WDdKWlBJNXRWcjlRREtaZkI1bGlZekJZRGhsYm02dUN3Qm1abVplY3JsY1h3RWdUVTFOUFQ0MU5mVjBZMlBqcllsRTR0OE81MXh0MmJKbFp5QVErSkJPcDNzTXdJZjFldjBEQUM0OG5EYnB4QlFLaGM0VEJPRWg3THV5ZG5ra0VsbDJScWxENVhRNkx4QkYwZWgwT3Y5MmNkYWNnM0k0SEI4MUdvMm5EZzBOWFhXd3VxV3gvc0ZnY0dLNTVlV3VLTnBzdGswTkRRMC82Tzd1YmtIWk16RnNOdHZaalkyTkQ0Mk1qRnhiK29HL0dnc0xDN3NXWitOYXJxZGZsQ1RKZTlKSko3MDF6YTRvaW9ieXF4bmo0K05mWGUyNU9SNUVJcEd2ckhVTXg3S2FtcHB2RGc4UFg2dlQ2ZXBxYTJ1L1BEMDkvY0JheDFRSm1PUlRSVnNjNTNqY2puWFU2L1VOS3BYS1dsMWRmZjM0K1BndExTMHRMMlV5bWRmSHhzWnVjamdjbnhvZUh2NThTMHZMejFPcDFHOWpzZGkvWkRLWkxmMzkvZWNCVUZwYlczK24xV3JkL2YzOTUyRGZqeHVWMSt1OUc4RGRhclc2cW5SbG9MZTN0MzMzN3QzM0E0RFZhajIzdXJyNkN3TURBL3M5dEthOXZYMXF1VG05Nit2cmJ3T2dtWnFhK2xGVFU5T0x2YjI5WndMWVhWOWZ2N2xRS0dRc0ZzdGZta3ltczBzUDA3SFpiQi9kdlh0MzZjcktaR2xHSGV5N3VVK3kyV3dYUjZQUlB6dmM4OWJiMjVzTEJBS2YwbXExWndpQ3NLbTl2ZjNVN3U3dVZ3KzNYVHB4ZUR3ZVBZRFNuUFpYSDZrRUg0Q3FwcWJtK3VIaDRjdmRidmRtVVJUTmVQdlQ1d1VBRnAvUGQ1OGdDSnFhbXBwcmJEYmJ4OTU0NDQwTHNQOFV1MGVFSkVucnZGN3Y5NGFIaHorQkpRKzkyN05uejMvazgvbUxtcHFhSGplWlRCdEhSMGUvaUxJZTFwV0c2d0Q3RDlreEdBeW5PSjNPeXdIb1dscGFYcG1ibStzdXYzclIyZG1aWHMzVkREcitsTjkwTE10eXRyUmNmc04wTnB2OVkzdDcrNEFnQ0xwRUl2SGo4Zkh4VlQxTWtRN3NtTDhqbmFpU3lMS3NsR2ExV0k1R282a3QvK0RUNlhUTjFkWFYxeWFUeWVjYUdocnVIeDBkdlhGMmR2Wng0TCtIMEFDUVBCN1BIVnF0MWowNE9QaFJuVTYzZm5HR25yUGVlT09OVGJsY3JtL3BjWUxCNEVScEhDOEFsVjZ2MytoME9qOXV0VnJQR3hnWU9IOStmbjZndkg3WnNVcE1QcC92WGttU2d0Rm85RU1BcHQxdTl6ZG5aMmQvNm5BNHJyUmFyZWNQREF5Y1l6UWF6L0o2dmZlUGpZMTlMcC9QeDcxZTc3MDlQVDNyUTZIUVNsUGs3VGNHYzVuNTlBOUpaMmZuemFJb2JsWVU1WUZJSlBLcHcybUxUaXloVU9nU1FSQitBdUIzNFhENHJDUFJabWRuWjNwOGZQeHJGb3ZsTHdZR0J2NUNwOU8xZWp5ZWI1bE1wbEw3b2lBSTZsd3VOelE5UGYxOW85RjQxdGpZMkMxdXQvdXJaclA1YkFDQ29paDVSVkVXc0cvSW4xb1VSYTBnQ0xxNXVia2RPcDN1SkkxR1U3T3dzTEFiQURRYVRmWEN3a0o4bWVXYWhZV0YzYnQyN2Zwc0lwRjRLaEFJZEU5UFQvOXdZbUxpdXdBRW5VN244ZnY5WFYxZFhRWXNUbHlnMVdvM3RMUzBQRDg3Ty91ejBkSFJ6eStlby96U3ArcVdreVNwclhUejdXS0hSVk02blg0TndON0d4c1lmbWMzbVB5L1YxV3ExRGJsY2JxUjgvK1U2Rm9pSWlJNUpKNTEwMHEvdzlsNjdFckc1dWZuNUEreXVMMStwcXFyNnpESjExSDYvLzQ5ZXIvYzdBS3dyTmJSa09JNTIzYnAxRDlmVzFuNGVnR201K2cwTkRmZVhyenNjanN0OVB0K2pTK3U3WEs2dnRiYTIvdDVnTUxoTFpUYWI3VUsvM3gvV2FyVWJMQmJMZVN2RjlHNElCb01iWlZsV1FxSFF0b1BYSnZwdm9WRG9wN0lzSzUyZG5kY2NxVGJkYnZjL0FLZ0Y0RHBBdGRLUGZCMlcvNnhRQXpCZzMvOXZLd0FMQURPQWc0NkJYNG5aYkQ0VEFFd20wL3M3T2pxUzdlM3Q4YnE2dXB1WDF0UHI5ZlVBcWt2cjlmWDEvM3lnZHQxdTl6ZmZhVXhFZFBqWWswOVVlUVNzM2JTaG1zVmpMNzJ4ZUUxaTJyaHhZNVdpS0hGRlVkS1JTT1NFbUphUGpneFpsb2NBTk9iemVYOTNkL2VPdFk2SGlPaFFyZFNqU0VUSHI3VjhMa0JwR01GU2F4TFRsaTFiRW91TGhyVTRQaDIvRkVWeEFjRDgvUHo0V3NkQ1JQUk9NTWtub2twV0JBQkJFUGhaUjRkRUVBUWRBT3pZc2VPd0gvUkRSTFFXK01WSFJFUkVSRlJobU9RVEVSRVJFVlVZSnZsRVJFUkVSQldHU1Q0UkVSRVJVWVZoa2s5RVJFUkVWR0dZNUJNUkVSRVJWUmdtK1VSRVJFUkVGWVpKUGhFUkVSRlJoV0dTVDBSRVJFUlVZWmprRXhFUkVSRlZHQ2I1UkVSRVJFUVZoa2srRVJFUkVWR0ZZWkpQUkVSRVJGUmhtT1FURVJFUkVWVVlKdmxFUkVSRVJCV0dTVDRSRVJFUlVZVmhrazlFUkVSRVZHR1k1Qk1SRVJFUlZSZ20rVVJFUkVSRUZZWkpQaEVSRVJGUmhXR1NUMFIwL0xLdWRRQkVSSFJzWXBKUFJMUjJSSy9YK3gwQTJsS0JYcTgvelc2M1g3YUtmZFh0N2UzOWVyMis0WjBlWEt2VnR0WFUxSHpoWVBVc0ZzdjVraVExcmFKSnNiVzE5ZmVTSkRXV0Y5YlYxVzJ1cXFxNmNqVXhtVXltY3p3ZXp4MnJxVXRFUkN0amtrOUV0RWJNWnZON2pVYmphUUJ5WmNXNzNHNzNOd0JvbHRzbkVBZ01CQUtCZ1pOUFBubW5TcVZ5TkRVMXZWZ3FLLzBwcjYvVmF2MmhVQ2pmMXRhMnJhMnRiVnNvRkpvdmJjdmxjcnVxcTZ1dkFxQmFJVVJUWTJQamoxd3UxMWNWUlZGTGt0UllXMXQ3RXdCaGhmckYyZG5acCsxMit5ZVd2TTZ6RmhZV2hnNTRNaGFsMCtsdXU5MSttVmFyRGF5bVBoRVJMVSs5MWdFUUVaMm83SGI3NWRQVDAvOGFEQWJIbG00TEJvTnZscFlMaGNKc1gxOWZBQUMwV3EwbkVvbElLN1VaQ29YbWxwWVZDb1U5ZlgxOUp3UDdmaVFZREFiM3VuWHJmcU1veXJ5aUtMbTJ0cll1UVJDa3FhbXA3MDVPVHY0TEFMWEQ0YmlvdHJiMmE0bEU0b0hoNGVFcnNhOVR5RkpmWDMrNnlXUjZjdWZPblpjQjJBc0FEb2ZqWTI2M3U5VDdMZ0JRbkU3bkZRQ3diZHUya01GZzJEZzdPL3ZLTXVIYVpGbWVVUlJsZnVtR1FDQ3dwWHk5V0N6T2RYVjEyVlo2M1VSRXREOG0rVVJFYTZQR2JyZGZOREl5OHRsNFBIN3ZhbmNTQkVIYjF0YTI3VURieTlmVmFyVkJwVkpaU3Z0b3RWcHZKcE1aVHlRU2p5bUtrcHlZbVBpV3crRzQzRzYzYjVxY25Qdy9BT0R4ZUw1WlUxTnpmVDZmbjZxcXFycTZxcXJxcW1LeG1GTVVKYXNvU3FaWUxDcCt2Ly9sYURSNkhvQ3BSQ0x4V0NLUmVHeTVlS3FycTY5VEZLVVFDQVM2Rm8vdnkrVnlRNzI5dmMybE9zdjhhQkVCRkZkN1RvaUk2TzJZNUJNUnJRR3YxM3ZUNG1MU2JEYS9yNkdoNGNHVjZnNFBEMzg0blU1dkF3QkZVWEtsWHZubExPM0oxMnExamRsc05oeU5SazhEQUwxZWZ5b0FwOTF1djFpbjB6VTVISTYva1NScHcvejgvSnR0YlcwOWZYMTlKNCtOamQxVUtCUm04L244VER3ZXZ4OWxDWGREUThPRGlVVGlud0hVQU5oVGRpaExTMHZMei92Nyt6YzVISTZMTkJxTmRYSnk4djdhMnRyUHAxS3Bsd2NIQnpjQlFHZG5aNnEzdDNmcFVKd2FpOFVTU2lhVEx4aU54bUJEUThNajI3ZHZid2NBblU3WDdQVjY3eDRZR0xnUVRQeUppRmFOU1Q0UjBWR20wK2xhYlRiYngwcnJxVlRxZCtVOTJ3ZHlxRDM1Rm92bFBJUEJjR3BIUjhmc3dzTENxRWFqV2QvVjFWWGQxOWUzQVFDQ3dlQllPQnd1SDVNdjF0ZlgzeXFLb2kwV2k5M2QwdEx5MHZqNCtOZlM2ZlJ2UEI3UG5mbDhmcmhZTEVwMWRYWFhwOVBwVndIa0FhQ3hzZkhlVENiektvQTlpVVRpeWJhMnRsZTBXbTF6THBmYkpVbFM2YlhWNXZQNUdRRDdEYzh4R0F6MVBwL3ZvZTd1YnZmZXZYdjdKVWxxMWV2MW5tdzJPMmExV3M4VlJkRUdKdmhFUkllRVNUNFIwVkhtY0RnK01UNCsvbVdQeDNNUEFMeGJQZmxhclRaZ3Q5cy9BZ0NwVk9xWGc0T0RIL0g3L1ZzQm9QUkRRYTFXMTVhV1IwZEhiM0k0SFAvTFpyTmRuTWxrd3EydHJiOVVxOVUxNjlldmYyWnFhdXI3MWRYVm44dG1zeEdMeGZJL05ScE5UVXRMeXd2OS9mMS82WFE2TDVRa3FXbkhqaDFYTEI0NkY0dkZibFdwVkpiUjBkRWJnc0hnVGdBT204MTJhaWFUZWIwc1hKV2lLSVZNSmhOUkZHWEJiRGFma1VxbGZwZkpaTFpJa25SV05wdDkxR3cybjV0TUpwOTVSeWVhaU9nRXhpU2ZpT2dvaThWaWR3RklsSkw4USszSlh6cUR6dEx0cFdXZFRyY3VGb3ZkN0hLNWJqV2J6UjlxYTJ2YnB0Rm8xZ09RU2o4VWdzSGdXUG1QaGxRcTlkcms1T1Evek0zTnBRR2tBY3hMa3RSVVUxTnowNDRkT3hveW1jd2VBQmtBY0RxZGZ3c0EwOVBUdjhobXMxRy8zLy9xOFBEd0JTYVQ2VUtMeFhMZXpwMDdMMWhzODJXbjA3bkphRFNlblVxbGZsMDZsaVJKcG1LeG1BS0EyZG5aWjYxVzZ3V0xTWDdFYURTZU9qTXo4NFRaYlA3ZzJOallqYXM4dFVSRXRJaEpQaEhSMFpkWVdoQU1CbVBGWW5IdjBuSlJGSTA5UFQxMUFGQlZWWFhsamgwN1FuYTcvYS9IeHNadWNEZ2NuelNaVEtlT2pJeGNCMkFCQUt4VzYwY2NEc2NuRTRuRWc2bFU2dWVwVkFxRlFpR1R6K2ZIWjJkbmY2blg2NzJ5TE1mRDRiQUFBTlBUMHo5ZWNzakp1Ym45SitpWm01c2JyS3FxK3ZUSXlNaCtjOTFQVDAvL3Y5SnlKcE5KeE9QeHU1cWFtbDRTUlZFL09EaDR3VnN2TnBGNHhPUHgzS2xpUi9PL0FBQUZGa2xFUVZUUmFOd2pJeU9sZXhHZzBXaTh1Vnh1REFCU3FkU0xMcGZyeXdDK2xNMW1leHdPeDJVV2krVUR1Vnh1YUg1K3ZuKzFKL1pJQ0FRQ3BSOUtiNXVwaUlqb2VNRWtuNGpvR0tCV3E2c2prVWpkMHZLeTRUZVd1cnE2Zit6cDZXbHBhV201Ym14czdJWkVJdkdneVdSNlQzVjE5V2ZpOGZoM201dWJmejArUHY1Rmo4ZnplRDZmbjB3bWs4OENnTXZsdWdVQVBCN1BXKzJXWHcydzIrMGZMUmFMZTdkdjM5NEI3T3ZkWHk3R3BlWDkvZjFuejgvUDd5eXRUMDlQUCtSME9xK1FKTWxmTEJhblN1WEpaUEk1dFZyOVFES1pmQjdBWktuY1lEQ2NNamMzMXdVQU16TXpMN2xjcnE4QWtLYW1waDZmbXBwNnVyR3g4ZFpFSXZGdnF6K0xSNFlrU1JaRlVZRDlieXdtSWpxdU1Na25va3FYQmFEMytYelMwTkRRY2RzejYzSzVycDZkblgwS1FMSllMTTREY0FCSWpJeU1YQU5BMGVsMHJTYVQ2VDJaVEdiYm0yKytlWW5UNmZ5YlVwSy9kQ2lRTE12S2dZWUg5ZlQwZUphV3liS3NMRmRlcnI2Ky9qWUFtcW1wcVI4MU5UVzkyTnZiZXlhQTNmWDE5WnNMaFVMR1lySDhwY2xrT2p1ZFR2OEdBR3cyMjBkMzc5NWRtajUwc2pTakR2YjFvRXMybSszaWFEVDZaNnM2UVVmUXdzSkNnMXF0Qm9EeG8zMXNJcUlqaFVrK0VWVzZPSUFHdlY1dkJ4QmI2MkJXSWdpQ2FybXg5cVV4OWpNek00K0xvamdIQVBGNC9MNzI5dlorUlZIeVpmWEVYYnQyM1F4Z0laUEp2SmJKWkY2ejJXeWJ2Rjd2ZmNzZGI2WGVla0VRVm56UVZudDcrOVRTc3VIaDRhdG1aMmVmOS9sODkwcVNGSXhHb3g4Q01BMEFScU94enVGd2ZOMXF0WjQvTURCd2p0Rm9QS3U1dWZuWnNiR3h6K1h6K2JoV3EvWE56TXo4YkxrSGVDMVNsYzhrRkkxRzEyZXoyVjByeFhla2lLSzRFUUFVUlhuMTNUNFdFUkVSRWIwRG9WRG9aVm1XbGM3T3puUFdPcGFsMXE5Zi8xUnB1Ym01K1lYbDZqUTNOejk3OUNKNlp4d094K1Urbis5UkFLYnljcGZMOWJYVzF0YmZHd3dHZDZuTVpyTmQ2UGY3dzFxdGRvUEZZam52cUFlN0NySXNoMlZaVm1SWi9zQmF4MEpFUkVSRXk1QmwrZWJGaE8zcmF4M0xDVWlENWE4WUMwYzdrTlhxN095OFFwWmxKUlFLdmJiV3NSQVJIUTV4clFNZ0lubzNLWXBTNmlHL0ZNZHdjbG1oRnJENHNLd2xsS01keUdxRVFxRlBpYUo0SDRDTW9palhySFU4UkVTSGcxOTRSRlR4WkZuK05ZQVBBUGhTT0J6KzFsckhRMnN2RUFob0pVbXlMQ3dzTklpaXVGRVV4YXNCaEFCa2lzWGlwN2R1M2Zyb1dzZElSSFE0ZU9NdEVWVThSVkd1QS9DcUlBaTNiZHk0Y1g3TGxpMzM0Qmp0VGFhalE2ZlR6U3VLZ3NWWmRBQUFpcUs4cmlqS05WdTNidVZRSFNJNjdyRW5uNGhPQ0oyZG5lY0xndkJUUVJCTUFQcUt4ZUs5QUY0VEJHRW9sVW9sQndZRzV0YzZSanA2WkZuT1l0ODgrT09Lb3J3cUNNTGo0WEQ0eGJXT2k0am9TR0dTVDBRbmpJNk9qb0FvaXQ4VEJPRzlTN2VWbmdCTFJFUlVDZmlsUmtRbm5NN096ak1FUWJnVXdLbUNJSGdBMk1MaHNHR3Q0e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SWlJaUlpcWd6L0JYRTZDYzFHQWd0ekFBQUFBRWxGVGtTdVFtQ0MiLAoJIlRoZW1lIiA6ICIiLAoJIlR5cGUiIDogImZsb3ciLAoJIlZlcnNpb24iIDogIiIKfQo="/>
    </extobj>
  </extobjs>
</s:customData>
</file>

<file path=customXml/itemProps3.xml><?xml version="1.0" encoding="utf-8"?>
<ds:datastoreItem xmlns:ds="http://schemas.openxmlformats.org/officeDocument/2006/customXml" ds:itemID="s:customData">
  <ds:schemaRefs>
    <ds:schemaRef ds:uri="http://www.wps.cn/officeDocument/2013/wpsCustomData"/>
  </ds:schemaRefs>
</ds:datastoreItem>
</file>

<file path=docProps/app.xml><?xml version="1.0" encoding="utf-8"?>
<Properties xmlns="http://schemas.openxmlformats.org/officeDocument/2006/extended-properties" xmlns:vt="http://schemas.openxmlformats.org/officeDocument/2006/docPropsVTypes">
  <TotalTime>0</TotalTime>
  <Words>8511</Words>
  <Application>WPS 演示</Application>
  <PresentationFormat>宽屏</PresentationFormat>
  <Paragraphs>354</Paragraphs>
  <Slides>37</Slides>
  <Notes>4</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37</vt:i4>
      </vt:variant>
    </vt:vector>
  </HeadingPairs>
  <TitlesOfParts>
    <vt:vector size="53" baseType="lpstr">
      <vt:lpstr>Arial</vt:lpstr>
      <vt:lpstr>宋体</vt:lpstr>
      <vt:lpstr>Wingdings</vt:lpstr>
      <vt:lpstr>Arial</vt:lpstr>
      <vt:lpstr>字魂58号-创中黑</vt:lpstr>
      <vt:lpstr>黑体</vt:lpstr>
      <vt:lpstr>华文中宋</vt:lpstr>
      <vt:lpstr>华文仿宋</vt:lpstr>
      <vt:lpstr>微软雅黑 Light</vt:lpstr>
      <vt:lpstr>思源黑体 CN Regular</vt:lpstr>
      <vt:lpstr>微软雅黑</vt:lpstr>
      <vt:lpstr>Arial Unicode MS</vt:lpstr>
      <vt:lpstr>Calibri</vt:lpstr>
      <vt:lpstr>Wingdings</vt:lpstr>
      <vt:lpstr>思源黑体 CN Bold</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qzuser</cp:lastModifiedBy>
  <cp:revision>180</cp:revision>
  <dcterms:created xsi:type="dcterms:W3CDTF">2019-06-19T02:08:00Z</dcterms:created>
  <dcterms:modified xsi:type="dcterms:W3CDTF">2022-05-04T13:57:34Z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2052-11.1.0.11636</vt:lpwstr>
  </property>
  <property fmtid="{D5CDD505-2E9C-101B-9397-08002B2CF9AE}" pid="3" name="ICV">
    <vt:lpwstr>D171723D4258446E88C818E6E94AC3EF</vt:lpwstr>
  </property>
</Properties>
</file>