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3022" r:id="rId3"/>
    <p:sldId id="3024" r:id="rId5"/>
    <p:sldId id="3025" r:id="rId6"/>
    <p:sldId id="524" r:id="rId7"/>
    <p:sldId id="3026" r:id="rId8"/>
    <p:sldId id="262" r:id="rId9"/>
    <p:sldId id="267" r:id="rId10"/>
    <p:sldId id="1352" r:id="rId11"/>
    <p:sldId id="530" r:id="rId12"/>
    <p:sldId id="264" r:id="rId13"/>
    <p:sldId id="1336" r:id="rId14"/>
    <p:sldId id="3068" r:id="rId15"/>
    <p:sldId id="3047" r:id="rId16"/>
    <p:sldId id="284" r:id="rId17"/>
    <p:sldId id="3027" r:id="rId18"/>
    <p:sldId id="3067" r:id="rId19"/>
    <p:sldId id="3049" r:id="rId20"/>
    <p:sldId id="3063" r:id="rId21"/>
    <p:sldId id="1319" r:id="rId22"/>
    <p:sldId id="3064" r:id="rId23"/>
    <p:sldId id="3065" r:id="rId24"/>
    <p:sldId id="3010" r:id="rId25"/>
    <p:sldId id="3014" r:id="rId26"/>
    <p:sldId id="3051" r:id="rId27"/>
    <p:sldId id="302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71AF2F"/>
    <a:srgbClr val="FEE8E8"/>
    <a:srgbClr val="81EEDB"/>
    <a:srgbClr val="7FEDDA"/>
    <a:srgbClr val="157A65"/>
    <a:srgbClr val="488779"/>
    <a:srgbClr val="8D8988"/>
    <a:srgbClr val="4F887C"/>
    <a:srgbClr val="197E68"/>
    <a:srgbClr val="64A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6" autoAdjust="0"/>
    <p:restoredTop sz="94660"/>
  </p:normalViewPr>
  <p:slideViewPr>
    <p:cSldViewPr snapToGrid="0">
      <p:cViewPr varScale="1">
        <p:scale>
          <a:sx n="69" d="100"/>
          <a:sy n="69" d="100"/>
        </p:scale>
        <p:origin x="48" y="26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79E0C-DDDD-4D09-919E-45043385416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E2EBA-B205-487A-A28C-9568656880C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5ACECF-13A4-49C3-B819-E09F9EC134D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1BDB567-E19E-42EB-A1AB-1B4118597FC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B32FD3-C438-4588-9F11-1A204707BCD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B32FD3-C438-4588-9F11-1A204707BCD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DDA813-6E89-4104-9DBC-D983ED65E98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B32FD3-C438-4588-9F11-1A204707BCD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B32FD3-C438-4588-9F11-1A204707BCD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1BDB567-E19E-42EB-A1AB-1B4118597FC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1BDB567-E19E-42EB-A1AB-1B4118597FC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1BDB567-E19E-42EB-A1AB-1B4118597FC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6E2EBA-B205-487A-A28C-9568656880C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5ACECF-13A4-49C3-B819-E09F9EC134D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lium_Break_BLAC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2" y="52345"/>
            <a:ext cx="5545842"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doors dir="ver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cut/>
      </p:transition>
    </mc:Choice>
    <mc:Fallback>
      <p:transition spd="slow" advClick="0" advTm="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7D3EC36-353E-4F4B-976E-7B58ABF7D07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8B5BED-F450-4A44-B823-E08F280567F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3EC36-353E-4F4B-976E-7B58ABF7D07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B5BED-F450-4A44-B823-E08F280567F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4.xml"/><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5.xml"/><Relationship Id="rId6" Type="http://schemas.openxmlformats.org/officeDocument/2006/relationships/image" Target="../media/image4.svg"/><Relationship Id="rId5" Type="http://schemas.openxmlformats.org/officeDocument/2006/relationships/image" Target="../media/image19.png"/><Relationship Id="rId4" Type="http://schemas.openxmlformats.org/officeDocument/2006/relationships/image" Target="../media/image3.svg"/><Relationship Id="rId3" Type="http://schemas.openxmlformats.org/officeDocument/2006/relationships/image" Target="../media/image18.png"/><Relationship Id="rId2" Type="http://schemas.openxmlformats.org/officeDocument/2006/relationships/image" Target="../media/image2.sv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0" Type="http://schemas.openxmlformats.org/officeDocument/2006/relationships/notesSlide" Target="../notesSlides/notesSlide16.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3.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7" Type="http://schemas.openxmlformats.org/officeDocument/2006/relationships/notesSlide" Target="../notesSlides/notesSlide18.xml"/><Relationship Id="rId26" Type="http://schemas.openxmlformats.org/officeDocument/2006/relationships/slideLayout" Target="../slideLayouts/slideLayout14.xml"/><Relationship Id="rId25" Type="http://schemas.openxmlformats.org/officeDocument/2006/relationships/tags" Target="../tags/tag39.xml"/><Relationship Id="rId24" Type="http://schemas.openxmlformats.org/officeDocument/2006/relationships/tags" Target="../tags/tag38.xml"/><Relationship Id="rId23" Type="http://schemas.openxmlformats.org/officeDocument/2006/relationships/tags" Target="../tags/tag37.xml"/><Relationship Id="rId22" Type="http://schemas.openxmlformats.org/officeDocument/2006/relationships/tags" Target="../tags/tag36.xml"/><Relationship Id="rId21" Type="http://schemas.openxmlformats.org/officeDocument/2006/relationships/tags" Target="../tags/tag35.xml"/><Relationship Id="rId20" Type="http://schemas.openxmlformats.org/officeDocument/2006/relationships/tags" Target="../tags/tag34.xml"/><Relationship Id="rId2" Type="http://schemas.openxmlformats.org/officeDocument/2006/relationships/tags" Target="../tags/tag16.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3.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9" Type="http://schemas.openxmlformats.org/officeDocument/2006/relationships/notesSlide" Target="../notesSlides/notesSlide22.xml"/><Relationship Id="rId28" Type="http://schemas.openxmlformats.org/officeDocument/2006/relationships/slideLayout" Target="../slideLayouts/slideLayout7.xml"/><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1.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4346" y="-2669654"/>
            <a:ext cx="6863308" cy="12192000"/>
          </a:xfrm>
          <a:prstGeom prst="rect">
            <a:avLst/>
          </a:prstGeom>
        </p:spPr>
      </p:pic>
      <p:sp>
        <p:nvSpPr>
          <p:cNvPr id="25" name="矩形 24"/>
          <p:cNvSpPr/>
          <p:nvPr/>
        </p:nvSpPr>
        <p:spPr>
          <a:xfrm>
            <a:off x="0" y="0"/>
            <a:ext cx="12192000" cy="6858000"/>
          </a:xfrm>
          <a:prstGeom prst="rect">
            <a:avLst/>
          </a:prstGeom>
          <a:solidFill>
            <a:schemeClr val="accent6">
              <a:lumMod val="5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6" name="圆: 空心 5"/>
          <p:cNvSpPr/>
          <p:nvPr/>
        </p:nvSpPr>
        <p:spPr>
          <a:xfrm>
            <a:off x="7945171" y="-743498"/>
            <a:ext cx="5101308" cy="5101308"/>
          </a:xfrm>
          <a:prstGeom prst="donu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B016E"/>
              </a:solidFill>
              <a:latin typeface="方正黑体简体" panose="03000509000000000000" pitchFamily="65" charset="-122"/>
              <a:ea typeface="方正黑体简体" panose="03000509000000000000" pitchFamily="65" charset="-122"/>
              <a:sym typeface="方正黑体简体" panose="03000509000000000000" pitchFamily="65" charset="-122"/>
            </a:endParaRPr>
          </a:p>
        </p:txBody>
      </p:sp>
      <p:sp>
        <p:nvSpPr>
          <p:cNvPr id="5" name="椭圆 4"/>
          <p:cNvSpPr/>
          <p:nvPr/>
        </p:nvSpPr>
        <p:spPr>
          <a:xfrm>
            <a:off x="6219452" y="1245389"/>
            <a:ext cx="3399558" cy="3399558"/>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B016E"/>
              </a:solidFill>
              <a:latin typeface="方正黑体简体" panose="03000509000000000000" pitchFamily="65" charset="-122"/>
              <a:ea typeface="方正黑体简体" panose="03000509000000000000" pitchFamily="65" charset="-122"/>
              <a:sym typeface="方正黑体简体" panose="03000509000000000000" pitchFamily="65" charset="-122"/>
            </a:endParaRPr>
          </a:p>
        </p:txBody>
      </p:sp>
      <p:sp>
        <p:nvSpPr>
          <p:cNvPr id="62" name="圆: 空心 61"/>
          <p:cNvSpPr/>
          <p:nvPr/>
        </p:nvSpPr>
        <p:spPr>
          <a:xfrm>
            <a:off x="10839449" y="5529537"/>
            <a:ext cx="491151" cy="491151"/>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B016E"/>
              </a:solidFill>
              <a:latin typeface="方正黑体简体" panose="03000509000000000000" pitchFamily="65" charset="-122"/>
              <a:ea typeface="方正黑体简体" panose="03000509000000000000" pitchFamily="65" charset="-122"/>
              <a:sym typeface="方正黑体简体" panose="03000509000000000000" pitchFamily="65" charset="-122"/>
            </a:endParaRPr>
          </a:p>
        </p:txBody>
      </p:sp>
      <p:sp>
        <p:nvSpPr>
          <p:cNvPr id="64" name="文本框 63"/>
          <p:cNvSpPr txBox="1"/>
          <p:nvPr/>
        </p:nvSpPr>
        <p:spPr>
          <a:xfrm>
            <a:off x="542925" y="1651000"/>
            <a:ext cx="5604510" cy="17532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5400" b="1" dirty="0" smtClean="0">
                <a:solidFill>
                  <a:schemeClr val="bg1"/>
                </a:solidFill>
                <a:effectLst/>
                <a:latin typeface="华光行楷_CNKI" panose="02000500000000000000" charset="-122"/>
                <a:ea typeface="华光行楷_CNKI" panose="02000500000000000000" charset="-122"/>
                <a:cs typeface="Arial" panose="020B0604020202020204" pitchFamily="34" charset="0"/>
              </a:rPr>
              <a:t>气候变化带来的金融风险及监管</a:t>
            </a:r>
            <a:endParaRPr lang="en-US" altLang="zh-CN" sz="5400" b="1" dirty="0" smtClean="0">
              <a:solidFill>
                <a:schemeClr val="bg1"/>
              </a:solidFill>
              <a:effectLst/>
              <a:latin typeface="华光行楷_CNKI" panose="02000500000000000000" charset="-122"/>
              <a:ea typeface="华光行楷_CNKI" panose="02000500000000000000" charset="-122"/>
              <a:cs typeface="Arial" panose="020B0604020202020204" pitchFamily="34" charset="0"/>
            </a:endParaRPr>
          </a:p>
        </p:txBody>
      </p:sp>
      <p:sp>
        <p:nvSpPr>
          <p:cNvPr id="2" name="文本框 1"/>
          <p:cNvSpPr txBox="1"/>
          <p:nvPr/>
        </p:nvSpPr>
        <p:spPr>
          <a:xfrm>
            <a:off x="1374775" y="5036820"/>
            <a:ext cx="3206115" cy="1476375"/>
          </a:xfrm>
          <a:prstGeom prst="rect">
            <a:avLst/>
          </a:prstGeom>
          <a:noFill/>
        </p:spPr>
        <p:txBody>
          <a:bodyPr wrap="square" rtlCol="0">
            <a:spAutoFit/>
          </a:bodyPr>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组员：</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张殷璇烨（学号</a:t>
            </a:r>
            <a:r>
              <a:rPr lang="en-US" altLang="zh-CN">
                <a:solidFill>
                  <a:schemeClr val="bg1"/>
                </a:solidFill>
                <a:latin typeface="华光魏体_CNKI" panose="02000500000000000000" charset="-122"/>
                <a:ea typeface="华光魏体_CNKI" panose="02000500000000000000" charset="-122"/>
                <a:cs typeface="华光魏体_CNKI" panose="02000500000000000000" charset="-122"/>
              </a:rPr>
              <a:t>1909408019</a:t>
            </a:r>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倪晨皓（学号</a:t>
            </a:r>
            <a:r>
              <a:rPr lang="en-US" altLang="zh-CN">
                <a:solidFill>
                  <a:schemeClr val="bg1"/>
                </a:solidFill>
                <a:latin typeface="华光魏体_CNKI" panose="02000500000000000000" charset="-122"/>
                <a:ea typeface="华光魏体_CNKI" panose="02000500000000000000" charset="-122"/>
                <a:cs typeface="华光魏体_CNKI" panose="02000500000000000000" charset="-122"/>
              </a:rPr>
              <a:t>1913402016</a:t>
            </a:r>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张璐（学号</a:t>
            </a:r>
            <a:r>
              <a:rPr lang="en-US" altLang="zh-CN">
                <a:solidFill>
                  <a:schemeClr val="bg1"/>
                </a:solidFill>
                <a:latin typeface="华光魏体_CNKI" panose="02000500000000000000" charset="-122"/>
                <a:ea typeface="华光魏体_CNKI" panose="02000500000000000000" charset="-122"/>
                <a:cs typeface="华光魏体_CNKI" panose="02000500000000000000" charset="-122"/>
              </a:rPr>
              <a:t>1915406147</a:t>
            </a:r>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高志韬（学号</a:t>
            </a:r>
            <a:r>
              <a:rPr lang="en-US" altLang="zh-CN">
                <a:solidFill>
                  <a:schemeClr val="bg1"/>
                </a:solidFill>
                <a:latin typeface="华光魏体_CNKI" panose="02000500000000000000" charset="-122"/>
                <a:ea typeface="华光魏体_CNKI" panose="02000500000000000000" charset="-122"/>
                <a:cs typeface="华光魏体_CNKI" panose="02000500000000000000" charset="-122"/>
              </a:rPr>
              <a:t>1947401013</a:t>
            </a:r>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p:txBody>
      </p:sp>
      <p:sp>
        <p:nvSpPr>
          <p:cNvPr id="4" name="文本框 3"/>
          <p:cNvSpPr txBox="1"/>
          <p:nvPr/>
        </p:nvSpPr>
        <p:spPr>
          <a:xfrm>
            <a:off x="4808220" y="5036820"/>
            <a:ext cx="6522085" cy="1198880"/>
          </a:xfrm>
          <a:prstGeom prst="rect">
            <a:avLst/>
          </a:prstGeom>
          <a:noFill/>
        </p:spPr>
        <p:txBody>
          <a:bodyPr wrap="square" rtlCol="0">
            <a:spAutoFit/>
          </a:bodyPr>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分工：</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资料搜集及汇总：张殷璇烨、倪晨皓、张璐、高志韬</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制作</a:t>
            </a:r>
            <a:r>
              <a:rPr lang="en-US" altLang="zh-CN">
                <a:solidFill>
                  <a:schemeClr val="bg1"/>
                </a:solidFill>
                <a:latin typeface="华光魏体_CNKI" panose="02000500000000000000" charset="-122"/>
                <a:ea typeface="华光魏体_CNKI" panose="02000500000000000000" charset="-122"/>
                <a:cs typeface="华光魏体_CNKI" panose="02000500000000000000" charset="-122"/>
              </a:rPr>
              <a:t>PPT</a:t>
            </a:r>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：张殷璇烨、张璐</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a:solidFill>
                  <a:schemeClr val="bg1"/>
                </a:solidFill>
                <a:latin typeface="华光魏体_CNKI" panose="02000500000000000000" charset="-122"/>
                <a:ea typeface="华光魏体_CNKI" panose="02000500000000000000" charset="-122"/>
                <a:cs typeface="华光魏体_CNKI" panose="02000500000000000000" charset="-122"/>
              </a:rPr>
              <a:t>汇报：张殷璇烨</a:t>
            </a:r>
            <a:endParaRPr lang="zh-CN" altLang="en-US">
              <a:solidFill>
                <a:schemeClr val="bg1"/>
              </a:solidFill>
              <a:latin typeface="华光魏体_CNKI" panose="02000500000000000000" charset="-122"/>
              <a:ea typeface="华光魏体_CNKI" panose="02000500000000000000" charset="-122"/>
              <a:cs typeface="华光魏体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bldLst>
      <p:bldP spid="6" grpId="0" bldLvl="0" animBg="1"/>
      <p:bldP spid="5" grpId="0" bldLvl="0" animBg="1"/>
      <p:bldP spid="62" grpId="0" bldLvl="0" animBg="1"/>
      <p:bldP spid="64" grpId="0"/>
      <p:bldP spid="2" grpId="0"/>
      <p:bldP spid="2"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76"/>
          <p:cNvSpPr txBox="1"/>
          <p:nvPr/>
        </p:nvSpPr>
        <p:spPr>
          <a:xfrm>
            <a:off x="342900" y="428625"/>
            <a:ext cx="490664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银行业</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4" name="直接连接符 3"/>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tretch>
            <a:fillRect/>
          </a:stretch>
        </p:blipFill>
        <p:spPr>
          <a:xfrm>
            <a:off x="1097915" y="1261110"/>
            <a:ext cx="3878580" cy="2360930"/>
          </a:xfrm>
          <a:prstGeom prst="rect">
            <a:avLst/>
          </a:prstGeom>
        </p:spPr>
      </p:pic>
      <p:sp>
        <p:nvSpPr>
          <p:cNvPr id="5" name="文本框 4"/>
          <p:cNvSpPr txBox="1"/>
          <p:nvPr/>
        </p:nvSpPr>
        <p:spPr>
          <a:xfrm>
            <a:off x="6664325" y="2235200"/>
            <a:ext cx="4676140" cy="3138170"/>
          </a:xfrm>
          <a:prstGeom prst="rect">
            <a:avLst/>
          </a:prstGeom>
          <a:noFill/>
        </p:spPr>
        <p:txBody>
          <a:bodyPr wrap="square" rtlCol="0">
            <a:spAutoFit/>
          </a:bodyPr>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2017年10月和2018年11月，美国加州电力供应商太平洋天然气和电力公司引起两起严重山火。</a:t>
            </a: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直接导致该公司于2019年1月申请破产保护，12月初与山火受害者达成135亿美元的赔偿协议。</a:t>
            </a: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极端天气事件越来越具有突发性、频繁性和破坏性，由此引发的抵押贷款危机与金融风险堪比2008年全球金融危机。</a:t>
            </a:r>
            <a:endParaRPr lang="zh-CN" altLang="en-US">
              <a:latin typeface="华光魏体_CNKI" panose="02000500000000000000" charset="-122"/>
              <a:ea typeface="华光魏体_CNKI" panose="02000500000000000000" charset="-122"/>
              <a:cs typeface="华光魏体_CNKI" panose="02000500000000000000" charset="-122"/>
            </a:endParaRPr>
          </a:p>
        </p:txBody>
      </p:sp>
      <p:pic>
        <p:nvPicPr>
          <p:cNvPr id="6" name="图片 5"/>
          <p:cNvPicPr>
            <a:picLocks noChangeAspect="1"/>
          </p:cNvPicPr>
          <p:nvPr/>
        </p:nvPicPr>
        <p:blipFill>
          <a:blip r:embed="rId2"/>
          <a:stretch>
            <a:fillRect/>
          </a:stretch>
        </p:blipFill>
        <p:spPr>
          <a:xfrm>
            <a:off x="6170295" y="1637030"/>
            <a:ext cx="15240" cy="4213860"/>
          </a:xfrm>
          <a:prstGeom prst="rect">
            <a:avLst/>
          </a:prstGeom>
        </p:spPr>
      </p:pic>
      <p:pic>
        <p:nvPicPr>
          <p:cNvPr id="7" name="图片 6"/>
          <p:cNvPicPr>
            <a:picLocks noChangeAspect="1"/>
          </p:cNvPicPr>
          <p:nvPr/>
        </p:nvPicPr>
        <p:blipFill>
          <a:blip r:embed="rId3"/>
          <a:stretch>
            <a:fillRect/>
          </a:stretch>
        </p:blipFill>
        <p:spPr>
          <a:xfrm>
            <a:off x="1097915" y="3987165"/>
            <a:ext cx="3870325" cy="22021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76"/>
          <p:cNvSpPr txBox="1"/>
          <p:nvPr/>
        </p:nvSpPr>
        <p:spPr>
          <a:xfrm>
            <a:off x="342900" y="428625"/>
            <a:ext cx="566737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资本市场</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57" name="直接连接符 56"/>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1240790" y="2033905"/>
            <a:ext cx="3870960" cy="2202180"/>
          </a:xfrm>
          <a:prstGeom prst="rect">
            <a:avLst/>
          </a:prstGeom>
        </p:spPr>
      </p:pic>
      <p:sp>
        <p:nvSpPr>
          <p:cNvPr id="3" name="文本框 2"/>
          <p:cNvSpPr txBox="1"/>
          <p:nvPr/>
        </p:nvSpPr>
        <p:spPr>
          <a:xfrm>
            <a:off x="1112520" y="4721860"/>
            <a:ext cx="4128135" cy="1476375"/>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cs typeface="华光魏体_CNKI" panose="02000500000000000000" charset="-122"/>
              </a:rPr>
              <a:t>还以上述山火为例，由于投资者担心加州电力巨头太平洋天然气和电力公司对山火损失负责，该公司股价在山火发生后五个交易日内经历了自由落体式下跌，跌幅累计超过47％。</a:t>
            </a:r>
            <a:endParaRPr lang="zh-CN" altLang="en-US">
              <a:latin typeface="华光魏体_CNKI" panose="02000500000000000000" charset="-122"/>
              <a:ea typeface="华光魏体_CNKI" panose="02000500000000000000" charset="-122"/>
              <a:cs typeface="华光魏体_CNKI" panose="02000500000000000000" charset="-122"/>
            </a:endParaRPr>
          </a:p>
        </p:txBody>
      </p:sp>
      <p:pic>
        <p:nvPicPr>
          <p:cNvPr id="6" name="图片 5"/>
          <p:cNvPicPr>
            <a:picLocks noChangeAspect="1"/>
          </p:cNvPicPr>
          <p:nvPr/>
        </p:nvPicPr>
        <p:blipFill>
          <a:blip r:embed="rId2"/>
          <a:stretch>
            <a:fillRect/>
          </a:stretch>
        </p:blipFill>
        <p:spPr>
          <a:xfrm>
            <a:off x="6088380" y="1454150"/>
            <a:ext cx="15240" cy="4213860"/>
          </a:xfrm>
          <a:prstGeom prst="rect">
            <a:avLst/>
          </a:prstGeom>
        </p:spPr>
      </p:pic>
      <p:pic>
        <p:nvPicPr>
          <p:cNvPr id="7" name="图片 6"/>
          <p:cNvPicPr>
            <a:picLocks noChangeAspect="1"/>
          </p:cNvPicPr>
          <p:nvPr/>
        </p:nvPicPr>
        <p:blipFill>
          <a:blip r:embed="rId3"/>
          <a:stretch>
            <a:fillRect/>
          </a:stretch>
        </p:blipFill>
        <p:spPr>
          <a:xfrm>
            <a:off x="6951345" y="2033905"/>
            <a:ext cx="3828415" cy="2193290"/>
          </a:xfrm>
          <a:prstGeom prst="rect">
            <a:avLst/>
          </a:prstGeom>
        </p:spPr>
      </p:pic>
      <p:sp>
        <p:nvSpPr>
          <p:cNvPr id="8" name="文本框 7"/>
          <p:cNvSpPr txBox="1"/>
          <p:nvPr/>
        </p:nvSpPr>
        <p:spPr>
          <a:xfrm>
            <a:off x="7080250" y="4721860"/>
            <a:ext cx="3702685" cy="1753235"/>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cs typeface="华光魏体_CNKI" panose="02000500000000000000" charset="-122"/>
              </a:rPr>
              <a:t>2012年10月，飓风“桑迪”在纽约附近登录，直接导致美国各大股票和期货交易所自“911”恐怖袭击以来连续两天全面休市，国际投资者第一次亲身体验到极端天气的威力。</a:t>
            </a:r>
            <a:endParaRPr lang="zh-CN" altLang="en-US">
              <a:latin typeface="华光魏体_CNKI" panose="02000500000000000000" charset="-122"/>
              <a:ea typeface="华光魏体_CNKI" panose="02000500000000000000" charset="-122"/>
              <a:cs typeface="华光魏体_CNKI" panose="02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origami"/>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76"/>
          <p:cNvSpPr txBox="1"/>
          <p:nvPr/>
        </p:nvSpPr>
        <p:spPr>
          <a:xfrm>
            <a:off x="342900" y="428625"/>
            <a:ext cx="475234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44" name="直接连接符 43"/>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577850" y="3962400"/>
            <a:ext cx="1612900" cy="1554480"/>
            <a:chOff x="1960" y="7682"/>
            <a:chExt cx="2540" cy="2448"/>
          </a:xfrm>
        </p:grpSpPr>
        <p:sp>
          <p:nvSpPr>
            <p:cNvPr id="34" name="同心圆 33"/>
            <p:cNvSpPr/>
            <p:nvPr/>
          </p:nvSpPr>
          <p:spPr>
            <a:xfrm>
              <a:off x="1960" y="7682"/>
              <a:ext cx="2540" cy="2449"/>
            </a:xfrm>
            <a:prstGeom prst="donut">
              <a:avLst>
                <a:gd name="adj" fmla="val 507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文本框 34"/>
            <p:cNvSpPr txBox="1"/>
            <p:nvPr/>
          </p:nvSpPr>
          <p:spPr>
            <a:xfrm>
              <a:off x="2416" y="8544"/>
              <a:ext cx="1628" cy="725"/>
            </a:xfrm>
            <a:prstGeom prst="rect">
              <a:avLst/>
            </a:prstGeom>
            <a:noFill/>
          </p:spPr>
          <p:txBody>
            <a:bodyPr wrap="square" rtlCol="0">
              <a:spAutoFit/>
            </a:bodyPr>
            <a:p>
              <a:pPr algn="ctr"/>
              <a:r>
                <a:rPr lang="zh-CN" altLang="en-US" sz="2400" b="1">
                  <a:latin typeface="宋体" panose="02010600030101010101" pitchFamily="2" charset="-122"/>
                  <a:ea typeface="宋体" panose="02010600030101010101" pitchFamily="2" charset="-122"/>
                </a:rPr>
                <a:t>中</a:t>
              </a:r>
              <a:r>
                <a:rPr lang="en-US" altLang="zh-CN" sz="2400" b="1">
                  <a:latin typeface="宋体" panose="02010600030101010101" pitchFamily="2" charset="-122"/>
                  <a:ea typeface="宋体" panose="02010600030101010101" pitchFamily="2" charset="-122"/>
                </a:rPr>
                <a:t> </a:t>
              </a:r>
              <a:r>
                <a:rPr lang="zh-CN" altLang="en-US" sz="2400" b="1">
                  <a:latin typeface="宋体" panose="02010600030101010101" pitchFamily="2" charset="-122"/>
                  <a:ea typeface="宋体" panose="02010600030101010101" pitchFamily="2" charset="-122"/>
                </a:rPr>
                <a:t>国</a:t>
              </a:r>
              <a:endParaRPr lang="zh-CN" altLang="en-US" sz="2400" b="1">
                <a:latin typeface="宋体" panose="02010600030101010101" pitchFamily="2" charset="-122"/>
                <a:ea typeface="宋体" panose="02010600030101010101" pitchFamily="2" charset="-122"/>
              </a:endParaRPr>
            </a:p>
          </p:txBody>
        </p:sp>
      </p:grpSp>
      <p:grpSp>
        <p:nvGrpSpPr>
          <p:cNvPr id="5" name="组合 4"/>
          <p:cNvGrpSpPr/>
          <p:nvPr/>
        </p:nvGrpSpPr>
        <p:grpSpPr>
          <a:xfrm>
            <a:off x="577850" y="1595120"/>
            <a:ext cx="1612900" cy="1555115"/>
            <a:chOff x="1960" y="7682"/>
            <a:chExt cx="2540" cy="2449"/>
          </a:xfrm>
        </p:grpSpPr>
        <p:sp>
          <p:nvSpPr>
            <p:cNvPr id="6" name="同心圆 5"/>
            <p:cNvSpPr/>
            <p:nvPr/>
          </p:nvSpPr>
          <p:spPr>
            <a:xfrm>
              <a:off x="1960" y="7682"/>
              <a:ext cx="2540" cy="2449"/>
            </a:xfrm>
            <a:prstGeom prst="donut">
              <a:avLst>
                <a:gd name="adj" fmla="val 507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p:nvSpPr>
          <p:spPr>
            <a:xfrm>
              <a:off x="2264" y="8253"/>
              <a:ext cx="1932" cy="1307"/>
            </a:xfrm>
            <a:prstGeom prst="rect">
              <a:avLst/>
            </a:prstGeom>
            <a:noFill/>
          </p:spPr>
          <p:txBody>
            <a:bodyPr wrap="square" rtlCol="0">
              <a:spAutoFit/>
            </a:bodyPr>
            <a:p>
              <a:pPr algn="ctr"/>
              <a:r>
                <a:rPr lang="zh-CN" altLang="en-US" sz="2400" b="1">
                  <a:latin typeface="宋体" panose="02010600030101010101" pitchFamily="2" charset="-122"/>
                  <a:ea typeface="宋体" panose="02010600030101010101" pitchFamily="2" charset="-122"/>
                </a:rPr>
                <a:t>发达</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经济体</a:t>
              </a:r>
              <a:endParaRPr lang="zh-CN" altLang="en-US" sz="2400" b="1">
                <a:latin typeface="宋体" panose="02010600030101010101" pitchFamily="2" charset="-122"/>
                <a:ea typeface="宋体" panose="02010600030101010101" pitchFamily="2" charset="-122"/>
              </a:endParaRPr>
            </a:p>
          </p:txBody>
        </p:sp>
      </p:grpSp>
      <p:grpSp>
        <p:nvGrpSpPr>
          <p:cNvPr id="39" name="组合 38"/>
          <p:cNvGrpSpPr/>
          <p:nvPr/>
        </p:nvGrpSpPr>
        <p:grpSpPr>
          <a:xfrm>
            <a:off x="2536825" y="1851025"/>
            <a:ext cx="2086610" cy="1158710"/>
            <a:chOff x="2217" y="3008"/>
            <a:chExt cx="3286" cy="1049"/>
          </a:xfrm>
        </p:grpSpPr>
        <p:sp>
          <p:nvSpPr>
            <p:cNvPr id="58" name="圆角矩形 57"/>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2354" y="3073"/>
              <a:ext cx="3012" cy="919"/>
            </a:xfrm>
            <a:prstGeom prst="rect">
              <a:avLst/>
            </a:prstGeom>
            <a:noFill/>
          </p:spPr>
          <p:txBody>
            <a:bodyPr wrap="square" rtlCol="0">
              <a:spAutoFit/>
            </a:bodyPr>
            <a:p>
              <a:pPr algn="ctr">
                <a:buClrTx/>
                <a:buSzTx/>
                <a:buFontTx/>
              </a:pPr>
              <a:r>
                <a:rPr lang="zh-CN" altLang="en-US" sz="2000" b="1" smtClean="0">
                  <a:latin typeface="华光魏体_CNKI" panose="02000500000000000000" charset="-122"/>
                  <a:ea typeface="华光魏体_CNKI" panose="02000500000000000000" charset="-122"/>
                  <a:cs typeface="+mn-ea"/>
                </a:rPr>
                <a:t>保险业成熟</a:t>
              </a:r>
              <a:endParaRPr lang="zh-CN" altLang="en-US" sz="2000" b="1" smtClean="0">
                <a:latin typeface="华光魏体_CNKI" panose="02000500000000000000" charset="-122"/>
                <a:ea typeface="华光魏体_CNKI" panose="02000500000000000000" charset="-122"/>
                <a:cs typeface="+mn-ea"/>
              </a:endParaRPr>
            </a:p>
            <a:p>
              <a:pPr algn="ctr">
                <a:buClrTx/>
                <a:buSzTx/>
                <a:buFontTx/>
              </a:pPr>
              <a:r>
                <a:rPr lang="zh-CN" altLang="en-US" sz="2000" b="1" smtClean="0">
                  <a:latin typeface="华光魏体_CNKI" panose="02000500000000000000" charset="-122"/>
                  <a:ea typeface="华光魏体_CNKI" panose="02000500000000000000" charset="-122"/>
                  <a:cs typeface="+mn-ea"/>
                </a:rPr>
                <a:t>大量项目已经投保</a:t>
              </a:r>
              <a:endParaRPr lang="zh-CN" altLang="en-US" sz="2000" b="1" smtClean="0">
                <a:latin typeface="华光魏体_CNKI" panose="02000500000000000000" charset="-122"/>
                <a:ea typeface="华光魏体_CNKI" panose="02000500000000000000" charset="-122"/>
                <a:cs typeface="+mn-ea"/>
              </a:endParaRPr>
            </a:p>
          </p:txBody>
        </p:sp>
      </p:grpSp>
      <p:grpSp>
        <p:nvGrpSpPr>
          <p:cNvPr id="8" name="组合 7"/>
          <p:cNvGrpSpPr/>
          <p:nvPr/>
        </p:nvGrpSpPr>
        <p:grpSpPr>
          <a:xfrm>
            <a:off x="2519680" y="4160520"/>
            <a:ext cx="2086610" cy="1158710"/>
            <a:chOff x="2217" y="3008"/>
            <a:chExt cx="3286" cy="1049"/>
          </a:xfrm>
        </p:grpSpPr>
        <p:sp>
          <p:nvSpPr>
            <p:cNvPr id="9" name="圆角矩形 8"/>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2247" y="3073"/>
              <a:ext cx="3119" cy="919"/>
            </a:xfrm>
            <a:prstGeom prst="rect">
              <a:avLst/>
            </a:prstGeom>
            <a:noFill/>
          </p:spPr>
          <p:txBody>
            <a:bodyPr wrap="square" rtlCol="0">
              <a:spAutoFit/>
            </a:bodyPr>
            <a:p>
              <a:pPr algn="ctr">
                <a:buClrTx/>
                <a:buSzTx/>
                <a:buFontTx/>
              </a:pPr>
              <a:r>
                <a:rPr lang="zh-CN" altLang="en-US" sz="2000" b="1" smtClean="0">
                  <a:latin typeface="华光魏体_CNKI" panose="02000500000000000000" charset="-122"/>
                  <a:ea typeface="华光魏体_CNKI" panose="02000500000000000000" charset="-122"/>
                  <a:cs typeface="+mn-ea"/>
                </a:rPr>
                <a:t>投保项目有限</a:t>
              </a:r>
              <a:endParaRPr lang="zh-CN" altLang="en-US" sz="2000" b="1" smtClean="0">
                <a:latin typeface="华光魏体_CNKI" panose="02000500000000000000" charset="-122"/>
                <a:ea typeface="华光魏体_CNKI" panose="02000500000000000000" charset="-122"/>
                <a:cs typeface="+mn-ea"/>
              </a:endParaRPr>
            </a:p>
            <a:p>
              <a:pPr algn="ctr">
                <a:buClrTx/>
                <a:buSzTx/>
                <a:buFontTx/>
              </a:pPr>
              <a:r>
                <a:rPr lang="zh-CN" altLang="en-US" sz="2000" b="1" smtClean="0">
                  <a:latin typeface="华光魏体_CNKI" panose="02000500000000000000" charset="-122"/>
                  <a:ea typeface="华光魏体_CNKI" panose="02000500000000000000" charset="-122"/>
                  <a:cs typeface="+mn-ea"/>
                </a:rPr>
                <a:t>理赔规模小</a:t>
              </a:r>
              <a:endParaRPr lang="zh-CN" altLang="en-US" sz="2000" b="1" smtClean="0">
                <a:latin typeface="华光魏体_CNKI" panose="02000500000000000000" charset="-122"/>
                <a:ea typeface="华光魏体_CNKI" panose="02000500000000000000" charset="-122"/>
                <a:cs typeface="+mn-ea"/>
              </a:endParaRPr>
            </a:p>
            <a:p>
              <a:pPr algn="ctr">
                <a:buClrTx/>
                <a:buSzTx/>
                <a:buFontTx/>
              </a:pPr>
              <a:r>
                <a:rPr lang="zh-CN" altLang="en-US" sz="2000" b="1" smtClean="0">
                  <a:latin typeface="华光魏体_CNKI" panose="02000500000000000000" charset="-122"/>
                  <a:ea typeface="华光魏体_CNKI" panose="02000500000000000000" charset="-122"/>
                  <a:cs typeface="+mn-ea"/>
                </a:rPr>
                <a:t>对整体冲击更大</a:t>
              </a:r>
              <a:endParaRPr lang="zh-CN" altLang="en-US" sz="2000" b="1" smtClean="0">
                <a:latin typeface="华光魏体_CNKI" panose="02000500000000000000" charset="-122"/>
                <a:ea typeface="华光魏体_CNKI" panose="02000500000000000000" charset="-122"/>
                <a:cs typeface="+mn-ea"/>
              </a:endParaRPr>
            </a:p>
          </p:txBody>
        </p:sp>
      </p:grpSp>
      <p:pic>
        <p:nvPicPr>
          <p:cNvPr id="11" name="图片 10"/>
          <p:cNvPicPr>
            <a:picLocks noChangeAspect="1"/>
          </p:cNvPicPr>
          <p:nvPr/>
        </p:nvPicPr>
        <p:blipFill>
          <a:blip r:embed="rId1"/>
          <a:stretch>
            <a:fillRect/>
          </a:stretch>
        </p:blipFill>
        <p:spPr>
          <a:xfrm>
            <a:off x="4867275" y="1184275"/>
            <a:ext cx="7160895" cy="5257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342900" y="428625"/>
            <a:ext cx="480504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转型风险对金融行业的影响</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9" name="直接连接符 8"/>
          <p:cNvCxnSpPr/>
          <p:nvPr/>
        </p:nvCxnSpPr>
        <p:spPr>
          <a:xfrm>
            <a:off x="342826" y="827316"/>
            <a:ext cx="109974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15" name="图片 14" descr="343435383135323b333634393639323bcec4b5b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42900" y="1731010"/>
            <a:ext cx="648970" cy="648970"/>
          </a:xfrm>
          <a:prstGeom prst="rect">
            <a:avLst/>
          </a:prstGeom>
        </p:spPr>
      </p:pic>
      <p:sp>
        <p:nvSpPr>
          <p:cNvPr id="16" name="文本框 15"/>
          <p:cNvSpPr txBox="1"/>
          <p:nvPr/>
        </p:nvSpPr>
        <p:spPr>
          <a:xfrm>
            <a:off x="922655" y="1836420"/>
            <a:ext cx="2280920"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政策与法律方面</a:t>
            </a:r>
            <a:endParaRPr lang="zh-CN" altLang="en-US">
              <a:latin typeface="华光魏体_CNKI" panose="02000500000000000000" charset="-122"/>
              <a:ea typeface="华光魏体_CNKI" panose="02000500000000000000" charset="-122"/>
            </a:endParaRPr>
          </a:p>
        </p:txBody>
      </p:sp>
      <p:pic>
        <p:nvPicPr>
          <p:cNvPr id="17" name="图片 16" descr="32303038313137383b32303131373235353bc6f3d2b5d7cad4b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245" y="3056255"/>
            <a:ext cx="740410" cy="740410"/>
          </a:xfrm>
          <a:prstGeom prst="rect">
            <a:avLst/>
          </a:prstGeom>
        </p:spPr>
      </p:pic>
      <p:sp>
        <p:nvSpPr>
          <p:cNvPr id="18" name="文本框 17"/>
          <p:cNvSpPr txBox="1"/>
          <p:nvPr/>
        </p:nvSpPr>
        <p:spPr>
          <a:xfrm>
            <a:off x="889000" y="3202940"/>
            <a:ext cx="1975485"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技术进步方面</a:t>
            </a:r>
            <a:endParaRPr lang="zh-CN" altLang="en-US">
              <a:latin typeface="华光魏体_CNKI" panose="02000500000000000000" charset="-122"/>
              <a:ea typeface="华光魏体_CNKI" panose="02000500000000000000" charset="-122"/>
            </a:endParaRPr>
          </a:p>
        </p:txBody>
      </p:sp>
      <p:pic>
        <p:nvPicPr>
          <p:cNvPr id="19" name="图片 18" descr="32303038313137363b32303131373337373bc8cb"/>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580" y="4140200"/>
            <a:ext cx="742315" cy="742315"/>
          </a:xfrm>
          <a:prstGeom prst="rect">
            <a:avLst/>
          </a:prstGeom>
        </p:spPr>
      </p:pic>
      <p:sp>
        <p:nvSpPr>
          <p:cNvPr id="20" name="文本框 19"/>
          <p:cNvSpPr txBox="1"/>
          <p:nvPr/>
        </p:nvSpPr>
        <p:spPr>
          <a:xfrm>
            <a:off x="775335" y="4286885"/>
            <a:ext cx="3563620"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人们生活消费观转变方面</a:t>
            </a:r>
            <a:endParaRPr lang="zh-CN" altLang="en-US">
              <a:latin typeface="华光魏体_CNKI" panose="02000500000000000000" charset="-122"/>
              <a:ea typeface="华光魏体_CNKI" panose="02000500000000000000" charset="-122"/>
            </a:endParaRPr>
          </a:p>
        </p:txBody>
      </p:sp>
      <p:sp>
        <p:nvSpPr>
          <p:cNvPr id="21" name="右箭头 20"/>
          <p:cNvSpPr/>
          <p:nvPr/>
        </p:nvSpPr>
        <p:spPr>
          <a:xfrm>
            <a:off x="2713355" y="1981835"/>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3524885" y="1311275"/>
            <a:ext cx="3642995" cy="1614805"/>
          </a:xfrm>
          <a:prstGeom prst="rect">
            <a:avLst/>
          </a:prstGeom>
          <a:noFill/>
        </p:spPr>
        <p:txBody>
          <a:bodyPr wrap="square" rtlCol="0">
            <a:spAutoFit/>
          </a:bodyPr>
          <a:p>
            <a:pPr marL="285750" indent="-285750" fontAlgn="auto">
              <a:lnSpc>
                <a:spcPct val="150000"/>
              </a:lnSpc>
              <a:buFont typeface="Wingdings" panose="05000000000000000000" charset="0"/>
              <a:buChar char="ü"/>
            </a:pPr>
            <a:r>
              <a:rPr lang="zh-CN" altLang="en-US">
                <a:latin typeface="华光魏体_CNKI" panose="02000500000000000000" charset="-122"/>
                <a:ea typeface="华光魏体_CNKI" panose="02000500000000000000" charset="-122"/>
              </a:rPr>
              <a:t>制定并实施减排温室气体的制度体系和监管政策</a:t>
            </a:r>
            <a:endParaRPr lang="zh-CN" altLang="en-US">
              <a:latin typeface="华光魏体_CNKI" panose="02000500000000000000" charset="-122"/>
              <a:ea typeface="华光魏体_CNKI" panose="02000500000000000000" charset="-122"/>
            </a:endParaRPr>
          </a:p>
          <a:p>
            <a:pPr marL="285750" indent="-285750" fontAlgn="auto">
              <a:lnSpc>
                <a:spcPct val="150000"/>
              </a:lnSpc>
              <a:buFont typeface="Wingdings" panose="05000000000000000000" charset="0"/>
              <a:buChar char="ü"/>
            </a:pPr>
            <a:r>
              <a:rPr lang="zh-CN" altLang="en-US">
                <a:latin typeface="华光魏体_CNKI" panose="02000500000000000000" charset="-122"/>
                <a:ea typeface="华光魏体_CNKI" panose="02000500000000000000" charset="-122"/>
              </a:rPr>
              <a:t>征收碳税</a:t>
            </a:r>
            <a:endParaRPr lang="zh-CN" altLang="en-US">
              <a:latin typeface="华光魏体_CNKI" panose="02000500000000000000" charset="-122"/>
              <a:ea typeface="华光魏体_CNKI" panose="02000500000000000000" charset="-122"/>
            </a:endParaRPr>
          </a:p>
          <a:p>
            <a:pPr marL="285750" indent="-285750"/>
            <a:endParaRPr lang="zh-CN" altLang="en-US">
              <a:latin typeface="华光魏体_CNKI" panose="02000500000000000000" charset="-122"/>
              <a:ea typeface="华光魏体_CNKI" panose="02000500000000000000" charset="-122"/>
            </a:endParaRPr>
          </a:p>
        </p:txBody>
      </p:sp>
      <p:sp>
        <p:nvSpPr>
          <p:cNvPr id="30" name="右箭头 29"/>
          <p:cNvSpPr/>
          <p:nvPr/>
        </p:nvSpPr>
        <p:spPr>
          <a:xfrm>
            <a:off x="6780530" y="1981835"/>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7961630" y="1698625"/>
            <a:ext cx="2927985" cy="64516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企业超标会被高额罚款，甚至被要求停工停产</a:t>
            </a:r>
            <a:endParaRPr lang="zh-CN" altLang="en-US">
              <a:latin typeface="华光魏体_CNKI" panose="02000500000000000000" charset="-122"/>
              <a:ea typeface="华光魏体_CNKI" panose="02000500000000000000" charset="-122"/>
            </a:endParaRPr>
          </a:p>
        </p:txBody>
      </p:sp>
      <p:sp>
        <p:nvSpPr>
          <p:cNvPr id="32" name="右箭头 31"/>
          <p:cNvSpPr/>
          <p:nvPr/>
        </p:nvSpPr>
        <p:spPr>
          <a:xfrm>
            <a:off x="2679700" y="3347720"/>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3587750" y="2965450"/>
            <a:ext cx="3892550" cy="922020"/>
          </a:xfrm>
          <a:prstGeom prst="rect">
            <a:avLst/>
          </a:prstGeom>
          <a:noFill/>
        </p:spPr>
        <p:txBody>
          <a:bodyPr wrap="square" rtlCol="0">
            <a:spAutoFit/>
          </a:bodyPr>
          <a:p>
            <a:pPr marL="285750" indent="-285750" fontAlgn="auto">
              <a:lnSpc>
                <a:spcPct val="150000"/>
              </a:lnSpc>
              <a:buFont typeface="Wingdings" panose="05000000000000000000" charset="0"/>
              <a:buChar char="ü"/>
            </a:pPr>
            <a:r>
              <a:rPr lang="zh-CN" altLang="en-US">
                <a:latin typeface="华光魏体_CNKI" panose="02000500000000000000" charset="-122"/>
                <a:ea typeface="华光魏体_CNKI" panose="02000500000000000000" charset="-122"/>
              </a:rPr>
              <a:t>清洁能源技术已经取得突破</a:t>
            </a:r>
            <a:endParaRPr lang="zh-CN" altLang="en-US">
              <a:latin typeface="华光魏体_CNKI" panose="02000500000000000000" charset="-122"/>
              <a:ea typeface="华光魏体_CNKI" panose="02000500000000000000" charset="-122"/>
            </a:endParaRPr>
          </a:p>
          <a:p>
            <a:pPr marL="285750" indent="-285750" fontAlgn="auto">
              <a:lnSpc>
                <a:spcPct val="150000"/>
              </a:lnSpc>
              <a:buFont typeface="Wingdings" panose="05000000000000000000" charset="0"/>
              <a:buChar char="ü"/>
            </a:pPr>
            <a:r>
              <a:rPr lang="zh-CN" altLang="en-US">
                <a:latin typeface="华光魏体_CNKI" panose="02000500000000000000" charset="-122"/>
                <a:ea typeface="华光魏体_CNKI" panose="02000500000000000000" charset="-122"/>
              </a:rPr>
              <a:t>清洁能源成本持续下降</a:t>
            </a:r>
            <a:endParaRPr lang="zh-CN" altLang="en-US">
              <a:latin typeface="华光魏体_CNKI" panose="02000500000000000000" charset="-122"/>
              <a:ea typeface="华光魏体_CNKI" panose="02000500000000000000" charset="-122"/>
            </a:endParaRPr>
          </a:p>
        </p:txBody>
      </p:sp>
      <p:sp>
        <p:nvSpPr>
          <p:cNvPr id="34" name="右箭头 33"/>
          <p:cNvSpPr/>
          <p:nvPr/>
        </p:nvSpPr>
        <p:spPr>
          <a:xfrm>
            <a:off x="6911340" y="3347720"/>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8033385" y="3178175"/>
            <a:ext cx="3348355" cy="368300"/>
          </a:xfrm>
          <a:prstGeom prst="rect">
            <a:avLst/>
          </a:prstGeom>
          <a:noFill/>
        </p:spPr>
        <p:txBody>
          <a:bodyPr wrap="square" rtlCol="0">
            <a:spAutoFit/>
          </a:bodyPr>
          <a:p>
            <a:pPr algn="l">
              <a:buClrTx/>
              <a:buSzTx/>
              <a:buFontTx/>
            </a:pPr>
            <a:r>
              <a:rPr lang="zh-CN" altLang="en-US">
                <a:latin typeface="华光魏体_CNKI" panose="02000500000000000000" charset="-122"/>
                <a:ea typeface="华光魏体_CNKI" panose="02000500000000000000" charset="-122"/>
              </a:rPr>
              <a:t>冲击传统煤电行业</a:t>
            </a:r>
            <a:endParaRPr lang="zh-CN" altLang="en-US">
              <a:latin typeface="华光魏体_CNKI" panose="02000500000000000000" charset="-122"/>
              <a:ea typeface="华光魏体_CNKI" panose="02000500000000000000" charset="-122"/>
            </a:endParaRPr>
          </a:p>
        </p:txBody>
      </p:sp>
      <p:sp>
        <p:nvSpPr>
          <p:cNvPr id="36" name="右箭头 35"/>
          <p:cNvSpPr/>
          <p:nvPr/>
        </p:nvSpPr>
        <p:spPr>
          <a:xfrm>
            <a:off x="3716020" y="4432935"/>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4528185" y="4140200"/>
            <a:ext cx="3291205" cy="645160"/>
          </a:xfrm>
          <a:prstGeom prst="rect">
            <a:avLst/>
          </a:prstGeom>
          <a:noFill/>
        </p:spPr>
        <p:txBody>
          <a:bodyPr wrap="square" rtlCol="0">
            <a:spAutoFit/>
          </a:bodyPr>
          <a:p>
            <a:pPr marL="285750" indent="-285750">
              <a:buFont typeface="Wingdings" panose="05000000000000000000" charset="0"/>
              <a:buChar char="ü"/>
            </a:pPr>
            <a:r>
              <a:rPr lang="zh-CN" altLang="en-US">
                <a:latin typeface="华光魏体_CNKI" panose="02000500000000000000" charset="-122"/>
                <a:ea typeface="华光魏体_CNKI" panose="02000500000000000000" charset="-122"/>
              </a:rPr>
              <a:t>改变其消费结构</a:t>
            </a:r>
            <a:endParaRPr lang="zh-CN" altLang="en-US">
              <a:latin typeface="华光魏体_CNKI" panose="02000500000000000000" charset="-122"/>
              <a:ea typeface="华光魏体_CNKI" panose="02000500000000000000" charset="-122"/>
            </a:endParaRPr>
          </a:p>
          <a:p>
            <a:pPr marL="285750" indent="-285750">
              <a:buFont typeface="Wingdings" panose="05000000000000000000" charset="0"/>
              <a:buChar char="ü"/>
            </a:pPr>
            <a:r>
              <a:rPr lang="zh-CN" altLang="en-US">
                <a:latin typeface="华光魏体_CNKI" panose="02000500000000000000" charset="-122"/>
                <a:ea typeface="华光魏体_CNKI" panose="02000500000000000000" charset="-122"/>
              </a:rPr>
              <a:t>走向绿色低碳生活</a:t>
            </a:r>
            <a:endParaRPr lang="zh-CN" altLang="en-US">
              <a:latin typeface="华光魏体_CNKI" panose="02000500000000000000" charset="-122"/>
              <a:ea typeface="华光魏体_CNKI" panose="02000500000000000000" charset="-122"/>
            </a:endParaRPr>
          </a:p>
        </p:txBody>
      </p:sp>
      <p:sp>
        <p:nvSpPr>
          <p:cNvPr id="38" name="右箭头 37"/>
          <p:cNvSpPr/>
          <p:nvPr/>
        </p:nvSpPr>
        <p:spPr>
          <a:xfrm>
            <a:off x="6911340" y="4432935"/>
            <a:ext cx="908050" cy="762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nvSpPr>
        <p:spPr>
          <a:xfrm>
            <a:off x="8008620" y="4010025"/>
            <a:ext cx="3336290" cy="64516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要求金融机构能够提供应对气候变化的绿色金融产品和服务</a:t>
            </a:r>
            <a:endParaRPr lang="zh-CN" altLang="en-US">
              <a:latin typeface="华光魏体_CNKI" panose="02000500000000000000" charset="-122"/>
              <a:ea typeface="华光魏体_CNKI" panose="02000500000000000000" charset="-122"/>
            </a:endParaRPr>
          </a:p>
        </p:txBody>
      </p:sp>
      <p:sp>
        <p:nvSpPr>
          <p:cNvPr id="40" name="文本框 39"/>
          <p:cNvSpPr txBox="1"/>
          <p:nvPr/>
        </p:nvSpPr>
        <p:spPr>
          <a:xfrm>
            <a:off x="2478405" y="4882515"/>
            <a:ext cx="6584950" cy="553085"/>
          </a:xfrm>
          <a:prstGeom prst="rect">
            <a:avLst/>
          </a:prstGeom>
          <a:noFill/>
        </p:spPr>
        <p:txBody>
          <a:bodyPr wrap="square" rtlCol="0">
            <a:spAutoFit/>
          </a:bodyPr>
          <a:p>
            <a:pPr algn="ctr" fontAlgn="auto">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sym typeface="+mn-ea"/>
              </a:rPr>
              <a:t>核心在于</a:t>
            </a:r>
            <a:r>
              <a:rPr lang="en-US" altLang="zh-CN" sz="2000" b="1">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sym typeface="+mn-ea"/>
              </a:rPr>
              <a:t>“</a:t>
            </a:r>
            <a:r>
              <a:rPr lang="zh-CN" altLang="en-US" sz="2000" b="1">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sym typeface="+mn-ea"/>
              </a:rPr>
              <a:t>搁浅资产</a:t>
            </a:r>
            <a:r>
              <a:rPr lang="en-US" altLang="zh-CN" sz="2000" b="1">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sym typeface="+mn-ea"/>
              </a:rPr>
              <a:t>”</a:t>
            </a:r>
            <a:endParaRPr lang="en-US" altLang="zh-CN" sz="2000" b="1">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sym typeface="+mn-ea"/>
            </a:endParaRPr>
          </a:p>
        </p:txBody>
      </p:sp>
      <p:sp>
        <p:nvSpPr>
          <p:cNvPr id="2" name="文本框 1"/>
          <p:cNvSpPr txBox="1"/>
          <p:nvPr/>
        </p:nvSpPr>
        <p:spPr>
          <a:xfrm>
            <a:off x="975360" y="5578475"/>
            <a:ext cx="1360805" cy="398780"/>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信用风险</a:t>
            </a:r>
            <a:endParaRPr lang="zh-CN" altLang="en-US" sz="2000" b="1">
              <a:latin typeface="宋体" panose="02010600030101010101" pitchFamily="2" charset="-122"/>
              <a:ea typeface="宋体" panose="02010600030101010101" pitchFamily="2" charset="-122"/>
            </a:endParaRPr>
          </a:p>
        </p:txBody>
      </p:sp>
      <p:sp>
        <p:nvSpPr>
          <p:cNvPr id="5" name="文本框 4"/>
          <p:cNvSpPr txBox="1"/>
          <p:nvPr/>
        </p:nvSpPr>
        <p:spPr>
          <a:xfrm>
            <a:off x="2701290" y="5578475"/>
            <a:ext cx="1360805" cy="398780"/>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收缩信贷</a:t>
            </a:r>
            <a:endParaRPr lang="zh-CN" altLang="en-US" sz="2000" b="1">
              <a:latin typeface="宋体" panose="02010600030101010101" pitchFamily="2" charset="-122"/>
              <a:ea typeface="宋体" panose="02010600030101010101" pitchFamily="2" charset="-122"/>
            </a:endParaRPr>
          </a:p>
        </p:txBody>
      </p:sp>
      <p:sp>
        <p:nvSpPr>
          <p:cNvPr id="6" name="文本框 5"/>
          <p:cNvSpPr txBox="1"/>
          <p:nvPr/>
        </p:nvSpPr>
        <p:spPr>
          <a:xfrm>
            <a:off x="4427220" y="5578475"/>
            <a:ext cx="1360805" cy="398780"/>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拉低投资</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6153150" y="5578475"/>
            <a:ext cx="1360805" cy="398780"/>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价值重估</a:t>
            </a:r>
            <a:endParaRPr lang="zh-CN" altLang="en-US" sz="2000" b="1">
              <a:latin typeface="宋体" panose="02010600030101010101" pitchFamily="2" charset="-122"/>
              <a:ea typeface="宋体" panose="02010600030101010101" pitchFamily="2" charset="-122"/>
            </a:endParaRPr>
          </a:p>
        </p:txBody>
      </p:sp>
      <p:sp>
        <p:nvSpPr>
          <p:cNvPr id="10" name="文本框 9"/>
          <p:cNvSpPr txBox="1"/>
          <p:nvPr/>
        </p:nvSpPr>
        <p:spPr>
          <a:xfrm>
            <a:off x="7879080" y="5270500"/>
            <a:ext cx="1360805" cy="706755"/>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市值缩水</a:t>
            </a:r>
            <a:endParaRPr lang="zh-CN" altLang="en-US" sz="2000" b="1">
              <a:latin typeface="宋体" panose="02010600030101010101" pitchFamily="2" charset="-122"/>
              <a:ea typeface="宋体" panose="02010600030101010101" pitchFamily="2" charset="-122"/>
            </a:endParaRPr>
          </a:p>
          <a:p>
            <a:r>
              <a:rPr lang="zh-CN" altLang="en-US" sz="2000" b="1">
                <a:latin typeface="宋体" panose="02010600030101010101" pitchFamily="2" charset="-122"/>
                <a:ea typeface="宋体" panose="02010600030101010101" pitchFamily="2" charset="-122"/>
              </a:rPr>
              <a:t>评级下降</a:t>
            </a:r>
            <a:endParaRPr lang="zh-CN" altLang="en-US" sz="2000" b="1">
              <a:latin typeface="宋体" panose="02010600030101010101" pitchFamily="2" charset="-122"/>
              <a:ea typeface="宋体" panose="02010600030101010101" pitchFamily="2" charset="-122"/>
            </a:endParaRPr>
          </a:p>
        </p:txBody>
      </p:sp>
      <p:sp>
        <p:nvSpPr>
          <p:cNvPr id="11" name="文本框 10"/>
          <p:cNvSpPr txBox="1"/>
          <p:nvPr/>
        </p:nvSpPr>
        <p:spPr>
          <a:xfrm>
            <a:off x="9937750" y="5822315"/>
            <a:ext cx="1360805" cy="398780"/>
          </a:xfrm>
          <a:prstGeom prst="rect">
            <a:avLst/>
          </a:prstGeom>
          <a:noFill/>
        </p:spPr>
        <p:txBody>
          <a:bodyPr wrap="square" rtlCol="0">
            <a:spAutoFit/>
          </a:bodyPr>
          <a:p>
            <a:pPr algn="ctr"/>
            <a:r>
              <a:rPr lang="zh-CN" altLang="en-US" sz="2000" b="1">
                <a:latin typeface="宋体" panose="02010600030101010101" pitchFamily="2" charset="-122"/>
                <a:ea typeface="宋体" panose="02010600030101010101" pitchFamily="2" charset="-122"/>
              </a:rPr>
              <a:t>金融机构</a:t>
            </a:r>
            <a:endParaRPr lang="zh-CN" altLang="en-US" sz="2000" b="1">
              <a:latin typeface="宋体" panose="02010600030101010101" pitchFamily="2" charset="-122"/>
              <a:ea typeface="宋体" panose="02010600030101010101" pitchFamily="2" charset="-122"/>
            </a:endParaRPr>
          </a:p>
        </p:txBody>
      </p:sp>
      <p:cxnSp>
        <p:nvCxnSpPr>
          <p:cNvPr id="12" name="直接箭头连接符 11"/>
          <p:cNvCxnSpPr/>
          <p:nvPr/>
        </p:nvCxnSpPr>
        <p:spPr>
          <a:xfrm>
            <a:off x="991870" y="6120130"/>
            <a:ext cx="8731885" cy="1143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624070" y="6214110"/>
            <a:ext cx="1360805" cy="398780"/>
          </a:xfrm>
          <a:prstGeom prst="rect">
            <a:avLst/>
          </a:prstGeom>
          <a:noFill/>
        </p:spPr>
        <p:txBody>
          <a:bodyPr wrap="square" rtlCol="0">
            <a:spAutoFit/>
          </a:bodyPr>
          <a:p>
            <a:pPr algn="ctr"/>
            <a:r>
              <a:rPr lang="zh-CN" altLang="en-US" sz="2000" i="1">
                <a:solidFill>
                  <a:srgbClr val="C00000"/>
                </a:solidFill>
                <a:latin typeface="宋体" panose="02010600030101010101" pitchFamily="2" charset="-122"/>
                <a:ea typeface="宋体" panose="02010600030101010101" pitchFamily="2" charset="-122"/>
              </a:rPr>
              <a:t>冲</a:t>
            </a:r>
            <a:r>
              <a:rPr lang="en-US" altLang="zh-CN" sz="2000" i="1">
                <a:solidFill>
                  <a:srgbClr val="C00000"/>
                </a:solidFill>
                <a:latin typeface="宋体" panose="02010600030101010101" pitchFamily="2" charset="-122"/>
                <a:ea typeface="宋体" panose="02010600030101010101" pitchFamily="2" charset="-122"/>
              </a:rPr>
              <a:t>  </a:t>
            </a:r>
            <a:r>
              <a:rPr lang="zh-CN" altLang="en-US" sz="2000" i="1">
                <a:solidFill>
                  <a:srgbClr val="C00000"/>
                </a:solidFill>
                <a:latin typeface="宋体" panose="02010600030101010101" pitchFamily="2" charset="-122"/>
                <a:ea typeface="宋体" panose="02010600030101010101" pitchFamily="2" charset="-122"/>
              </a:rPr>
              <a:t>击</a:t>
            </a:r>
            <a:endParaRPr lang="zh-CN" altLang="en-US" sz="2000" i="1">
              <a:solidFill>
                <a:srgbClr val="C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origami"/>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342900" y="428625"/>
            <a:ext cx="463232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气候风险对金融风险的传染</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路径</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9" name="直接连接符 8"/>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graphicFrame>
        <p:nvGraphicFramePr>
          <p:cNvPr id="12" name="表格 11"/>
          <p:cNvGraphicFramePr/>
          <p:nvPr>
            <p:custDataLst>
              <p:tags r:id="rId1"/>
            </p:custDataLst>
          </p:nvPr>
        </p:nvGraphicFramePr>
        <p:xfrm>
          <a:off x="490220" y="950595"/>
          <a:ext cx="1838960" cy="5294630"/>
        </p:xfrm>
        <a:graphic>
          <a:graphicData uri="http://schemas.openxmlformats.org/drawingml/2006/table">
            <a:tbl>
              <a:tblPr firstRow="1" bandRow="1">
                <a:tableStyleId>{5C22544A-7EE6-4342-B048-85BDC9FD1C3A}</a:tableStyleId>
              </a:tblPr>
              <a:tblGrid>
                <a:gridCol w="1838960"/>
              </a:tblGrid>
              <a:tr h="583565">
                <a:tc>
                  <a:txBody>
                    <a:bodyPr/>
                    <a:p>
                      <a:pPr algn="ctr">
                        <a:buNone/>
                      </a:pPr>
                      <a:r>
                        <a:rPr lang="zh-CN" altLang="en-US" sz="2000">
                          <a:solidFill>
                            <a:schemeClr val="tx1"/>
                          </a:solidFill>
                          <a:latin typeface="华光魏体_CNKI" panose="02000500000000000000" charset="-122"/>
                          <a:ea typeface="华光魏体_CNKI" panose="02000500000000000000" charset="-122"/>
                        </a:rPr>
                        <a:t>气候风险</a:t>
                      </a:r>
                      <a:endParaRPr lang="zh-CN" altLang="en-US" sz="2000">
                        <a:solidFill>
                          <a:schemeClr val="tx1"/>
                        </a:solidFill>
                        <a:latin typeface="华光魏体_CNKI" panose="02000500000000000000" charset="-122"/>
                        <a:ea typeface="华光魏体_CNKI" panose="02000500000000000000" charset="-122"/>
                      </a:endParaRPr>
                    </a:p>
                  </a:txBody>
                  <a:tcPr anchor="ctr" anchorCtr="0">
                    <a:solidFill>
                      <a:schemeClr val="accent3">
                        <a:lumMod val="20000"/>
                        <a:lumOff val="80000"/>
                      </a:schemeClr>
                    </a:solidFill>
                  </a:tcPr>
                </a:tc>
              </a:tr>
              <a:tr h="2722245">
                <a:tc>
                  <a:txBody>
                    <a:bodyPr/>
                    <a:p>
                      <a:pPr algn="ctr">
                        <a:buNone/>
                      </a:pPr>
                      <a:r>
                        <a:rPr lang="zh-CN" altLang="en-US" sz="2000">
                          <a:latin typeface="华光魏体_CNKI" panose="02000500000000000000" charset="-122"/>
                          <a:ea typeface="华光魏体_CNKI" panose="02000500000000000000" charset="-122"/>
                        </a:rPr>
                        <a:t>转型风险</a:t>
                      </a:r>
                      <a:endParaRPr lang="zh-CN" altLang="en-US" sz="2000">
                        <a:latin typeface="华光魏体_CNKI" panose="02000500000000000000" charset="-122"/>
                        <a:ea typeface="华光魏体_CNKI" panose="02000500000000000000" charset="-122"/>
                      </a:endParaRPr>
                    </a:p>
                    <a:p>
                      <a:pPr algn="ctr">
                        <a:buNone/>
                      </a:pPr>
                      <a:endParaRPr lang="zh-CN" altLang="en-US" sz="2000">
                        <a:latin typeface="华光魏体_CNKI" panose="02000500000000000000" charset="-122"/>
                        <a:ea typeface="华光魏体_CNKI" panose="02000500000000000000" charset="-122"/>
                      </a:endParaRPr>
                    </a:p>
                    <a:p>
                      <a:pPr marL="342900" indent="-34290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政策制度</a:t>
                      </a:r>
                      <a:endParaRPr lang="zh-CN" altLang="en-US" sz="2000">
                        <a:latin typeface="华光魏体_CNKI" panose="02000500000000000000" charset="-122"/>
                        <a:ea typeface="华光魏体_CNKI" panose="02000500000000000000" charset="-122"/>
                      </a:endParaRPr>
                    </a:p>
                    <a:p>
                      <a:pPr marL="342900" indent="-34290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技术发展</a:t>
                      </a:r>
                      <a:endParaRPr lang="zh-CN" altLang="en-US" sz="2000">
                        <a:latin typeface="华光魏体_CNKI" panose="02000500000000000000" charset="-122"/>
                        <a:ea typeface="华光魏体_CNKI" panose="02000500000000000000" charset="-122"/>
                      </a:endParaRPr>
                    </a:p>
                    <a:p>
                      <a:pPr marL="342900" indent="-34290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市场偏好</a:t>
                      </a:r>
                      <a:endParaRPr lang="zh-CN" altLang="en-US" sz="2000">
                        <a:latin typeface="华光魏体_CNKI" panose="02000500000000000000" charset="-122"/>
                        <a:ea typeface="华光魏体_CNKI" panose="02000500000000000000" charset="-122"/>
                      </a:endParaRPr>
                    </a:p>
                    <a:p>
                      <a:pPr marL="342900" indent="-34290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法律法规</a:t>
                      </a:r>
                      <a:endParaRPr lang="zh-CN" altLang="en-US" sz="2000">
                        <a:latin typeface="华光魏体_CNKI" panose="02000500000000000000" charset="-122"/>
                        <a:ea typeface="华光魏体_CNKI" panose="02000500000000000000" charset="-122"/>
                      </a:endParaRPr>
                    </a:p>
                    <a:p>
                      <a:pPr marL="342900" indent="-34290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声誉变化</a:t>
                      </a:r>
                      <a:endParaRPr lang="zh-CN" altLang="en-US" sz="2000">
                        <a:latin typeface="华光魏体_CNKI" panose="02000500000000000000" charset="-122"/>
                        <a:ea typeface="华光魏体_CNKI" panose="02000500000000000000" charset="-122"/>
                      </a:endParaRPr>
                    </a:p>
                  </a:txBody>
                  <a:tcPr>
                    <a:solidFill>
                      <a:schemeClr val="accent3">
                        <a:lumMod val="20000"/>
                        <a:lumOff val="80000"/>
                      </a:schemeClr>
                    </a:solidFill>
                  </a:tcPr>
                </a:tc>
              </a:tr>
              <a:tr h="1988820">
                <a:tc>
                  <a:txBody>
                    <a:bodyPr/>
                    <a:p>
                      <a:pPr algn="ctr">
                        <a:buNone/>
                      </a:pPr>
                      <a:r>
                        <a:rPr lang="zh-CN" altLang="en-US" sz="2000">
                          <a:latin typeface="华光魏体_CNKI" panose="02000500000000000000" charset="-122"/>
                          <a:ea typeface="华光魏体_CNKI" panose="02000500000000000000" charset="-122"/>
                        </a:rPr>
                        <a:t>物理风险</a:t>
                      </a:r>
                      <a:endParaRPr lang="zh-CN" altLang="en-US">
                        <a:latin typeface="华光魏体_CNKI" panose="02000500000000000000" charset="-122"/>
                        <a:ea typeface="华光魏体_CNKI" panose="02000500000000000000" charset="-122"/>
                      </a:endParaRPr>
                    </a:p>
                    <a:p>
                      <a:pPr algn="ctr">
                        <a:buNone/>
                      </a:pPr>
                      <a:endParaRPr lang="zh-CN" altLang="en-US">
                        <a:latin typeface="华光魏体_CNKI" panose="02000500000000000000" charset="-122"/>
                        <a:ea typeface="华光魏体_CNKI" panose="02000500000000000000" charset="-122"/>
                      </a:endParaRPr>
                    </a:p>
                    <a:p>
                      <a:pPr marL="285750" indent="-28575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慢性风险</a:t>
                      </a:r>
                      <a:endParaRPr lang="zh-CN" altLang="en-US" sz="2000">
                        <a:latin typeface="华光魏体_CNKI" panose="02000500000000000000" charset="-122"/>
                        <a:ea typeface="华光魏体_CNKI" panose="02000500000000000000" charset="-122"/>
                      </a:endParaRPr>
                    </a:p>
                    <a:p>
                      <a:pPr marL="285750" indent="-285750" algn="ctr">
                        <a:buFont typeface="Arial" panose="020B0604020202020204" pitchFamily="34" charset="0"/>
                        <a:buChar char="•"/>
                      </a:pPr>
                      <a:r>
                        <a:rPr lang="zh-CN" altLang="en-US" sz="2000">
                          <a:latin typeface="华光魏体_CNKI" panose="02000500000000000000" charset="-122"/>
                          <a:ea typeface="华光魏体_CNKI" panose="02000500000000000000" charset="-122"/>
                        </a:rPr>
                        <a:t>急性风险</a:t>
                      </a:r>
                      <a:endParaRPr lang="zh-CN" altLang="en-US" sz="2000">
                        <a:latin typeface="华光魏体_CNKI" panose="02000500000000000000" charset="-122"/>
                        <a:ea typeface="华光魏体_CNKI" panose="02000500000000000000" charset="-122"/>
                      </a:endParaRPr>
                    </a:p>
                  </a:txBody>
                  <a:tcPr>
                    <a:solidFill>
                      <a:schemeClr val="accent3">
                        <a:lumMod val="20000"/>
                        <a:lumOff val="80000"/>
                      </a:schemeClr>
                    </a:solidFill>
                  </a:tcPr>
                </a:tc>
              </a:tr>
            </a:tbl>
          </a:graphicData>
        </a:graphic>
      </p:graphicFrame>
      <p:graphicFrame>
        <p:nvGraphicFramePr>
          <p:cNvPr id="13" name="表格 12"/>
          <p:cNvGraphicFramePr/>
          <p:nvPr>
            <p:custDataLst>
              <p:tags r:id="rId2"/>
            </p:custDataLst>
          </p:nvPr>
        </p:nvGraphicFramePr>
        <p:xfrm>
          <a:off x="3081655" y="950595"/>
          <a:ext cx="6028690" cy="5361305"/>
        </p:xfrm>
        <a:graphic>
          <a:graphicData uri="http://schemas.openxmlformats.org/drawingml/2006/table">
            <a:tbl>
              <a:tblPr firstRow="1" bandRow="1">
                <a:tableStyleId>{5C22544A-7EE6-4342-B048-85BDC9FD1C3A}</a:tableStyleId>
              </a:tblPr>
              <a:tblGrid>
                <a:gridCol w="3014345"/>
                <a:gridCol w="3014345"/>
              </a:tblGrid>
              <a:tr h="581025">
                <a:tc gridSpan="2">
                  <a:txBody>
                    <a:bodyPr/>
                    <a:p>
                      <a:pPr algn="ctr">
                        <a:buClrTx/>
                        <a:buSzTx/>
                        <a:buFontTx/>
                        <a:buNone/>
                      </a:pPr>
                      <a:r>
                        <a:rPr lang="zh-CN" altLang="en-US" sz="2000">
                          <a:solidFill>
                            <a:schemeClr val="tx1"/>
                          </a:solidFill>
                          <a:latin typeface="华光魏体_CNKI" panose="02000500000000000000" charset="-122"/>
                          <a:ea typeface="华光魏体_CNKI" panose="02000500000000000000" charset="-122"/>
                        </a:rPr>
                        <a:t>影响经济的渠道</a:t>
                      </a:r>
                      <a:endParaRPr lang="zh-CN" altLang="en-US" sz="2000">
                        <a:solidFill>
                          <a:schemeClr val="tx1"/>
                        </a:solidFill>
                        <a:latin typeface="华光魏体_CNKI" panose="02000500000000000000" charset="-122"/>
                        <a:ea typeface="华光魏体_CNKI" panose="02000500000000000000" charset="-122"/>
                      </a:endParaRPr>
                    </a:p>
                  </a:txBody>
                  <a:tcPr anchor="ctr" anchorCtr="0">
                    <a:solidFill>
                      <a:schemeClr val="accent3">
                        <a:lumMod val="20000"/>
                        <a:lumOff val="80000"/>
                      </a:schemeClr>
                    </a:solidFill>
                  </a:tcPr>
                </a:tc>
                <a:tc hMerge="1">
                  <a:tcPr>
                    <a:solidFill>
                      <a:schemeClr val="accent3">
                        <a:lumMod val="20000"/>
                        <a:lumOff val="80000"/>
                      </a:schemeClr>
                    </a:solidFill>
                  </a:tcPr>
                </a:tc>
              </a:tr>
              <a:tr h="398780">
                <a:tc gridSpan="2">
                  <a:txBody>
                    <a:bodyPr/>
                    <a:p>
                      <a:pPr algn="ctr">
                        <a:buClrTx/>
                        <a:buSzTx/>
                        <a:buFontTx/>
                        <a:buNone/>
                      </a:pPr>
                      <a:r>
                        <a:rPr lang="zh-CN" altLang="en-US" sz="2000">
                          <a:latin typeface="华光魏体_CNKI" panose="02000500000000000000" charset="-122"/>
                          <a:ea typeface="华光魏体_CNKI" panose="02000500000000000000" charset="-122"/>
                        </a:rPr>
                        <a:t>微观——影响个别企业和家庭</a:t>
                      </a:r>
                      <a:endParaRPr lang="zh-CN" altLang="en-US" sz="2000">
                        <a:latin typeface="华光魏体_CNKI" panose="02000500000000000000" charset="-122"/>
                        <a:ea typeface="华光魏体_CNKI" panose="02000500000000000000" charset="-122"/>
                      </a:endParaRPr>
                    </a:p>
                  </a:txBody>
                  <a:tcPr>
                    <a:solidFill>
                      <a:schemeClr val="accent3">
                        <a:lumMod val="20000"/>
                        <a:lumOff val="80000"/>
                      </a:schemeClr>
                    </a:solidFill>
                  </a:tcPr>
                </a:tc>
                <a:tc hMerge="1">
                  <a:tcPr>
                    <a:solidFill>
                      <a:schemeClr val="accent3">
                        <a:lumMod val="20000"/>
                        <a:lumOff val="80000"/>
                      </a:schemeClr>
                    </a:solidFill>
                  </a:tcPr>
                </a:tc>
              </a:tr>
              <a:tr h="1108075">
                <a:tc>
                  <a:txBody>
                    <a:bodyPr/>
                    <a:p>
                      <a:pPr indent="0" algn="l">
                        <a:buClrTx/>
                        <a:buSzTx/>
                        <a:buFont typeface="Arial" panose="020B0604020202020204" pitchFamily="34" charset="0"/>
                        <a:buNone/>
                      </a:pPr>
                      <a:r>
                        <a:rPr lang="zh-CN" altLang="en-US" sz="1800">
                          <a:latin typeface="华光魏体_CNKI" panose="02000500000000000000" charset="-122"/>
                          <a:ea typeface="华光魏体_CNKI" panose="02000500000000000000" charset="-122"/>
                        </a:rPr>
                        <a:t>企业：</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恶劣天气造成的财产损失和业务中断</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搁浅资产和因过渡而产生的新资本支出</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不断变化的需求和成本</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法律责任（因未能缓解或适应）</a:t>
                      </a:r>
                      <a:endParaRPr lang="zh-CN" altLang="en-US" sz="1800">
                        <a:latin typeface="华光魏体_CNKI" panose="02000500000000000000" charset="-122"/>
                        <a:ea typeface="华光魏体_CNKI" panose="02000500000000000000" charset="-122"/>
                      </a:endParaRPr>
                    </a:p>
                  </a:txBody>
                  <a:tcPr>
                    <a:solidFill>
                      <a:schemeClr val="accent3">
                        <a:lumMod val="20000"/>
                        <a:lumOff val="80000"/>
                      </a:schemeClr>
                    </a:solidFill>
                  </a:tcPr>
                </a:tc>
                <a:tc>
                  <a:txBody>
                    <a:bodyPr/>
                    <a:p>
                      <a:pPr indent="0" algn="l">
                        <a:buClrTx/>
                        <a:buSzTx/>
                        <a:buFont typeface="Arial" panose="020B0604020202020204" pitchFamily="34" charset="0"/>
                        <a:buNone/>
                      </a:pPr>
                      <a:r>
                        <a:rPr lang="zh-CN" altLang="en-US" sz="1800">
                          <a:latin typeface="华光魏体_CNKI" panose="02000500000000000000" charset="-122"/>
                          <a:ea typeface="华光魏体_CNKI" panose="02000500000000000000" charset="-122"/>
                        </a:rPr>
                        <a:t>家庭：</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收入损失（由于天气干扰、健康影响、劳动力市场阻力）</a:t>
                      </a:r>
                      <a:endParaRPr lang="zh-CN" altLang="en-US" sz="18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800">
                          <a:latin typeface="华光魏体_CNKI" panose="02000500000000000000" charset="-122"/>
                          <a:ea typeface="华光魏体_CNKI" panose="02000500000000000000" charset="-122"/>
                        </a:rPr>
                        <a:t>财产损失（恶劣天气造成的）或限制（低碳政策造成的）增加了成本并影响了估值</a:t>
                      </a:r>
                      <a:endParaRPr lang="zh-CN" altLang="en-US" sz="1800">
                        <a:latin typeface="华光魏体_CNKI" panose="02000500000000000000" charset="-122"/>
                        <a:ea typeface="华光魏体_CNKI" panose="02000500000000000000" charset="-122"/>
                      </a:endParaRPr>
                    </a:p>
                  </a:txBody>
                  <a:tcPr>
                    <a:solidFill>
                      <a:schemeClr val="accent3">
                        <a:lumMod val="20000"/>
                        <a:lumOff val="80000"/>
                      </a:schemeClr>
                    </a:solidFill>
                  </a:tcPr>
                </a:tc>
              </a:tr>
              <a:tr h="438785">
                <a:tc gridSpan="2">
                  <a:txBody>
                    <a:bodyPr/>
                    <a:p>
                      <a:pPr algn="ctr">
                        <a:buClrTx/>
                        <a:buSzTx/>
                        <a:buFontTx/>
                        <a:buNone/>
                      </a:pPr>
                      <a:r>
                        <a:rPr lang="zh-CN" altLang="en-US" sz="2000">
                          <a:latin typeface="华光魏体_CNKI" panose="02000500000000000000" charset="-122"/>
                          <a:ea typeface="华光魏体_CNKI" panose="02000500000000000000" charset="-122"/>
                        </a:rPr>
                        <a:t>宏观——对宏观经济的综合影响</a:t>
                      </a:r>
                      <a:endParaRPr lang="zh-CN" altLang="en-US" sz="2000">
                        <a:latin typeface="华光魏体_CNKI" panose="02000500000000000000" charset="-122"/>
                        <a:ea typeface="华光魏体_CNKI" panose="02000500000000000000" charset="-122"/>
                      </a:endParaRPr>
                    </a:p>
                  </a:txBody>
                  <a:tcPr>
                    <a:solidFill>
                      <a:schemeClr val="accent3">
                        <a:lumMod val="20000"/>
                        <a:lumOff val="80000"/>
                      </a:schemeClr>
                    </a:solidFill>
                  </a:tcPr>
                </a:tc>
                <a:tc hMerge="1">
                  <a:tcPr>
                    <a:solidFill>
                      <a:schemeClr val="accent3">
                        <a:lumMod val="20000"/>
                        <a:lumOff val="80000"/>
                      </a:schemeClr>
                    </a:solidFill>
                  </a:tcPr>
                </a:tc>
              </a:tr>
              <a:tr h="1108075">
                <a:tc gridSpan="2">
                  <a:txBody>
                    <a:bodyPr/>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资本贬值和投资增加</a:t>
                      </a:r>
                      <a:endParaRPr lang="zh-CN" altLang="en-US" sz="16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价格变动（来自结构变化、供应冲击）</a:t>
                      </a:r>
                      <a:endParaRPr lang="zh-CN" altLang="en-US" sz="16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生产力变化（炎热、将投资转向缓解和适应、更高风险规避）</a:t>
                      </a:r>
                      <a:endParaRPr lang="zh-CN" altLang="en-US" sz="16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劳动力市场摩擦（来自物理和转型风险）</a:t>
                      </a:r>
                      <a:endParaRPr lang="zh-CN" altLang="en-US" sz="16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社会经济变化（来自消费模式的变化，移民，冲突）</a:t>
                      </a:r>
                      <a:endParaRPr lang="zh-CN" altLang="en-US" sz="1600">
                        <a:latin typeface="华光魏体_CNKI" panose="02000500000000000000" charset="-122"/>
                        <a:ea typeface="华光魏体_CNKI" panose="02000500000000000000" charset="-122"/>
                      </a:endParaRPr>
                    </a:p>
                    <a:p>
                      <a:pPr marL="342900" indent="-342900" algn="l">
                        <a:buClrTx/>
                        <a:buSzTx/>
                        <a:buFont typeface="Arial" panose="020B0604020202020204" pitchFamily="34" charset="0"/>
                        <a:buChar char="•"/>
                      </a:pPr>
                      <a:r>
                        <a:rPr lang="zh-CN" altLang="en-US" sz="1600">
                          <a:latin typeface="华光魏体_CNKI" panose="02000500000000000000" charset="-122"/>
                          <a:ea typeface="华光魏体_CNKI" panose="02000500000000000000" charset="-122"/>
                        </a:rPr>
                        <a:t>对国际贸易、政府收入、财政空间、产出、利率、汇率的影响</a:t>
                      </a:r>
                      <a:endParaRPr lang="zh-CN" altLang="en-US" sz="1600">
                        <a:latin typeface="华光魏体_CNKI" panose="02000500000000000000" charset="-122"/>
                        <a:ea typeface="华光魏体_CNKI" panose="02000500000000000000" charset="-122"/>
                      </a:endParaRPr>
                    </a:p>
                  </a:txBody>
                  <a:tcPr>
                    <a:solidFill>
                      <a:schemeClr val="accent3">
                        <a:lumMod val="20000"/>
                        <a:lumOff val="80000"/>
                      </a:schemeClr>
                    </a:solidFill>
                  </a:tcPr>
                </a:tc>
                <a:tc hMerge="1">
                  <a:tcPr>
                    <a:solidFill>
                      <a:schemeClr val="accent1">
                        <a:lumMod val="20000"/>
                        <a:lumOff val="80000"/>
                      </a:schemeClr>
                    </a:solidFill>
                  </a:tcPr>
                </a:tc>
              </a:tr>
            </a:tbl>
          </a:graphicData>
        </a:graphic>
      </p:graphicFrame>
      <p:sp>
        <p:nvSpPr>
          <p:cNvPr id="14" name="右箭头 13"/>
          <p:cNvSpPr/>
          <p:nvPr/>
        </p:nvSpPr>
        <p:spPr>
          <a:xfrm>
            <a:off x="2461895" y="3322320"/>
            <a:ext cx="487045" cy="213360"/>
          </a:xfrm>
          <a:prstGeom prst="rightArrow">
            <a:avLst/>
          </a:prstGeom>
          <a:solidFill>
            <a:schemeClr val="accent3">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9354820" y="3322320"/>
            <a:ext cx="487045" cy="213360"/>
          </a:xfrm>
          <a:prstGeom prst="rightArrow">
            <a:avLst/>
          </a:prstGeom>
          <a:solidFill>
            <a:schemeClr val="accent3">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16" name="表格 15"/>
          <p:cNvGraphicFramePr/>
          <p:nvPr/>
        </p:nvGraphicFramePr>
        <p:xfrm>
          <a:off x="9933940" y="950595"/>
          <a:ext cx="1525905" cy="5270500"/>
        </p:xfrm>
        <a:graphic>
          <a:graphicData uri="http://schemas.openxmlformats.org/drawingml/2006/table">
            <a:tbl>
              <a:tblPr firstRow="1" bandRow="1">
                <a:tableStyleId>{5C22544A-7EE6-4342-B048-85BDC9FD1C3A}</a:tableStyleId>
              </a:tblPr>
              <a:tblGrid>
                <a:gridCol w="1525905"/>
              </a:tblGrid>
              <a:tr h="551180">
                <a:tc>
                  <a:txBody>
                    <a:bodyPr/>
                    <a:p>
                      <a:pPr algn="ctr">
                        <a:buClrTx/>
                        <a:buSzTx/>
                        <a:buFontTx/>
                        <a:buNone/>
                      </a:pPr>
                      <a:r>
                        <a:rPr lang="zh-CN" altLang="en-US" sz="2000">
                          <a:solidFill>
                            <a:schemeClr val="tx1"/>
                          </a:solidFill>
                          <a:latin typeface="华光魏体_CNKI" panose="02000500000000000000" charset="-122"/>
                          <a:ea typeface="华光魏体_CNKI" panose="02000500000000000000" charset="-122"/>
                        </a:rPr>
                        <a:t>金融风险</a:t>
                      </a:r>
                      <a:endParaRPr lang="zh-CN" altLang="en-US" sz="2000">
                        <a:solidFill>
                          <a:schemeClr val="tx1"/>
                        </a:solidFill>
                        <a:latin typeface="华光魏体_CNKI" panose="02000500000000000000" charset="-122"/>
                        <a:ea typeface="华光魏体_CNKI" panose="02000500000000000000" charset="-122"/>
                      </a:endParaRPr>
                    </a:p>
                  </a:txBody>
                  <a:tcPr anchor="ctr" anchorCtr="0">
                    <a:solidFill>
                      <a:schemeClr val="accent3">
                        <a:lumMod val="20000"/>
                        <a:lumOff val="80000"/>
                      </a:schemeClr>
                    </a:solidFill>
                  </a:tcPr>
                </a:tc>
              </a:tr>
              <a:tr h="1036320">
                <a:tc>
                  <a:txBody>
                    <a:bodyPr/>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信用风险</a:t>
                      </a:r>
                      <a:r>
                        <a:rPr lang="zh-CN" altLang="en-US" sz="2000">
                          <a:latin typeface="华光魏体_CNKI" panose="02000500000000000000" charset="-122"/>
                          <a:ea typeface="华光魏体_CNKI" panose="02000500000000000000" charset="-122"/>
                        </a:rPr>
                        <a:t>：</a:t>
                      </a:r>
                      <a:endParaRPr lang="zh-CN" altLang="en-US" sz="20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企业和家庭的违约行为</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抵押物贬值</a:t>
                      </a:r>
                      <a:endParaRPr lang="zh-CN" altLang="en-US" sz="1400">
                        <a:latin typeface="华光魏体_CNKI" panose="02000500000000000000" charset="-122"/>
                        <a:ea typeface="华光魏体_CNKI" panose="02000500000000000000" charset="-122"/>
                      </a:endParaRPr>
                    </a:p>
                  </a:txBody>
                  <a:tcPr>
                    <a:solidFill>
                      <a:schemeClr val="accent3">
                        <a:lumMod val="20000"/>
                        <a:lumOff val="80000"/>
                      </a:schemeClr>
                    </a:solidFill>
                  </a:tcPr>
                </a:tc>
              </a:tr>
              <a:tr h="944880">
                <a:tc>
                  <a:txBody>
                    <a:bodyPr/>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市场风险：</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股票、固定收益、商品等的重新定价</a:t>
                      </a:r>
                      <a:endParaRPr lang="zh-CN" altLang="en-US" sz="1400">
                        <a:latin typeface="华光魏体_CNKI" panose="02000500000000000000" charset="-122"/>
                        <a:ea typeface="华光魏体_CNKI" panose="02000500000000000000" charset="-122"/>
                      </a:endParaRPr>
                    </a:p>
                  </a:txBody>
                  <a:tcPr>
                    <a:solidFill>
                      <a:schemeClr val="accent3">
                        <a:lumMod val="20000"/>
                        <a:lumOff val="80000"/>
                      </a:schemeClr>
                    </a:solidFill>
                  </a:tcPr>
                </a:tc>
              </a:tr>
              <a:tr h="791845">
                <a:tc>
                  <a:txBody>
                    <a:bodyPr/>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承销风险：</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保险损失的增加</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保险缺口的增加</a:t>
                      </a:r>
                      <a:endParaRPr lang="zh-CN" altLang="en-US" sz="1400">
                        <a:latin typeface="华光魏体_CNKI" panose="02000500000000000000" charset="-122"/>
                        <a:ea typeface="华光魏体_CNKI" panose="02000500000000000000" charset="-122"/>
                      </a:endParaRPr>
                    </a:p>
                  </a:txBody>
                  <a:tcPr>
                    <a:solidFill>
                      <a:schemeClr val="accent3">
                        <a:lumMod val="20000"/>
                        <a:lumOff val="80000"/>
                      </a:schemeClr>
                    </a:solidFill>
                  </a:tcPr>
                </a:tc>
              </a:tr>
              <a:tr h="825500">
                <a:tc>
                  <a:txBody>
                    <a:bodyPr/>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经营风险：</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供应链断裂</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被迫关闭设施</a:t>
                      </a:r>
                      <a:endParaRPr lang="zh-CN" altLang="en-US" sz="1400">
                        <a:latin typeface="华光魏体_CNKI" panose="02000500000000000000" charset="-122"/>
                        <a:ea typeface="华光魏体_CNKI" panose="02000500000000000000" charset="-122"/>
                      </a:endParaRPr>
                    </a:p>
                  </a:txBody>
                  <a:tcPr>
                    <a:solidFill>
                      <a:schemeClr val="accent3">
                        <a:lumMod val="20000"/>
                        <a:lumOff val="80000"/>
                      </a:schemeClr>
                    </a:solidFill>
                  </a:tcPr>
                </a:tc>
              </a:tr>
              <a:tr h="1120775">
                <a:tc>
                  <a:txBody>
                    <a:bodyPr/>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流动性风险：</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流动性需求增加</a:t>
                      </a:r>
                      <a:endParaRPr lang="zh-CN" altLang="en-US" sz="1400">
                        <a:latin typeface="华光魏体_CNKI" panose="02000500000000000000" charset="-122"/>
                        <a:ea typeface="华光魏体_CNKI" panose="02000500000000000000" charset="-122"/>
                      </a:endParaRPr>
                    </a:p>
                    <a:p>
                      <a:pPr indent="0" algn="l">
                        <a:buClrTx/>
                        <a:buSzTx/>
                        <a:buFont typeface="Arial" panose="020B0604020202020204" pitchFamily="34" charset="0"/>
                        <a:buNone/>
                      </a:pPr>
                      <a:r>
                        <a:rPr lang="zh-CN" altLang="en-US" sz="1400">
                          <a:latin typeface="华光魏体_CNKI" panose="02000500000000000000" charset="-122"/>
                          <a:ea typeface="华光魏体_CNKI" panose="02000500000000000000" charset="-122"/>
                        </a:rPr>
                        <a:t>再融资风险</a:t>
                      </a:r>
                      <a:endParaRPr lang="zh-CN" altLang="en-US" sz="1400">
                        <a:latin typeface="华光魏体_CNKI" panose="02000500000000000000" charset="-122"/>
                        <a:ea typeface="华光魏体_CNKI" panose="02000500000000000000" charset="-122"/>
                      </a:endParaRPr>
                    </a:p>
                  </a:txBody>
                  <a:tcPr>
                    <a:solidFill>
                      <a:schemeClr val="accent3">
                        <a:lumMod val="20000"/>
                        <a:lumOff val="80000"/>
                      </a:schemeClr>
                    </a:solidFill>
                  </a:tcPr>
                </a:tc>
              </a:tr>
            </a:tbl>
          </a:graphicData>
        </a:graphic>
      </p:graphicFrame>
      <p:cxnSp>
        <p:nvCxnSpPr>
          <p:cNvPr id="17" name="肘形连接符 16"/>
          <p:cNvCxnSpPr/>
          <p:nvPr/>
        </p:nvCxnSpPr>
        <p:spPr>
          <a:xfrm rot="5400000" flipH="1" flipV="1">
            <a:off x="3728720" y="3890645"/>
            <a:ext cx="48895" cy="4686300"/>
          </a:xfrm>
          <a:prstGeom prst="bentConnector3">
            <a:avLst>
              <a:gd name="adj1" fmla="val -404545"/>
            </a:avLst>
          </a:prstGeom>
          <a:ln w="28575" cmpd="sng">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329180" y="6489700"/>
            <a:ext cx="4148455"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气候和经济的反馈效应</a:t>
            </a:r>
            <a:endParaRPr lang="zh-CN" altLang="en-US">
              <a:latin typeface="华光魏体_CNKI" panose="02000500000000000000" charset="-122"/>
              <a:ea typeface="华光魏体_CNKI" panose="02000500000000000000" charset="-122"/>
            </a:endParaRPr>
          </a:p>
        </p:txBody>
      </p:sp>
      <p:cxnSp>
        <p:nvCxnSpPr>
          <p:cNvPr id="19" name="肘形连接符 18"/>
          <p:cNvCxnSpPr/>
          <p:nvPr/>
        </p:nvCxnSpPr>
        <p:spPr>
          <a:xfrm rot="5400000" flipH="1" flipV="1">
            <a:off x="8632825" y="3853180"/>
            <a:ext cx="48895" cy="4686300"/>
          </a:xfrm>
          <a:prstGeom prst="bentConnector3">
            <a:avLst>
              <a:gd name="adj1" fmla="val -509740"/>
            </a:avLst>
          </a:prstGeom>
          <a:ln w="28575" cmpd="sng">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419340" y="6489700"/>
            <a:ext cx="2475865"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经济和金融的反馈效应</a:t>
            </a:r>
            <a:endParaRPr lang="zh-CN" altLang="en-US">
              <a:latin typeface="华光魏体_CNKI" panose="02000500000000000000" charset="-122"/>
              <a:ea typeface="华光魏体_CNKI" panose="02000500000000000000" charset="-122"/>
            </a:endParaRPr>
          </a:p>
        </p:txBody>
      </p:sp>
      <p:cxnSp>
        <p:nvCxnSpPr>
          <p:cNvPr id="21" name="直接箭头连接符 20"/>
          <p:cNvCxnSpPr/>
          <p:nvPr/>
        </p:nvCxnSpPr>
        <p:spPr>
          <a:xfrm flipH="1" flipV="1">
            <a:off x="11775440" y="988695"/>
            <a:ext cx="20320" cy="183578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11795760" y="4275455"/>
            <a:ext cx="10160" cy="189674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459845" y="3053080"/>
            <a:ext cx="819785" cy="92202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金融系统风险</a:t>
            </a:r>
            <a:endParaRPr lang="zh-CN" altLang="en-US">
              <a:latin typeface="华光魏体_CNKI" panose="02000500000000000000" charset="-122"/>
              <a:ea typeface="华光魏体_CNKI" panose="02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origami"/>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366100" y="-2366101"/>
            <a:ext cx="7459799" cy="12192000"/>
          </a:xfrm>
          <a:prstGeom prst="rect">
            <a:avLst/>
          </a:prstGeom>
        </p:spPr>
      </p:pic>
      <p:sp>
        <p:nvSpPr>
          <p:cNvPr id="19" name="矩形 18"/>
          <p:cNvSpPr/>
          <p:nvPr/>
        </p:nvSpPr>
        <p:spPr>
          <a:xfrm>
            <a:off x="0" y="0"/>
            <a:ext cx="12192000" cy="7459800"/>
          </a:xfrm>
          <a:prstGeom prst="rect">
            <a:avLst/>
          </a:pr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nvGrpSpPr>
          <p:cNvPr id="5" name="组合 4"/>
          <p:cNvGrpSpPr/>
          <p:nvPr/>
        </p:nvGrpSpPr>
        <p:grpSpPr>
          <a:xfrm>
            <a:off x="927718" y="1702109"/>
            <a:ext cx="4063382" cy="4063382"/>
            <a:chOff x="2477118" y="1168709"/>
            <a:chExt cx="4063382" cy="4063382"/>
          </a:xfrm>
        </p:grpSpPr>
        <p:sp>
          <p:nvSpPr>
            <p:cNvPr id="4" name="流程图: 接点 3"/>
            <p:cNvSpPr/>
            <p:nvPr/>
          </p:nvSpPr>
          <p:spPr>
            <a:xfrm>
              <a:off x="2477118" y="1168709"/>
              <a:ext cx="4063382" cy="4063382"/>
            </a:xfrm>
            <a:prstGeom prst="flowChartConnector">
              <a:avLst/>
            </a:prstGeom>
            <a:blipFill rotWithShape="1">
              <a:blip r:embed="rId2"/>
              <a:stretch>
                <a:fillRect/>
              </a:stretch>
            </a:blip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2" name="流程图: 接点 1"/>
            <p:cNvSpPr/>
            <p:nvPr/>
          </p:nvSpPr>
          <p:spPr>
            <a:xfrm>
              <a:off x="2769218" y="1460809"/>
              <a:ext cx="3479182" cy="3479182"/>
            </a:xfrm>
            <a:prstGeom prst="flowChartConnector">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grpSp>
      <p:sp>
        <p:nvSpPr>
          <p:cNvPr id="6" name="文本框 5"/>
          <p:cNvSpPr txBox="1"/>
          <p:nvPr/>
        </p:nvSpPr>
        <p:spPr>
          <a:xfrm>
            <a:off x="1858592" y="1327987"/>
            <a:ext cx="424343"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700" b="1" i="0" u="none" strike="noStrike" kern="1200" cap="none" spc="0" normalizeH="0" baseline="0" noProof="0" dirty="0" smtClean="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rPr>
              <a:t>3</a:t>
            </a:r>
            <a:endParaRPr kumimoji="0" lang="en-US" altLang="zh-CN" sz="28700" b="1" i="0" u="none" strike="noStrike" kern="1200" cap="none" spc="0" normalizeH="0" baseline="0" noProof="0" dirty="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9" name="任意多边形 8"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5400000" flipV="1">
            <a:off x="3913795" y="3385699"/>
            <a:ext cx="4433945" cy="670242"/>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w="12700" cap="flat" cmpd="sng" algn="ctr">
            <a:gradFill>
              <a:gsLst>
                <a:gs pos="0">
                  <a:srgbClr val="FF706A"/>
                </a:gs>
                <a:gs pos="100000">
                  <a:schemeClr val="accent1">
                    <a:lumMod val="20000"/>
                    <a:lumOff val="80000"/>
                  </a:schemeClr>
                </a:gs>
              </a:gsLst>
              <a:lin ang="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0" name="Rectangle 161"/>
          <p:cNvSpPr>
            <a:spLocks noChangeArrowheads="1"/>
          </p:cNvSpPr>
          <p:nvPr/>
        </p:nvSpPr>
        <p:spPr bwMode="auto">
          <a:xfrm>
            <a:off x="6423025" y="1993900"/>
            <a:ext cx="485521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defTabSz="914400" rtl="0" eaLnBrk="1" fontAlgn="base" latinLnBrk="0" hangingPunct="1">
              <a:lnSpc>
                <a:spcPct val="100000"/>
              </a:lnSpc>
              <a:spcBef>
                <a:spcPct val="0"/>
              </a:spcBef>
              <a:spcAft>
                <a:spcPct val="0"/>
              </a:spcAft>
              <a:buClrTx/>
              <a:buSzTx/>
              <a:buFontTx/>
              <a:buNone/>
              <a:defRPr/>
            </a:pPr>
            <a:r>
              <a:rPr lang="zh-CN" altLang="en-US" sz="40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气候风险的监管措施</a:t>
            </a:r>
            <a:endParaRPr kumimoji="0" lang="zh-CN" altLang="en-US" sz="4000" b="0" i="0" u="none" strike="noStrike" kern="1200" cap="none" spc="0" normalizeH="0" baseline="0" noProof="0" dirty="0">
              <a:ln>
                <a:noFill/>
              </a:ln>
              <a:solidFill>
                <a:schemeClr val="bg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3" name="Rectangle 15"/>
          <p:cNvSpPr/>
          <p:nvPr/>
        </p:nvSpPr>
        <p:spPr>
          <a:xfrm>
            <a:off x="6527007" y="3618946"/>
            <a:ext cx="5031134" cy="95313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国际经验</a:t>
            </a:r>
            <a:endParaRPr kumimoji="0" lang="zh-CN" alt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中国实践</a:t>
            </a:r>
            <a:endParaRPr kumimoji="0" lang="zh-CN" alt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p:txBody>
      </p:sp>
      <p:sp>
        <p:nvSpPr>
          <p:cNvPr id="16" name="圆: 空心 15"/>
          <p:cNvSpPr/>
          <p:nvPr/>
        </p:nvSpPr>
        <p:spPr>
          <a:xfrm>
            <a:off x="11001375" y="-796062"/>
            <a:ext cx="2135907" cy="2135907"/>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cxnSp>
        <p:nvCxnSpPr>
          <p:cNvPr id="17" name="直接连接符 16"/>
          <p:cNvCxnSpPr/>
          <p:nvPr/>
        </p:nvCxnSpPr>
        <p:spPr>
          <a:xfrm>
            <a:off x="6584792" y="2978874"/>
            <a:ext cx="106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圆: 空心 15"/>
          <p:cNvSpPr/>
          <p:nvPr/>
        </p:nvSpPr>
        <p:spPr>
          <a:xfrm>
            <a:off x="556924" y="648405"/>
            <a:ext cx="982281" cy="982281"/>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21" name="圆: 空心 15"/>
          <p:cNvSpPr/>
          <p:nvPr/>
        </p:nvSpPr>
        <p:spPr>
          <a:xfrm>
            <a:off x="275886" y="5765491"/>
            <a:ext cx="405303" cy="405303"/>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bldLst>
      <p:bldP spid="9" grpId="0" bldLvl="0" animBg="1"/>
      <p:bldP spid="9" grpId="1" bldLvl="0" animBg="1"/>
      <p:bldP spid="10" grpId="0" build="allAtOnce"/>
      <p:bldP spid="10" grpId="1" build="allAtOnce"/>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截屏2022-03-20 下午7.17.08"/>
          <p:cNvPicPr>
            <a:picLocks noChangeAspect="1"/>
          </p:cNvPicPr>
          <p:nvPr>
            <p:custDataLst>
              <p:tags r:id="rId1"/>
            </p:custDataLst>
          </p:nvPr>
        </p:nvPicPr>
        <p:blipFill>
          <a:blip r:embed="rId2"/>
          <a:stretch>
            <a:fillRect/>
          </a:stretch>
        </p:blipFill>
        <p:spPr>
          <a:xfrm>
            <a:off x="0" y="149225"/>
            <a:ext cx="12192000" cy="65595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76"/>
          <p:cNvSpPr txBox="1"/>
          <p:nvPr/>
        </p:nvSpPr>
        <p:spPr>
          <a:xfrm>
            <a:off x="342900" y="428625"/>
            <a:ext cx="565721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41" name="直接连接符 40"/>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180080" y="1019810"/>
            <a:ext cx="4754880" cy="368300"/>
          </a:xfrm>
          <a:prstGeom prst="rect">
            <a:avLst/>
          </a:prstGeom>
          <a:noFill/>
        </p:spPr>
        <p:txBody>
          <a:bodyPr wrap="none" rtlCol="0" anchor="t">
            <a:spAutoFit/>
          </a:bodyPr>
          <a:p>
            <a:pPr algn="l"/>
            <a:r>
              <a:rPr lang="zh-CN" altLang="en-US">
                <a:latin typeface="华光魏体_CNKI" panose="02000500000000000000" charset="-122"/>
                <a:ea typeface="华光魏体_CNKI" panose="02000500000000000000" charset="-122"/>
                <a:sym typeface="+mn-ea"/>
              </a:rPr>
              <a:t>（一</a:t>
            </a:r>
            <a:r>
              <a:rPr lang="zh-CN" altLang="en-US">
                <a:latin typeface="华光魏体_CNKI" panose="02000500000000000000" charset="-122"/>
                <a:ea typeface="华光魏体_CNKI" panose="02000500000000000000" charset="-122"/>
                <a:sym typeface="+mn-ea"/>
              </a:rPr>
              <a:t>）完善气候信息披露要求，建立统一标准</a:t>
            </a:r>
            <a:endParaRPr lang="zh-CN" altLang="en-US">
              <a:latin typeface="华光魏体_CNKI" panose="02000500000000000000" charset="-122"/>
              <a:ea typeface="华光魏体_CNKI" panose="02000500000000000000" charset="-122"/>
              <a:sym typeface="+mn-ea"/>
            </a:endParaRPr>
          </a:p>
        </p:txBody>
      </p:sp>
      <p:grpSp>
        <p:nvGrpSpPr>
          <p:cNvPr id="12" name="组合 11"/>
          <p:cNvGrpSpPr/>
          <p:nvPr/>
        </p:nvGrpSpPr>
        <p:grpSpPr>
          <a:xfrm>
            <a:off x="924561" y="1821175"/>
            <a:ext cx="3719828" cy="1349380"/>
            <a:chOff x="4930907" y="1399782"/>
            <a:chExt cx="1383440" cy="1851178"/>
          </a:xfrm>
        </p:grpSpPr>
        <p:sp>
          <p:nvSpPr>
            <p:cNvPr id="13" name="TextBox 23"/>
            <p:cNvSpPr txBox="1"/>
            <p:nvPr/>
          </p:nvSpPr>
          <p:spPr>
            <a:xfrm>
              <a:off x="5197062" y="1399782"/>
              <a:ext cx="1117285" cy="396368"/>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建立国际公认的信息披露框架</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4" name="Oval 24"/>
            <p:cNvSpPr/>
            <p:nvPr/>
          </p:nvSpPr>
          <p:spPr>
            <a:xfrm>
              <a:off x="4930907" y="1490388"/>
              <a:ext cx="188222" cy="42685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TextBox 25"/>
            <p:cNvSpPr txBox="1"/>
            <p:nvPr/>
          </p:nvSpPr>
          <p:spPr>
            <a:xfrm>
              <a:off x="5197062" y="2085369"/>
              <a:ext cx="937802" cy="396368"/>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建立强制披露机制</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6" name="Oval 26"/>
            <p:cNvSpPr/>
            <p:nvPr/>
          </p:nvSpPr>
          <p:spPr>
            <a:xfrm>
              <a:off x="4930907" y="2156809"/>
              <a:ext cx="188222" cy="4268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7" name="TextBox 27"/>
            <p:cNvSpPr txBox="1"/>
            <p:nvPr/>
          </p:nvSpPr>
          <p:spPr>
            <a:xfrm>
              <a:off x="5197062" y="2770955"/>
              <a:ext cx="988104" cy="396368"/>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统一信息披露标准</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9" name="Oval 28"/>
            <p:cNvSpPr/>
            <p:nvPr/>
          </p:nvSpPr>
          <p:spPr>
            <a:xfrm>
              <a:off x="4930907" y="2824102"/>
              <a:ext cx="188222" cy="42685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 name="TextBox 32"/>
            <p:cNvSpPr txBox="1"/>
            <p:nvPr/>
          </p:nvSpPr>
          <p:spPr>
            <a:xfrm>
              <a:off x="4962640" y="2156643"/>
              <a:ext cx="446276" cy="253915"/>
            </a:xfrm>
            <a:prstGeom prst="rect">
              <a:avLst/>
            </a:prstGeom>
            <a:noFill/>
          </p:spPr>
          <p:txBody>
            <a:bodyPr wrap="none"/>
            <a:p>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2</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 name="TextBox 33"/>
            <p:cNvSpPr txBox="1"/>
            <p:nvPr/>
          </p:nvSpPr>
          <p:spPr>
            <a:xfrm>
              <a:off x="4962442" y="2823504"/>
              <a:ext cx="446276" cy="253915"/>
            </a:xfrm>
            <a:prstGeom prst="rect">
              <a:avLst/>
            </a:prstGeom>
            <a:noFill/>
          </p:spPr>
          <p:txBody>
            <a:bodyPr wrap="none"/>
            <a:p>
              <a:pPr algn="l"/>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3</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sp>
        <p:nvSpPr>
          <p:cNvPr id="22" name="文本框 21"/>
          <p:cNvSpPr txBox="1"/>
          <p:nvPr/>
        </p:nvSpPr>
        <p:spPr>
          <a:xfrm>
            <a:off x="1009650" y="1829435"/>
            <a:ext cx="284480" cy="337185"/>
          </a:xfrm>
          <a:prstGeom prst="rect">
            <a:avLst/>
          </a:prstGeom>
          <a:noFill/>
        </p:spPr>
        <p:txBody>
          <a:bodyPr wrap="square" rtlCol="0">
            <a:spAutoFit/>
          </a:bodyPr>
          <a:p>
            <a:r>
              <a:rPr lang="en-US" altLang="zh-CN" sz="1600" b="1">
                <a:solidFill>
                  <a:schemeClr val="bg1"/>
                </a:solidFill>
                <a:latin typeface="FZHei-B01S" panose="02010601030101010101" pitchFamily="2" charset="-122"/>
                <a:ea typeface="FZHei-B01S" panose="02010601030101010101" pitchFamily="2" charset="-122"/>
              </a:rPr>
              <a:t>1</a:t>
            </a:r>
            <a:endParaRPr lang="en-US" altLang="zh-CN"/>
          </a:p>
        </p:txBody>
      </p:sp>
      <p:grpSp>
        <p:nvGrpSpPr>
          <p:cNvPr id="8" name="组合 7"/>
          <p:cNvGrpSpPr/>
          <p:nvPr/>
        </p:nvGrpSpPr>
        <p:grpSpPr>
          <a:xfrm>
            <a:off x="924560" y="3848100"/>
            <a:ext cx="9723755" cy="2222500"/>
            <a:chOff x="1976" y="6036"/>
            <a:chExt cx="15313" cy="3500"/>
          </a:xfrm>
        </p:grpSpPr>
        <p:sp>
          <p:nvSpPr>
            <p:cNvPr id="77" name="文本框 76"/>
            <p:cNvSpPr txBox="1"/>
            <p:nvPr>
              <p:custDataLst>
                <p:tags r:id="rId1"/>
              </p:custDataLst>
            </p:nvPr>
          </p:nvSpPr>
          <p:spPr>
            <a:xfrm>
              <a:off x="1976" y="7833"/>
              <a:ext cx="3621" cy="1703"/>
            </a:xfrm>
            <a:prstGeom prst="rect">
              <a:avLst/>
            </a:prstGeom>
            <a:noFill/>
          </p:spPr>
          <p:txBody>
            <a:bodyPr wrap="square" rtlCol="0"/>
            <a:p>
              <a:pPr algn="ctr">
                <a:lnSpc>
                  <a:spcPct val="120000"/>
                </a:lnSpc>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2015 年 8 月</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endParaRPr>
            </a:p>
            <a:p>
              <a:pPr algn="ctr">
                <a:lnSpc>
                  <a:spcPct val="120000"/>
                </a:lnSpc>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《绿色增长能源转型法》，世界上第一个对金融机构提出 ESG 信息披露要求的主要经济体</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endParaRPr>
            </a:p>
          </p:txBody>
        </p:sp>
        <p:sp>
          <p:nvSpPr>
            <p:cNvPr id="78" name="文本框 77"/>
            <p:cNvSpPr txBox="1"/>
            <p:nvPr>
              <p:custDataLst>
                <p:tags r:id="rId2"/>
              </p:custDataLst>
            </p:nvPr>
          </p:nvSpPr>
          <p:spPr>
            <a:xfrm>
              <a:off x="5581" y="7833"/>
              <a:ext cx="3906" cy="1703"/>
            </a:xfrm>
            <a:prstGeom prst="rect">
              <a:avLst/>
            </a:prstGeom>
            <a:noFill/>
          </p:spPr>
          <p:txBody>
            <a:bodyPr wrap="square" rtlCol="0">
              <a:noAutofit/>
            </a:bodyPr>
            <a:p>
              <a:pPr algn="ctr">
                <a:lnSpc>
                  <a:spcPct val="120000"/>
                </a:lnSpc>
                <a:buClrTx/>
                <a:buSzTx/>
                <a:buFontTx/>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sym typeface="+mn-ea"/>
                </a:rPr>
                <a:t>2020年6月</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endParaRPr>
            </a:p>
            <a:p>
              <a:pPr algn="ctr">
                <a:lnSpc>
                  <a:spcPct val="120000"/>
                </a:lnSpc>
                <a:buClrTx/>
                <a:buSzTx/>
                <a:buFontTx/>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sym typeface="+mn-ea"/>
                </a:rPr>
                <a:t>英国审慎监管局（PRA）和英国金融市场行为监管局（FCA）共同发布金融机构气候风险信息披露指引</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sym typeface="+mn-ea"/>
              </a:endParaRPr>
            </a:p>
          </p:txBody>
        </p:sp>
        <p:sp>
          <p:nvSpPr>
            <p:cNvPr id="79" name="文本框 78"/>
            <p:cNvSpPr txBox="1"/>
            <p:nvPr>
              <p:custDataLst>
                <p:tags r:id="rId3"/>
              </p:custDataLst>
            </p:nvPr>
          </p:nvSpPr>
          <p:spPr>
            <a:xfrm>
              <a:off x="9488" y="7833"/>
              <a:ext cx="4001" cy="1703"/>
            </a:xfrm>
            <a:prstGeom prst="rect">
              <a:avLst/>
            </a:prstGeom>
            <a:noFill/>
          </p:spPr>
          <p:txBody>
            <a:bodyPr wrap="square" rtlCol="0"/>
            <a:p>
              <a:pPr algn="ctr">
                <a:lnSpc>
                  <a:spcPct val="120000"/>
                </a:lnSpc>
                <a:buClrTx/>
                <a:buSzTx/>
                <a:buFontTx/>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气候相关财务信息披露工作组（</a:t>
              </a:r>
              <a:r>
                <a:rPr lang="en-US" altLang="zh-CN"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TCFD</a:t>
              </a: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）提出一套明确的气候信息披露建议，获得</a:t>
              </a:r>
              <a:r>
                <a:rPr lang="en-US" altLang="zh-CN"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2600</a:t>
              </a: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多家机构合组织的支持</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endParaRPr>
            </a:p>
          </p:txBody>
        </p:sp>
        <p:sp>
          <p:nvSpPr>
            <p:cNvPr id="82" name="文本框 81"/>
            <p:cNvSpPr txBox="1"/>
            <p:nvPr>
              <p:custDataLst>
                <p:tags r:id="rId4"/>
              </p:custDataLst>
            </p:nvPr>
          </p:nvSpPr>
          <p:spPr>
            <a:xfrm>
              <a:off x="13488" y="7833"/>
              <a:ext cx="3801" cy="1703"/>
            </a:xfrm>
            <a:prstGeom prst="rect">
              <a:avLst/>
            </a:prstGeom>
            <a:noFill/>
          </p:spPr>
          <p:txBody>
            <a:bodyPr wrap="square" rtlCol="0">
              <a:noAutofit/>
            </a:bodyPr>
            <a:p>
              <a:pPr algn="ctr">
                <a:lnSpc>
                  <a:spcPct val="120000"/>
                </a:lnSpc>
                <a:buClrTx/>
                <a:buSzTx/>
                <a:buFontTx/>
              </a:pP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202</a:t>
              </a:r>
              <a:r>
                <a:rPr lang="en-US" altLang="zh-CN"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1</a:t>
              </a: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年设立国际可持续标准委员会（</a:t>
              </a:r>
              <a:r>
                <a:rPr lang="en-US" altLang="zh-CN"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ISSB</a:t>
              </a:r>
              <a:r>
                <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rPr>
                <a:t>），计划推出国际通行的气候相关监管报告，未来各国际组织可能采纳这一标准</a:t>
              </a:r>
              <a:endParaRPr lang="zh-CN" altLang="en-US" sz="1400" spc="150">
                <a:solidFill>
                  <a:sysClr val="windowText" lastClr="000000">
                    <a:lumMod val="50000"/>
                    <a:lumOff val="50000"/>
                  </a:sysClr>
                </a:solidFill>
                <a:latin typeface="华光魏体_CNKI" panose="02000500000000000000" charset="-122"/>
                <a:ea typeface="华光魏体_CNKI" panose="02000500000000000000" charset="-122"/>
                <a:cs typeface="华光魏体_CNKI" panose="02000500000000000000" charset="-122"/>
              </a:endParaRPr>
            </a:p>
          </p:txBody>
        </p:sp>
        <p:grpSp>
          <p:nvGrpSpPr>
            <p:cNvPr id="2" name="组合 1"/>
            <p:cNvGrpSpPr/>
            <p:nvPr/>
          </p:nvGrpSpPr>
          <p:grpSpPr>
            <a:xfrm>
              <a:off x="2253" y="6060"/>
              <a:ext cx="3093" cy="1389"/>
              <a:chOff x="2169" y="5101"/>
              <a:chExt cx="3103" cy="1308"/>
            </a:xfrm>
          </p:grpSpPr>
          <p:sp>
            <p:nvSpPr>
              <p:cNvPr id="49" name="椭圆 48"/>
              <p:cNvSpPr/>
              <p:nvPr>
                <p:custDataLst>
                  <p:tags r:id="rId5"/>
                </p:custDataLst>
              </p:nvPr>
            </p:nvSpPr>
            <p:spPr>
              <a:xfrm>
                <a:off x="2169" y="5101"/>
                <a:ext cx="3103" cy="1308"/>
              </a:xfrm>
              <a:prstGeom prst="ellipse">
                <a:avLst/>
              </a:prstGeom>
              <a:noFill/>
              <a:ln w="25400">
                <a:solidFill>
                  <a:srgbClr val="64A797"/>
                </a:solidFill>
              </a:ln>
            </p:spPr>
            <p:style>
              <a:lnRef idx="2">
                <a:srgbClr val="4A66AC">
                  <a:shade val="50000"/>
                </a:srgbClr>
              </a:lnRef>
              <a:fillRef idx="1">
                <a:srgbClr val="4A66AC"/>
              </a:fillRef>
              <a:effectRef idx="0">
                <a:srgbClr val="4A66AC"/>
              </a:effectRef>
              <a:fontRef idx="minor">
                <a:sysClr val="window" lastClr="FFFFFF"/>
              </a:fontRef>
            </p:style>
            <p:txBody>
              <a:bodyPr rtlCol="0" anchor="ctr">
                <a:normAutofit/>
              </a:bodyPr>
              <a:p>
                <a:pPr algn="ctr"/>
                <a:endParaRPr lang="zh-CN" altLang="en-US"/>
              </a:p>
            </p:txBody>
          </p:sp>
          <p:sp>
            <p:nvSpPr>
              <p:cNvPr id="46" name="文本框 45"/>
              <p:cNvSpPr txBox="1"/>
              <p:nvPr/>
            </p:nvSpPr>
            <p:spPr>
              <a:xfrm>
                <a:off x="3162" y="5441"/>
                <a:ext cx="1246" cy="546"/>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法国</a:t>
                </a:r>
                <a:endParaRPr lang="zh-CN" altLang="en-US">
                  <a:latin typeface="华光魏体_CNKI" panose="02000500000000000000" charset="-122"/>
                  <a:ea typeface="华光魏体_CNKI" panose="02000500000000000000" charset="-122"/>
                </a:endParaRPr>
              </a:p>
            </p:txBody>
          </p:sp>
        </p:grpSp>
        <p:grpSp>
          <p:nvGrpSpPr>
            <p:cNvPr id="4" name="组合 3"/>
            <p:cNvGrpSpPr/>
            <p:nvPr/>
          </p:nvGrpSpPr>
          <p:grpSpPr>
            <a:xfrm>
              <a:off x="6212" y="6036"/>
              <a:ext cx="3023" cy="1430"/>
              <a:chOff x="6094" y="5101"/>
              <a:chExt cx="3023" cy="1325"/>
            </a:xfrm>
          </p:grpSpPr>
          <p:sp>
            <p:nvSpPr>
              <p:cNvPr id="66" name="椭圆 65"/>
              <p:cNvSpPr/>
              <p:nvPr>
                <p:custDataLst>
                  <p:tags r:id="rId6"/>
                </p:custDataLst>
              </p:nvPr>
            </p:nvSpPr>
            <p:spPr>
              <a:xfrm>
                <a:off x="6094" y="5101"/>
                <a:ext cx="3023" cy="1325"/>
              </a:xfrm>
              <a:prstGeom prst="ellipse">
                <a:avLst/>
              </a:prstGeom>
              <a:noFill/>
              <a:ln w="25400">
                <a:solidFill>
                  <a:srgbClr val="64A797"/>
                </a:solidFill>
              </a:ln>
            </p:spPr>
            <p:style>
              <a:lnRef idx="2">
                <a:srgbClr val="4A66AC">
                  <a:shade val="50000"/>
                </a:srgbClr>
              </a:lnRef>
              <a:fillRef idx="1">
                <a:srgbClr val="4A66AC"/>
              </a:fillRef>
              <a:effectRef idx="0">
                <a:srgbClr val="4A66AC"/>
              </a:effectRef>
              <a:fontRef idx="minor">
                <a:sysClr val="window" lastClr="FFFFFF"/>
              </a:fontRef>
            </p:style>
            <p:txBody>
              <a:bodyPr rtlCol="0" anchor="ctr">
                <a:normAutofit/>
              </a:bodyPr>
              <a:p>
                <a:pPr algn="ctr"/>
                <a:endParaRPr lang="zh-CN" altLang="en-US"/>
              </a:p>
            </p:txBody>
          </p:sp>
          <p:sp>
            <p:nvSpPr>
              <p:cNvPr id="47" name="文本框 46"/>
              <p:cNvSpPr txBox="1"/>
              <p:nvPr/>
            </p:nvSpPr>
            <p:spPr>
              <a:xfrm>
                <a:off x="6685" y="5441"/>
                <a:ext cx="1869" cy="537"/>
              </a:xfrm>
              <a:prstGeom prst="rect">
                <a:avLst/>
              </a:prstGeom>
              <a:noFill/>
            </p:spPr>
            <p:txBody>
              <a:bodyPr wrap="square" rtlCol="0">
                <a:spAutoFit/>
              </a:bodyPr>
              <a:p>
                <a:pPr algn="ctr">
                  <a:buClrTx/>
                  <a:buSzTx/>
                  <a:buFontTx/>
                </a:pPr>
                <a:r>
                  <a:rPr lang="zh-CN" altLang="en-US">
                    <a:latin typeface="华光魏体_CNKI" panose="02000500000000000000" charset="-122"/>
                    <a:ea typeface="华光魏体_CNKI" panose="02000500000000000000" charset="-122"/>
                  </a:rPr>
                  <a:t>英国</a:t>
                </a:r>
                <a:endParaRPr lang="zh-CN" altLang="en-US">
                  <a:latin typeface="华光魏体_CNKI" panose="02000500000000000000" charset="-122"/>
                  <a:ea typeface="华光魏体_CNKI" panose="02000500000000000000" charset="-122"/>
                </a:endParaRPr>
              </a:p>
            </p:txBody>
          </p:sp>
        </p:grpSp>
        <p:grpSp>
          <p:nvGrpSpPr>
            <p:cNvPr id="5" name="组合 4"/>
            <p:cNvGrpSpPr/>
            <p:nvPr/>
          </p:nvGrpSpPr>
          <p:grpSpPr>
            <a:xfrm>
              <a:off x="10101" y="6043"/>
              <a:ext cx="2979" cy="1406"/>
              <a:chOff x="9983" y="5101"/>
              <a:chExt cx="2979" cy="1308"/>
            </a:xfrm>
          </p:grpSpPr>
          <p:sp>
            <p:nvSpPr>
              <p:cNvPr id="23" name="椭圆 22"/>
              <p:cNvSpPr/>
              <p:nvPr>
                <p:custDataLst>
                  <p:tags r:id="rId7"/>
                </p:custDataLst>
              </p:nvPr>
            </p:nvSpPr>
            <p:spPr>
              <a:xfrm>
                <a:off x="9983" y="5101"/>
                <a:ext cx="2915" cy="1308"/>
              </a:xfrm>
              <a:prstGeom prst="ellipse">
                <a:avLst/>
              </a:prstGeom>
              <a:noFill/>
              <a:ln w="25400">
                <a:solidFill>
                  <a:srgbClr val="64A797"/>
                </a:solidFill>
              </a:ln>
            </p:spPr>
            <p:style>
              <a:lnRef idx="2">
                <a:srgbClr val="4A66AC">
                  <a:shade val="50000"/>
                </a:srgbClr>
              </a:lnRef>
              <a:fillRef idx="1">
                <a:srgbClr val="4A66AC"/>
              </a:fillRef>
              <a:effectRef idx="0">
                <a:srgbClr val="4A66AC"/>
              </a:effectRef>
              <a:fontRef idx="minor">
                <a:sysClr val="window" lastClr="FFFFFF"/>
              </a:fontRef>
            </p:style>
            <p:txBody>
              <a:bodyPr rtlCol="0" anchor="ctr">
                <a:normAutofit/>
              </a:bodyPr>
              <a:p>
                <a:pPr algn="ctr"/>
                <a:endParaRPr lang="zh-CN" altLang="en-US"/>
              </a:p>
            </p:txBody>
          </p:sp>
          <p:sp>
            <p:nvSpPr>
              <p:cNvPr id="48" name="文本框 47"/>
              <p:cNvSpPr txBox="1"/>
              <p:nvPr/>
            </p:nvSpPr>
            <p:spPr>
              <a:xfrm>
                <a:off x="10028" y="5221"/>
                <a:ext cx="2934" cy="945"/>
              </a:xfrm>
              <a:prstGeom prst="rect">
                <a:avLst/>
              </a:prstGeom>
              <a:noFill/>
            </p:spPr>
            <p:txBody>
              <a:bodyPr wrap="square" rtlCol="0">
                <a:spAutoFit/>
              </a:bodyPr>
              <a:p>
                <a:pPr algn="ctr">
                  <a:buClrTx/>
                  <a:buSzTx/>
                  <a:buFontTx/>
                </a:pPr>
                <a:r>
                  <a:rPr lang="zh-CN" altLang="en-US" sz="1800">
                    <a:latin typeface="华光魏体_CNKI" panose="02000500000000000000" charset="-122"/>
                    <a:ea typeface="华光魏体_CNKI" panose="02000500000000000000" charset="-122"/>
                  </a:rPr>
                  <a:t>FSB</a:t>
                </a:r>
                <a:endParaRPr lang="zh-CN" altLang="en-US" sz="1800">
                  <a:latin typeface="华光魏体_CNKI" panose="02000500000000000000" charset="-122"/>
                  <a:ea typeface="华光魏体_CNKI" panose="02000500000000000000" charset="-122"/>
                </a:endParaRPr>
              </a:p>
              <a:p>
                <a:pPr algn="ctr">
                  <a:buClrTx/>
                  <a:buSzTx/>
                  <a:buFontTx/>
                </a:pPr>
                <a:r>
                  <a:rPr lang="zh-CN" altLang="en-US">
                    <a:latin typeface="华光魏体_CNKI" panose="02000500000000000000" charset="-122"/>
                    <a:ea typeface="华光魏体_CNKI" panose="02000500000000000000" charset="-122"/>
                  </a:rPr>
                  <a:t>金融稳定理事会</a:t>
                </a:r>
                <a:endParaRPr lang="zh-CN" altLang="en-US">
                  <a:latin typeface="华光魏体_CNKI" panose="02000500000000000000" charset="-122"/>
                  <a:ea typeface="华光魏体_CNKI" panose="02000500000000000000" charset="-122"/>
                </a:endParaRPr>
              </a:p>
            </p:txBody>
          </p:sp>
        </p:grpSp>
        <p:grpSp>
          <p:nvGrpSpPr>
            <p:cNvPr id="6" name="组合 5"/>
            <p:cNvGrpSpPr/>
            <p:nvPr/>
          </p:nvGrpSpPr>
          <p:grpSpPr>
            <a:xfrm>
              <a:off x="13946" y="6101"/>
              <a:ext cx="2903" cy="1452"/>
              <a:chOff x="13872" y="5061"/>
              <a:chExt cx="2903" cy="1452"/>
            </a:xfrm>
          </p:grpSpPr>
          <p:sp>
            <p:nvSpPr>
              <p:cNvPr id="75" name="椭圆 74"/>
              <p:cNvSpPr/>
              <p:nvPr>
                <p:custDataLst>
                  <p:tags r:id="rId8"/>
                </p:custDataLst>
              </p:nvPr>
            </p:nvSpPr>
            <p:spPr>
              <a:xfrm>
                <a:off x="13872" y="5101"/>
                <a:ext cx="2903" cy="1370"/>
              </a:xfrm>
              <a:prstGeom prst="ellipse">
                <a:avLst/>
              </a:prstGeom>
              <a:noFill/>
              <a:ln w="25400">
                <a:solidFill>
                  <a:srgbClr val="64A797"/>
                </a:solidFill>
              </a:ln>
            </p:spPr>
            <p:style>
              <a:lnRef idx="2">
                <a:srgbClr val="4A66AC">
                  <a:shade val="50000"/>
                </a:srgbClr>
              </a:lnRef>
              <a:fillRef idx="1">
                <a:srgbClr val="4A66AC"/>
              </a:fillRef>
              <a:effectRef idx="0">
                <a:srgbClr val="4A66AC"/>
              </a:effectRef>
              <a:fontRef idx="minor">
                <a:sysClr val="window" lastClr="FFFFFF"/>
              </a:fontRef>
            </p:style>
            <p:txBody>
              <a:bodyPr rtlCol="0" anchor="ctr">
                <a:normAutofit/>
              </a:bodyPr>
              <a:p>
                <a:pPr algn="ctr"/>
                <a:endParaRPr lang="zh-CN" altLang="en-US"/>
              </a:p>
            </p:txBody>
          </p:sp>
          <p:sp>
            <p:nvSpPr>
              <p:cNvPr id="50" name="文本框 49"/>
              <p:cNvSpPr txBox="1"/>
              <p:nvPr/>
            </p:nvSpPr>
            <p:spPr>
              <a:xfrm>
                <a:off x="13917" y="5061"/>
                <a:ext cx="2773" cy="1452"/>
              </a:xfrm>
              <a:prstGeom prst="rect">
                <a:avLst/>
              </a:prstGeom>
              <a:noFill/>
            </p:spPr>
            <p:txBody>
              <a:bodyPr wrap="square" rtlCol="0">
                <a:spAutoFit/>
              </a:bodyPr>
              <a:p>
                <a:pPr algn="ctr">
                  <a:buClrTx/>
                  <a:buSzTx/>
                  <a:buFontTx/>
                </a:pPr>
                <a:r>
                  <a:rPr lang="zh-CN" altLang="en-US" sz="1800">
                    <a:latin typeface="华光魏体_CNKI" panose="02000500000000000000" charset="-122"/>
                    <a:ea typeface="华光魏体_CNKI" panose="02000500000000000000" charset="-122"/>
                  </a:rPr>
                  <a:t>IFRS</a:t>
                </a:r>
                <a:endParaRPr lang="zh-CN" altLang="en-US" sz="1800">
                  <a:latin typeface="华光魏体_CNKI" panose="02000500000000000000" charset="-122"/>
                  <a:ea typeface="华光魏体_CNKI" panose="02000500000000000000" charset="-122"/>
                </a:endParaRPr>
              </a:p>
              <a:p>
                <a:pPr algn="ctr">
                  <a:buClrTx/>
                  <a:buSzTx/>
                  <a:buFontTx/>
                  <a:buNone/>
                </a:pPr>
                <a:r>
                  <a:rPr lang="zh-CN" altLang="en-US">
                    <a:latin typeface="华光魏体_CNKI" panose="02000500000000000000" charset="-122"/>
                    <a:ea typeface="华光魏体_CNKI" panose="02000500000000000000" charset="-122"/>
                  </a:rPr>
                  <a:t>国际财务报告准则基金会</a:t>
                </a:r>
                <a:endParaRPr lang="zh-CN" altLang="en-US">
                  <a:latin typeface="华光魏体_CNKI" panose="02000500000000000000" charset="-122"/>
                  <a:ea typeface="华光魏体_CNKI" panose="02000500000000000000" charset="-122"/>
                </a:endParaRPr>
              </a:p>
            </p:txBody>
          </p:sp>
        </p:grpSp>
      </p:grpSp>
      <p:grpSp>
        <p:nvGrpSpPr>
          <p:cNvPr id="11" name="组合 10"/>
          <p:cNvGrpSpPr/>
          <p:nvPr/>
        </p:nvGrpSpPr>
        <p:grpSpPr>
          <a:xfrm>
            <a:off x="3934460" y="2462530"/>
            <a:ext cx="1691005" cy="581660"/>
            <a:chOff x="6682" y="4696"/>
            <a:chExt cx="2663" cy="916"/>
          </a:xfrm>
        </p:grpSpPr>
        <p:sp>
          <p:nvSpPr>
            <p:cNvPr id="9" name="右箭头 8"/>
            <p:cNvSpPr/>
            <p:nvPr/>
          </p:nvSpPr>
          <p:spPr>
            <a:xfrm>
              <a:off x="7097" y="4696"/>
              <a:ext cx="2052" cy="392"/>
            </a:xfrm>
            <a:prstGeom prst="rightArrow">
              <a:avLst/>
            </a:prstGeom>
            <a:solidFill>
              <a:srgbClr val="64A797"/>
            </a:solidFill>
            <a:ln>
              <a:solidFill>
                <a:srgbClr val="71A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682" y="5081"/>
              <a:ext cx="2663" cy="531"/>
            </a:xfrm>
            <a:prstGeom prst="rect">
              <a:avLst/>
            </a:prstGeom>
            <a:noFill/>
          </p:spPr>
          <p:txBody>
            <a:bodyPr wrap="square" rtlCol="0">
              <a:spAutoFit/>
            </a:bodyPr>
            <a:p>
              <a:pPr algn="ctr"/>
              <a:r>
                <a:rPr lang="zh-CN" altLang="en-US" sz="1600" b="1">
                  <a:latin typeface="宋体" panose="02010600030101010101" pitchFamily="2" charset="-122"/>
                  <a:ea typeface="宋体" panose="02010600030101010101" pitchFamily="2" charset="-122"/>
                </a:rPr>
                <a:t>关键风险指标</a:t>
              </a:r>
              <a:endParaRPr lang="zh-CN" altLang="en-US" sz="1600" b="1">
                <a:latin typeface="宋体" panose="02010600030101010101" pitchFamily="2" charset="-122"/>
                <a:ea typeface="宋体" panose="02010600030101010101" pitchFamily="2" charset="-122"/>
              </a:endParaRPr>
            </a:p>
          </p:txBody>
        </p:sp>
      </p:grpSp>
      <p:grpSp>
        <p:nvGrpSpPr>
          <p:cNvPr id="25" name="组合 24"/>
          <p:cNvGrpSpPr/>
          <p:nvPr/>
        </p:nvGrpSpPr>
        <p:grpSpPr>
          <a:xfrm>
            <a:off x="5922645" y="2070735"/>
            <a:ext cx="1168400" cy="1099820"/>
            <a:chOff x="9766" y="3336"/>
            <a:chExt cx="1840" cy="1732"/>
          </a:xfrm>
        </p:grpSpPr>
        <p:sp>
          <p:nvSpPr>
            <p:cNvPr id="18" name="同心圆 17"/>
            <p:cNvSpPr/>
            <p:nvPr/>
          </p:nvSpPr>
          <p:spPr>
            <a:xfrm>
              <a:off x="9766" y="3336"/>
              <a:ext cx="1841" cy="1732"/>
            </a:xfrm>
            <a:prstGeom prst="donut">
              <a:avLst>
                <a:gd name="adj" fmla="val 5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4" name="文本框 23"/>
            <p:cNvSpPr txBox="1"/>
            <p:nvPr/>
          </p:nvSpPr>
          <p:spPr>
            <a:xfrm>
              <a:off x="9918" y="3645"/>
              <a:ext cx="1536" cy="1113"/>
            </a:xfrm>
            <a:prstGeom prst="rect">
              <a:avLst/>
            </a:prstGeom>
            <a:noFill/>
          </p:spPr>
          <p:txBody>
            <a:bodyPr wrap="square" rtlCol="0">
              <a:spAutoFit/>
            </a:bodyPr>
            <a:p>
              <a:pPr algn="ctr"/>
              <a:r>
                <a:rPr lang="zh-CN" altLang="en-US" sz="2000" b="1">
                  <a:latin typeface="宋体" panose="02010600030101010101" pitchFamily="2" charset="-122"/>
                  <a:ea typeface="宋体" panose="02010600030101010101" pitchFamily="2" charset="-122"/>
                </a:rPr>
                <a:t>风险</a:t>
              </a:r>
              <a:endParaRPr lang="zh-CN" altLang="en-US" sz="2000" b="1">
                <a:latin typeface="宋体" panose="02010600030101010101" pitchFamily="2" charset="-122"/>
                <a:ea typeface="宋体" panose="02010600030101010101" pitchFamily="2" charset="-122"/>
              </a:endParaRPr>
            </a:p>
            <a:p>
              <a:pPr algn="ctr"/>
              <a:r>
                <a:rPr lang="zh-CN" altLang="en-US" sz="2000" b="1">
                  <a:latin typeface="宋体" panose="02010600030101010101" pitchFamily="2" charset="-122"/>
                  <a:ea typeface="宋体" panose="02010600030101010101" pitchFamily="2" charset="-122"/>
                </a:rPr>
                <a:t>评估</a:t>
              </a:r>
              <a:endParaRPr lang="zh-CN" altLang="en-US" sz="2000" b="1">
                <a:latin typeface="宋体" panose="02010600030101010101" pitchFamily="2" charset="-122"/>
                <a:ea typeface="宋体" panose="02010600030101010101" pitchFamily="2" charset="-122"/>
              </a:endParaRPr>
            </a:p>
          </p:txBody>
        </p:sp>
      </p:grpSp>
      <p:sp>
        <p:nvSpPr>
          <p:cNvPr id="27" name="云形标注 26"/>
          <p:cNvSpPr/>
          <p:nvPr/>
        </p:nvSpPr>
        <p:spPr>
          <a:xfrm flipH="1">
            <a:off x="8129270" y="1168400"/>
            <a:ext cx="3748405" cy="2338070"/>
          </a:xfrm>
          <a:prstGeom prst="cloudCallout">
            <a:avLst/>
          </a:prstGeom>
          <a:solidFill>
            <a:schemeClr val="bg1"/>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8602345" y="1494790"/>
            <a:ext cx="2801620" cy="1753235"/>
          </a:xfrm>
          <a:prstGeom prst="rect">
            <a:avLst/>
          </a:prstGeom>
          <a:noFill/>
        </p:spPr>
        <p:txBody>
          <a:bodyPr wrap="square" rtlCol="0">
            <a:spAutoFit/>
          </a:bodyPr>
          <a:p>
            <a:pPr indent="457200" algn="ctr" fontAlgn="auto"/>
            <a:r>
              <a:rPr lang="zh-CN" altLang="en-US">
                <a:latin typeface="宋体" panose="02010600030101010101" pitchFamily="2" charset="-122"/>
                <a:ea typeface="宋体" panose="02010600030101010101" pitchFamily="2" charset="-122"/>
              </a:rPr>
              <a:t>在</a:t>
            </a:r>
            <a:r>
              <a:rPr lang="zh-CN" altLang="en-US">
                <a:solidFill>
                  <a:srgbClr val="C00000"/>
                </a:solidFill>
                <a:latin typeface="宋体" panose="02010600030101010101" pitchFamily="2" charset="-122"/>
                <a:ea typeface="宋体" panose="02010600030101010101" pitchFamily="2" charset="-122"/>
              </a:rPr>
              <a:t>我国</a:t>
            </a:r>
            <a:r>
              <a:rPr lang="zh-CN" altLang="en-US">
                <a:latin typeface="宋体" panose="02010600030101010101" pitchFamily="2" charset="-122"/>
                <a:ea typeface="宋体" panose="02010600030101010101" pitchFamily="2" charset="-122"/>
              </a:rPr>
              <a:t>，人民银行发布了《</a:t>
            </a:r>
            <a:r>
              <a:rPr lang="zh-CN" altLang="en-US" u="sng">
                <a:latin typeface="宋体" panose="02010600030101010101" pitchFamily="2" charset="-122"/>
                <a:ea typeface="宋体" panose="02010600030101010101" pitchFamily="2" charset="-122"/>
              </a:rPr>
              <a:t>金融机构环境信息披露指南</a:t>
            </a:r>
            <a:r>
              <a:rPr lang="zh-CN" altLang="en-US">
                <a:latin typeface="宋体" panose="02010600030101010101" pitchFamily="2" charset="-122"/>
                <a:ea typeface="宋体" panose="02010600030101010101" pitchFamily="2" charset="-122"/>
              </a:rPr>
              <a:t>》，从环境风险的识别、评估、管理控制等流程推动金融机构加强风险管理</a:t>
            </a:r>
            <a:endParaRPr lang="zh-CN" altLang="en-US">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76"/>
          <p:cNvSpPr txBox="1"/>
          <p:nvPr/>
        </p:nvSpPr>
        <p:spPr>
          <a:xfrm>
            <a:off x="353695" y="428625"/>
            <a:ext cx="513588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65" name="直接连接符 64"/>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754505" y="1094105"/>
            <a:ext cx="8683625" cy="368300"/>
          </a:xfrm>
          <a:prstGeom prst="rect">
            <a:avLst/>
          </a:prstGeom>
          <a:noFill/>
        </p:spPr>
        <p:txBody>
          <a:bodyPr wrap="square" rtlCol="0">
            <a:spAutoFit/>
          </a:bodyPr>
          <a:p>
            <a:pPr algn="l">
              <a:buClrTx/>
              <a:buSzTx/>
              <a:buFontTx/>
            </a:pPr>
            <a:r>
              <a:rPr lang="zh-CN" altLang="en-US">
                <a:latin typeface="华光魏体_CNKI" panose="02000500000000000000" charset="-122"/>
                <a:ea typeface="华光魏体_CNKI" panose="02000500000000000000" charset="-122"/>
              </a:rPr>
              <a:t>（二）弥补气候风险数据缺口</a:t>
            </a:r>
            <a:endParaRPr lang="zh-CN" altLang="en-US">
              <a:latin typeface="华光魏体_CNKI" panose="02000500000000000000" charset="-122"/>
              <a:ea typeface="华光魏体_CNKI" panose="02000500000000000000" charset="-122"/>
            </a:endParaRPr>
          </a:p>
        </p:txBody>
      </p:sp>
      <p:grpSp>
        <p:nvGrpSpPr>
          <p:cNvPr id="33" name="组合 32"/>
          <p:cNvGrpSpPr/>
          <p:nvPr/>
        </p:nvGrpSpPr>
        <p:grpSpPr>
          <a:xfrm>
            <a:off x="709930" y="1642110"/>
            <a:ext cx="10911840" cy="2693670"/>
            <a:chOff x="1103" y="2723"/>
            <a:chExt cx="9699" cy="6918"/>
          </a:xfrm>
        </p:grpSpPr>
        <p:sp>
          <p:nvSpPr>
            <p:cNvPr id="19" name="Freeform 122"/>
            <p:cNvSpPr/>
            <p:nvPr>
              <p:custDataLst>
                <p:tags r:id="rId1"/>
              </p:custDataLst>
            </p:nvPr>
          </p:nvSpPr>
          <p:spPr bwMode="auto">
            <a:xfrm>
              <a:off x="1103" y="2723"/>
              <a:ext cx="9698" cy="2691"/>
            </a:xfrm>
            <a:custGeom>
              <a:avLst/>
              <a:gdLst>
                <a:gd name="T0" fmla="*/ 0 w 1312"/>
                <a:gd name="T1" fmla="*/ 0 h 1561"/>
                <a:gd name="T2" fmla="*/ 0 w 1312"/>
                <a:gd name="T3" fmla="*/ 1372 h 1561"/>
                <a:gd name="T4" fmla="*/ 903 w 1312"/>
                <a:gd name="T5" fmla="*/ 1372 h 1561"/>
                <a:gd name="T6" fmla="*/ 984 w 1312"/>
                <a:gd name="T7" fmla="*/ 1561 h 1561"/>
                <a:gd name="T8" fmla="*/ 1067 w 1312"/>
                <a:gd name="T9" fmla="*/ 1372 h 1561"/>
                <a:gd name="T10" fmla="*/ 1312 w 1312"/>
                <a:gd name="T11" fmla="*/ 1372 h 1561"/>
                <a:gd name="T12" fmla="*/ 1312 w 1312"/>
                <a:gd name="T13" fmla="*/ 0 h 1561"/>
                <a:gd name="T14" fmla="*/ 0 w 1312"/>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2" h="1561">
                  <a:moveTo>
                    <a:pt x="0" y="0"/>
                  </a:moveTo>
                  <a:lnTo>
                    <a:pt x="0" y="1372"/>
                  </a:lnTo>
                  <a:lnTo>
                    <a:pt x="903" y="1372"/>
                  </a:lnTo>
                  <a:lnTo>
                    <a:pt x="984" y="1561"/>
                  </a:lnTo>
                  <a:lnTo>
                    <a:pt x="1067" y="1372"/>
                  </a:lnTo>
                  <a:lnTo>
                    <a:pt x="1312" y="1372"/>
                  </a:lnTo>
                  <a:lnTo>
                    <a:pt x="1312" y="0"/>
                  </a:lnTo>
                  <a:lnTo>
                    <a:pt x="0" y="0"/>
                  </a:lnTo>
                  <a:close/>
                </a:path>
              </a:pathLst>
            </a:custGeom>
            <a:gradFill>
              <a:gsLst>
                <a:gs pos="100000">
                  <a:srgbClr val="F9F8CA"/>
                </a:gs>
                <a:gs pos="6000">
                  <a:srgbClr val="4EAADD"/>
                </a:gs>
              </a:gsLst>
              <a:lin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a:p>
          </p:txBody>
        </p:sp>
        <p:sp>
          <p:nvSpPr>
            <p:cNvPr id="20" name="Freeform 116"/>
            <p:cNvSpPr/>
            <p:nvPr>
              <p:custDataLst>
                <p:tags r:id="rId2"/>
              </p:custDataLst>
            </p:nvPr>
          </p:nvSpPr>
          <p:spPr bwMode="auto">
            <a:xfrm>
              <a:off x="1103" y="5039"/>
              <a:ext cx="9699" cy="2468"/>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a:p>
          </p:txBody>
        </p:sp>
        <p:sp>
          <p:nvSpPr>
            <p:cNvPr id="21" name="Freeform 113"/>
            <p:cNvSpPr/>
            <p:nvPr>
              <p:custDataLst>
                <p:tags r:id="rId3"/>
              </p:custDataLst>
            </p:nvPr>
          </p:nvSpPr>
          <p:spPr bwMode="auto">
            <a:xfrm flipH="1">
              <a:off x="1103" y="7207"/>
              <a:ext cx="9697" cy="2434"/>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dirty="0"/>
            </a:p>
          </p:txBody>
        </p:sp>
        <p:grpSp>
          <p:nvGrpSpPr>
            <p:cNvPr id="25" name="组合 24"/>
            <p:cNvGrpSpPr/>
            <p:nvPr/>
          </p:nvGrpSpPr>
          <p:grpSpPr>
            <a:xfrm>
              <a:off x="1579" y="3041"/>
              <a:ext cx="8747" cy="1737"/>
              <a:chOff x="9885" y="3802"/>
              <a:chExt cx="8747" cy="1737"/>
            </a:xfrm>
          </p:grpSpPr>
          <p:sp>
            <p:nvSpPr>
              <p:cNvPr id="24" name="矩形 23"/>
              <p:cNvSpPr/>
              <p:nvPr/>
            </p:nvSpPr>
            <p:spPr>
              <a:xfrm>
                <a:off x="9885" y="3802"/>
                <a:ext cx="8747" cy="16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9886" y="3882"/>
                <a:ext cx="8746" cy="1657"/>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cs typeface="宋体" panose="02010600030101010101" pitchFamily="2" charset="-122"/>
                  </a:rPr>
                  <a:t>中央银行与监管机构绿色金融网络（NGFS）、国际货币基金组织（IMF）、FSB正着手构建反映气候变化和经济绿色低碳转型对金融体系影响的前瞻性指标体系。</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grpSp>
        <p:grpSp>
          <p:nvGrpSpPr>
            <p:cNvPr id="26" name="组合 25"/>
            <p:cNvGrpSpPr/>
            <p:nvPr/>
          </p:nvGrpSpPr>
          <p:grpSpPr>
            <a:xfrm>
              <a:off x="1578" y="5311"/>
              <a:ext cx="8748" cy="1612"/>
              <a:chOff x="9884" y="3802"/>
              <a:chExt cx="8748" cy="1612"/>
            </a:xfrm>
          </p:grpSpPr>
          <p:sp>
            <p:nvSpPr>
              <p:cNvPr id="27" name="矩形 26"/>
              <p:cNvSpPr/>
              <p:nvPr/>
            </p:nvSpPr>
            <p:spPr>
              <a:xfrm>
                <a:off x="9885" y="3802"/>
                <a:ext cx="8747" cy="16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9884" y="4100"/>
                <a:ext cx="8746" cy="946"/>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cs typeface="宋体" panose="02010600030101010101" pitchFamily="2" charset="-122"/>
                  </a:rPr>
                  <a:t>NGFS下设的弥补数据缺口工作组已经全面梳理了气候相关数据的需求、类型和应用场景。</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grpSp>
        <p:grpSp>
          <p:nvGrpSpPr>
            <p:cNvPr id="30" name="组合 29"/>
            <p:cNvGrpSpPr/>
            <p:nvPr/>
          </p:nvGrpSpPr>
          <p:grpSpPr>
            <a:xfrm>
              <a:off x="1579" y="7501"/>
              <a:ext cx="8747" cy="1737"/>
              <a:chOff x="9885" y="3802"/>
              <a:chExt cx="8747" cy="1737"/>
            </a:xfrm>
          </p:grpSpPr>
          <p:sp>
            <p:nvSpPr>
              <p:cNvPr id="31" name="矩形 30"/>
              <p:cNvSpPr/>
              <p:nvPr/>
            </p:nvSpPr>
            <p:spPr>
              <a:xfrm>
                <a:off x="9885" y="3802"/>
                <a:ext cx="8747" cy="16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9886" y="3882"/>
                <a:ext cx="8746" cy="1657"/>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cs typeface="宋体" panose="02010600030101010101" pitchFamily="2" charset="-122"/>
                  </a:rPr>
                  <a:t>NGFS还提出了解决数据问题的三大基础，即全球一致的信息披露标准、全球接受的可持续金融分类目录、良好的气候风险计量标准和方法。</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grpSp>
      </p:grpSp>
      <p:grpSp>
        <p:nvGrpSpPr>
          <p:cNvPr id="36" name="组合 35"/>
          <p:cNvGrpSpPr/>
          <p:nvPr/>
        </p:nvGrpSpPr>
        <p:grpSpPr>
          <a:xfrm>
            <a:off x="1089660" y="4665345"/>
            <a:ext cx="1612900" cy="1554480"/>
            <a:chOff x="1960" y="7682"/>
            <a:chExt cx="2540" cy="2448"/>
          </a:xfrm>
        </p:grpSpPr>
        <p:sp>
          <p:nvSpPr>
            <p:cNvPr id="34" name="同心圆 33"/>
            <p:cNvSpPr/>
            <p:nvPr/>
          </p:nvSpPr>
          <p:spPr>
            <a:xfrm>
              <a:off x="1960" y="7682"/>
              <a:ext cx="2540" cy="2449"/>
            </a:xfrm>
            <a:prstGeom prst="donut">
              <a:avLst>
                <a:gd name="adj" fmla="val 5077"/>
              </a:avLst>
            </a:prstGeom>
            <a:noFill/>
            <a:ln>
              <a:solidFill>
                <a:srgbClr val="64A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文本框 34"/>
            <p:cNvSpPr txBox="1"/>
            <p:nvPr/>
          </p:nvSpPr>
          <p:spPr>
            <a:xfrm>
              <a:off x="2416" y="8544"/>
              <a:ext cx="1628" cy="725"/>
            </a:xfrm>
            <a:prstGeom prst="rect">
              <a:avLst/>
            </a:prstGeom>
            <a:noFill/>
          </p:spPr>
          <p:txBody>
            <a:bodyPr wrap="square" rtlCol="0">
              <a:spAutoFit/>
            </a:bodyPr>
            <a:p>
              <a:pPr algn="ctr"/>
              <a:r>
                <a:rPr lang="zh-CN" altLang="en-US" sz="2400" b="1">
                  <a:latin typeface="宋体" panose="02010600030101010101" pitchFamily="2" charset="-122"/>
                  <a:ea typeface="宋体" panose="02010600030101010101" pitchFamily="2" charset="-122"/>
                </a:rPr>
                <a:t>中</a:t>
              </a:r>
              <a:r>
                <a:rPr lang="en-US" altLang="zh-CN" sz="2400" b="1">
                  <a:latin typeface="宋体" panose="02010600030101010101" pitchFamily="2" charset="-122"/>
                  <a:ea typeface="宋体" panose="02010600030101010101" pitchFamily="2" charset="-122"/>
                </a:rPr>
                <a:t> </a:t>
              </a:r>
              <a:r>
                <a:rPr lang="zh-CN" altLang="en-US" sz="2400" b="1">
                  <a:latin typeface="宋体" panose="02010600030101010101" pitchFamily="2" charset="-122"/>
                  <a:ea typeface="宋体" panose="02010600030101010101" pitchFamily="2" charset="-122"/>
                </a:rPr>
                <a:t>国</a:t>
              </a:r>
              <a:endParaRPr lang="zh-CN" altLang="en-US" sz="2400" b="1">
                <a:latin typeface="宋体" panose="02010600030101010101" pitchFamily="2" charset="-122"/>
                <a:ea typeface="宋体" panose="02010600030101010101" pitchFamily="2" charset="-122"/>
              </a:endParaRPr>
            </a:p>
          </p:txBody>
        </p:sp>
      </p:grpSp>
      <p:cxnSp>
        <p:nvCxnSpPr>
          <p:cNvPr id="37" name="直接箭头连接符 36"/>
          <p:cNvCxnSpPr/>
          <p:nvPr/>
        </p:nvCxnSpPr>
        <p:spPr>
          <a:xfrm>
            <a:off x="2917190" y="5534660"/>
            <a:ext cx="3429635" cy="9525"/>
          </a:xfrm>
          <a:prstGeom prst="straightConnector1">
            <a:avLst/>
          </a:prstGeom>
          <a:ln w="38100">
            <a:solidFill>
              <a:srgbClr val="8D8988"/>
            </a:solidFill>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2917190" y="5073015"/>
            <a:ext cx="3265170" cy="398780"/>
          </a:xfrm>
          <a:prstGeom prst="rect">
            <a:avLst/>
          </a:prstGeom>
          <a:noFill/>
        </p:spPr>
        <p:txBody>
          <a:bodyPr wrap="square" rtlCol="0">
            <a:spAutoFit/>
          </a:bodyPr>
          <a:p>
            <a:pPr algn="ctr"/>
            <a:r>
              <a:rPr lang="zh-CN" altLang="en-US" sz="2000">
                <a:latin typeface="楷体" panose="02010609060101010101" charset="-122"/>
                <a:ea typeface="楷体" panose="02010609060101010101" charset="-122"/>
              </a:rPr>
              <a:t>碳账户</a:t>
            </a:r>
            <a:endParaRPr lang="zh-CN" altLang="en-US" sz="2000">
              <a:latin typeface="楷体" panose="02010609060101010101" charset="-122"/>
              <a:ea typeface="楷体" panose="02010609060101010101" charset="-122"/>
            </a:endParaRPr>
          </a:p>
        </p:txBody>
      </p:sp>
      <p:sp>
        <p:nvSpPr>
          <p:cNvPr id="40" name="文本框 39"/>
          <p:cNvSpPr txBox="1"/>
          <p:nvPr/>
        </p:nvSpPr>
        <p:spPr>
          <a:xfrm>
            <a:off x="2917190" y="5607050"/>
            <a:ext cx="3265170" cy="398780"/>
          </a:xfrm>
          <a:prstGeom prst="rect">
            <a:avLst/>
          </a:prstGeom>
          <a:noFill/>
        </p:spPr>
        <p:txBody>
          <a:bodyPr wrap="square" rtlCol="0">
            <a:spAutoFit/>
          </a:bodyPr>
          <a:p>
            <a:pPr algn="ctr"/>
            <a:r>
              <a:rPr lang="zh-CN" altLang="en-US" sz="2000">
                <a:latin typeface="楷体" panose="02010609060101010101" charset="-122"/>
                <a:ea typeface="楷体" panose="02010609060101010101" charset="-122"/>
              </a:rPr>
              <a:t>碳核算</a:t>
            </a:r>
            <a:endParaRPr lang="zh-CN" altLang="en-US" sz="2000">
              <a:latin typeface="楷体" panose="02010609060101010101" charset="-122"/>
              <a:ea typeface="楷体" panose="02010609060101010101" charset="-122"/>
            </a:endParaRPr>
          </a:p>
        </p:txBody>
      </p:sp>
      <p:grpSp>
        <p:nvGrpSpPr>
          <p:cNvPr id="43" name="组合 42"/>
          <p:cNvGrpSpPr/>
          <p:nvPr/>
        </p:nvGrpSpPr>
        <p:grpSpPr>
          <a:xfrm>
            <a:off x="6851015" y="4977765"/>
            <a:ext cx="1177970" cy="1147483"/>
            <a:chOff x="11212" y="7651"/>
            <a:chExt cx="1733" cy="1705"/>
          </a:xfrm>
        </p:grpSpPr>
        <p:sp>
          <p:nvSpPr>
            <p:cNvPr id="41" name="椭圆 40"/>
            <p:cNvSpPr/>
            <p:nvPr/>
          </p:nvSpPr>
          <p:spPr>
            <a:xfrm>
              <a:off x="11212" y="7651"/>
              <a:ext cx="1733" cy="1705"/>
            </a:xfrm>
            <a:prstGeom prst="ellipse">
              <a:avLst/>
            </a:prstGeom>
            <a:solidFill>
              <a:srgbClr val="7FE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485" y="8222"/>
              <a:ext cx="1186" cy="59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浙江</a:t>
              </a:r>
              <a:endParaRPr lang="zh-CN" altLang="en-US" sz="2000">
                <a:latin typeface="宋体" panose="02010600030101010101" pitchFamily="2" charset="-122"/>
                <a:ea typeface="宋体" panose="02010600030101010101" pitchFamily="2" charset="-122"/>
              </a:endParaRPr>
            </a:p>
          </p:txBody>
        </p:sp>
      </p:grpSp>
      <p:grpSp>
        <p:nvGrpSpPr>
          <p:cNvPr id="45" name="组合 44"/>
          <p:cNvGrpSpPr/>
          <p:nvPr/>
        </p:nvGrpSpPr>
        <p:grpSpPr>
          <a:xfrm>
            <a:off x="8271510" y="4404360"/>
            <a:ext cx="955675" cy="939019"/>
            <a:chOff x="11212" y="7651"/>
            <a:chExt cx="1733" cy="1705"/>
          </a:xfrm>
        </p:grpSpPr>
        <p:sp>
          <p:nvSpPr>
            <p:cNvPr id="46" name="椭圆 45"/>
            <p:cNvSpPr/>
            <p:nvPr/>
          </p:nvSpPr>
          <p:spPr>
            <a:xfrm>
              <a:off x="11212" y="7651"/>
              <a:ext cx="1733" cy="1705"/>
            </a:xfrm>
            <a:prstGeom prst="ellipse">
              <a:avLst/>
            </a:prstGeom>
            <a:solidFill>
              <a:srgbClr val="64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文本框 46"/>
            <p:cNvSpPr txBox="1"/>
            <p:nvPr/>
          </p:nvSpPr>
          <p:spPr>
            <a:xfrm>
              <a:off x="11306" y="8141"/>
              <a:ext cx="1545" cy="724"/>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广州</a:t>
              </a:r>
              <a:endParaRPr lang="zh-CN" altLang="en-US" sz="2000">
                <a:latin typeface="宋体" panose="02010600030101010101" pitchFamily="2" charset="-122"/>
                <a:ea typeface="宋体" panose="02010600030101010101" pitchFamily="2" charset="-122"/>
              </a:endParaRPr>
            </a:p>
          </p:txBody>
        </p:sp>
      </p:grpSp>
      <p:grpSp>
        <p:nvGrpSpPr>
          <p:cNvPr id="51" name="组合 50"/>
          <p:cNvGrpSpPr/>
          <p:nvPr/>
        </p:nvGrpSpPr>
        <p:grpSpPr>
          <a:xfrm>
            <a:off x="8843010" y="5456555"/>
            <a:ext cx="955675" cy="939019"/>
            <a:chOff x="11212" y="7651"/>
            <a:chExt cx="1733" cy="1705"/>
          </a:xfrm>
        </p:grpSpPr>
        <p:sp>
          <p:nvSpPr>
            <p:cNvPr id="52" name="椭圆 51"/>
            <p:cNvSpPr/>
            <p:nvPr/>
          </p:nvSpPr>
          <p:spPr>
            <a:xfrm>
              <a:off x="11212" y="7651"/>
              <a:ext cx="1733" cy="1705"/>
            </a:xfrm>
            <a:prstGeom prst="ellipse">
              <a:avLst/>
            </a:prstGeom>
            <a:solidFill>
              <a:srgbClr val="71A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11306" y="8141"/>
              <a:ext cx="1545" cy="724"/>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重庆</a:t>
              </a:r>
              <a:endParaRPr lang="zh-CN" altLang="en-US" sz="2000">
                <a:latin typeface="宋体" panose="02010600030101010101" pitchFamily="2" charset="-122"/>
                <a:ea typeface="宋体" panose="02010600030101010101" pitchFamily="2" charset="-122"/>
              </a:endParaRPr>
            </a:p>
          </p:txBody>
        </p:sp>
      </p:grpSp>
      <p:grpSp>
        <p:nvGrpSpPr>
          <p:cNvPr id="54" name="组合 53"/>
          <p:cNvGrpSpPr/>
          <p:nvPr/>
        </p:nvGrpSpPr>
        <p:grpSpPr>
          <a:xfrm>
            <a:off x="9916795" y="4585970"/>
            <a:ext cx="955675" cy="939019"/>
            <a:chOff x="11212" y="7651"/>
            <a:chExt cx="1733" cy="1705"/>
          </a:xfrm>
        </p:grpSpPr>
        <p:sp>
          <p:nvSpPr>
            <p:cNvPr id="55" name="椭圆 54"/>
            <p:cNvSpPr/>
            <p:nvPr/>
          </p:nvSpPr>
          <p:spPr>
            <a:xfrm>
              <a:off x="11212" y="7651"/>
              <a:ext cx="1733" cy="17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文本框 55"/>
            <p:cNvSpPr txBox="1"/>
            <p:nvPr/>
          </p:nvSpPr>
          <p:spPr>
            <a:xfrm>
              <a:off x="11306" y="8141"/>
              <a:ext cx="1545" cy="724"/>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新疆</a:t>
              </a:r>
              <a:endParaRPr lang="zh-CN" altLang="en-US" sz="2000">
                <a:latin typeface="宋体" panose="02010600030101010101" pitchFamily="2" charset="-122"/>
                <a:ea typeface="宋体" panose="02010600030101010101"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924561" y="1547490"/>
            <a:ext cx="9834878" cy="1349380"/>
            <a:chOff x="4930907" y="1399782"/>
            <a:chExt cx="3657686" cy="1851178"/>
          </a:xfrm>
        </p:grpSpPr>
        <p:sp>
          <p:nvSpPr>
            <p:cNvPr id="6" name="TextBox 23"/>
            <p:cNvSpPr txBox="1"/>
            <p:nvPr/>
          </p:nvSpPr>
          <p:spPr>
            <a:xfrm>
              <a:off x="5197001" y="1399782"/>
              <a:ext cx="3391592" cy="396262"/>
            </a:xfrm>
            <a:prstGeom prst="rect">
              <a:avLst/>
            </a:prstGeom>
            <a:noFill/>
          </p:spPr>
          <p:txBody>
            <a:bodyPr wrap="square">
              <a:noAutofit/>
            </a:bodyPr>
            <a:lstStyle/>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气候风险具有地域性、长期性、非线性、全局性、结构性等特征。</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7" name="Oval 24"/>
            <p:cNvSpPr/>
            <p:nvPr/>
          </p:nvSpPr>
          <p:spPr>
            <a:xfrm>
              <a:off x="4930907" y="1490388"/>
              <a:ext cx="188222" cy="42685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8" name="TextBox 25"/>
            <p:cNvSpPr txBox="1"/>
            <p:nvPr/>
          </p:nvSpPr>
          <p:spPr>
            <a:xfrm>
              <a:off x="5197062" y="2111503"/>
              <a:ext cx="3154424" cy="396368"/>
            </a:xfrm>
            <a:prstGeom prst="rect">
              <a:avLst/>
            </a:prstGeom>
            <a:noFill/>
          </p:spPr>
          <p:txBody>
            <a:bodyPr wrap="square">
              <a:noAutofit/>
            </a:bodyPr>
            <a:lstStyle/>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传统的风险监测分析方法难以适用，因此具有前瞻性的压力测试在气候风险管理中尤为重要。</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9" name="Oval 26"/>
            <p:cNvSpPr/>
            <p:nvPr/>
          </p:nvSpPr>
          <p:spPr>
            <a:xfrm>
              <a:off x="4930907" y="2156809"/>
              <a:ext cx="188222" cy="4268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 name="TextBox 27"/>
            <p:cNvSpPr txBox="1"/>
            <p:nvPr/>
          </p:nvSpPr>
          <p:spPr>
            <a:xfrm>
              <a:off x="5197002" y="2771137"/>
              <a:ext cx="3075264" cy="396262"/>
            </a:xfrm>
            <a:prstGeom prst="rect">
              <a:avLst/>
            </a:prstGeom>
            <a:noFill/>
          </p:spPr>
          <p:txBody>
            <a:bodyPr wrap="square">
              <a:noAutofit/>
            </a:bodyPr>
            <a:lstStyle/>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目前，国际主要经济体的金融管理部门普遍通过压力测试对气候相关金融风险进行评估。</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1" name="Oval 28"/>
            <p:cNvSpPr/>
            <p:nvPr/>
          </p:nvSpPr>
          <p:spPr>
            <a:xfrm>
              <a:off x="4930907" y="2824102"/>
              <a:ext cx="188222" cy="42685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TextBox 32"/>
            <p:cNvSpPr txBox="1"/>
            <p:nvPr/>
          </p:nvSpPr>
          <p:spPr>
            <a:xfrm>
              <a:off x="4979557" y="2126312"/>
              <a:ext cx="90686" cy="447766"/>
            </a:xfrm>
            <a:prstGeom prst="rect">
              <a:avLst/>
            </a:prstGeom>
            <a:noFill/>
          </p:spPr>
          <p:txBody>
            <a:bodyPr wrap="none"/>
            <a:lstStyle/>
            <a:p>
              <a:pPr algn="ctr"/>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2</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6" name="TextBox 33"/>
            <p:cNvSpPr txBox="1"/>
            <p:nvPr/>
          </p:nvSpPr>
          <p:spPr>
            <a:xfrm>
              <a:off x="4962553" y="2823224"/>
              <a:ext cx="107454" cy="426858"/>
            </a:xfrm>
            <a:prstGeom prst="rect">
              <a:avLst/>
            </a:prstGeom>
            <a:noFill/>
          </p:spPr>
          <p:txBody>
            <a:bodyPr wrap="none"/>
            <a:lstStyle/>
            <a:p>
              <a:pPr algn="ctr"/>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3</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sp>
        <p:nvSpPr>
          <p:cNvPr id="40" name="TextBox 76"/>
          <p:cNvSpPr txBox="1"/>
          <p:nvPr/>
        </p:nvSpPr>
        <p:spPr>
          <a:xfrm>
            <a:off x="342900" y="438785"/>
            <a:ext cx="473392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smtClean="0">
              <a:latin typeface="华光魏体_CNKI" panose="02000500000000000000" charset="-122"/>
              <a:ea typeface="华光魏体_CNKI" panose="02000500000000000000" charset="-122"/>
              <a:sym typeface="FZHei-B01S" panose="02010601030101010101" pitchFamily="2" charset="-122"/>
            </a:endParaRPr>
          </a:p>
        </p:txBody>
      </p:sp>
      <p:cxnSp>
        <p:nvCxnSpPr>
          <p:cNvPr id="42" name="直接连接符 41"/>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013585" y="1003300"/>
            <a:ext cx="8164830"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（三）以</a:t>
            </a:r>
            <a:r>
              <a:rPr lang="zh-CN" altLang="en-US" b="1">
                <a:solidFill>
                  <a:srgbClr val="C00000"/>
                </a:solidFill>
                <a:latin typeface="华光魏体_CNKI" panose="02000500000000000000" charset="-122"/>
                <a:ea typeface="华光魏体_CNKI" panose="02000500000000000000" charset="-122"/>
              </a:rPr>
              <a:t>气候风险压力测试</a:t>
            </a:r>
            <a:r>
              <a:rPr lang="zh-CN" altLang="en-US">
                <a:latin typeface="华光魏体_CNKI" panose="02000500000000000000" charset="-122"/>
                <a:ea typeface="华光魏体_CNKI" panose="02000500000000000000" charset="-122"/>
              </a:rPr>
              <a:t>为抓手开展气候相关金融风险量化评估</a:t>
            </a:r>
            <a:endParaRPr lang="zh-CN" altLang="en-US">
              <a:latin typeface="华光魏体_CNKI" panose="02000500000000000000" charset="-122"/>
              <a:ea typeface="华光魏体_CNKI" panose="02000500000000000000" charset="-122"/>
            </a:endParaRPr>
          </a:p>
        </p:txBody>
      </p:sp>
      <p:sp>
        <p:nvSpPr>
          <p:cNvPr id="3" name="文本框 2"/>
          <p:cNvSpPr txBox="1"/>
          <p:nvPr/>
        </p:nvSpPr>
        <p:spPr>
          <a:xfrm>
            <a:off x="1101090" y="1602105"/>
            <a:ext cx="153035" cy="337185"/>
          </a:xfrm>
          <a:prstGeom prst="rect">
            <a:avLst/>
          </a:prstGeom>
          <a:noFill/>
        </p:spPr>
        <p:txBody>
          <a:bodyPr wrap="square" rtlCol="0">
            <a:spAutoFit/>
          </a:bodyPr>
          <a:p>
            <a:pPr algn="ctr"/>
            <a:r>
              <a:rPr lang="en-US" altLang="zh-CN" sz="1600" b="1">
                <a:solidFill>
                  <a:schemeClr val="bg1"/>
                </a:solidFill>
                <a:latin typeface="FZHei-B01S" panose="02010601030101010101" pitchFamily="2" charset="-122"/>
                <a:ea typeface="FZHei-B01S" panose="02010601030101010101" pitchFamily="2" charset="-122"/>
              </a:rPr>
              <a:t>1</a:t>
            </a:r>
            <a:endParaRPr lang="en-US" altLang="zh-CN"/>
          </a:p>
        </p:txBody>
      </p:sp>
      <p:grpSp>
        <p:nvGrpSpPr>
          <p:cNvPr id="4" name="组合 3"/>
          <p:cNvGrpSpPr/>
          <p:nvPr/>
        </p:nvGrpSpPr>
        <p:grpSpPr>
          <a:xfrm>
            <a:off x="494665" y="3155950"/>
            <a:ext cx="11202035" cy="3317240"/>
            <a:chOff x="760" y="5523"/>
            <a:chExt cx="17641" cy="5224"/>
          </a:xfrm>
        </p:grpSpPr>
        <p:grpSp>
          <p:nvGrpSpPr>
            <p:cNvPr id="130" name="组合 129"/>
            <p:cNvGrpSpPr/>
            <p:nvPr>
              <p:custDataLst>
                <p:tags r:id="rId1"/>
              </p:custDataLst>
            </p:nvPr>
          </p:nvGrpSpPr>
          <p:grpSpPr>
            <a:xfrm>
              <a:off x="14945" y="5523"/>
              <a:ext cx="3457" cy="5214"/>
              <a:chOff x="9885906" y="625968"/>
              <a:chExt cx="1682291" cy="4566167"/>
            </a:xfrm>
          </p:grpSpPr>
          <p:sp>
            <p:nvSpPr>
              <p:cNvPr id="131" name="Rectangle 123"/>
              <p:cNvSpPr>
                <a:spLocks noChangeArrowheads="1"/>
              </p:cNvSpPr>
              <p:nvPr>
                <p:custDataLst>
                  <p:tags r:id="rId2"/>
                </p:custDataLst>
              </p:nvPr>
            </p:nvSpPr>
            <p:spPr bwMode="auto">
              <a:xfrm>
                <a:off x="9885906" y="1586667"/>
                <a:ext cx="1682291" cy="3605468"/>
              </a:xfrm>
              <a:prstGeom prst="rect">
                <a:avLst/>
              </a:prstGeom>
              <a:solidFill>
                <a:srgbClr val="FFFFFF"/>
              </a:solidFill>
              <a:ln w="14288" cap="flat">
                <a:noFill/>
                <a:prstDash val="solid"/>
                <a:miter lim="800000"/>
              </a:ln>
            </p:spPr>
            <p:txBody>
              <a:bodyPr vert="horz" wrap="square" lIns="68580" tIns="34290" rIns="68580" bIns="34290" numCol="1" anchor="t" anchorCtr="0" compatLnSpc="1"/>
              <a:p>
                <a:pPr algn="ctr"/>
                <a:endParaRPr lang="zh-CN" altLang="en-US" sz="1350" dirty="0"/>
              </a:p>
            </p:txBody>
          </p:sp>
          <p:sp>
            <p:nvSpPr>
              <p:cNvPr id="132" name="Freeform 125"/>
              <p:cNvSpPr/>
              <p:nvPr>
                <p:custDataLst>
                  <p:tags r:id="rId3"/>
                </p:custDataLst>
              </p:nvPr>
            </p:nvSpPr>
            <p:spPr bwMode="auto">
              <a:xfrm>
                <a:off x="9885906" y="625968"/>
                <a:ext cx="1682291" cy="847713"/>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gradFill>
                <a:gsLst>
                  <a:gs pos="0">
                    <a:srgbClr val="E5D5C6"/>
                  </a:gs>
                  <a:gs pos="100000">
                    <a:srgbClr val="B3725C"/>
                  </a:gs>
                </a:gsLst>
                <a:lin scaled="1"/>
              </a:gradFill>
              <a:ln>
                <a:noFill/>
              </a:ln>
            </p:spPr>
            <p:txBody>
              <a:bodyPr vert="horz" wrap="square" lIns="68580" tIns="34290" rIns="68580" bIns="34290" numCol="1" anchor="t" anchorCtr="0" compatLnSpc="1"/>
              <a:p>
                <a:pPr algn="ctr"/>
                <a:endParaRPr lang="zh-CN" altLang="en-US" sz="1350"/>
              </a:p>
            </p:txBody>
          </p:sp>
          <p:sp>
            <p:nvSpPr>
              <p:cNvPr id="133" name="文本框 132"/>
              <p:cNvSpPr txBox="1"/>
              <p:nvPr>
                <p:custDataLst>
                  <p:tags r:id="rId4"/>
                </p:custDataLst>
              </p:nvPr>
            </p:nvSpPr>
            <p:spPr>
              <a:xfrm>
                <a:off x="9972981" y="1547025"/>
                <a:ext cx="1496438" cy="3210504"/>
              </a:xfrm>
              <a:prstGeom prst="rect">
                <a:avLst/>
              </a:prstGeom>
              <a:noFill/>
              <a:ln>
                <a:noFill/>
              </a:ln>
            </p:spPr>
            <p:txBody>
              <a:bodyPr wrap="square" rtlCol="0">
                <a:spAutoFit/>
              </a:bodyPr>
              <a:p>
                <a:pPr algn="ctr">
                  <a:lnSpc>
                    <a:spcPct val="130000"/>
                  </a:lnSpc>
                </a:pPr>
                <a:r>
                  <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rPr>
                  <a:t>2020 年 11 月，美联储指出，将在金融稳定框架下监测和评估金融体系应对气候风险的脆弱性，要求银行建立和完善包括气候风险的重大风险识别和监控系统</a:t>
                </a:r>
                <a:endPar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endParaRPr>
              </a:p>
            </p:txBody>
          </p:sp>
          <p:sp>
            <p:nvSpPr>
              <p:cNvPr id="135" name="矩形 134"/>
              <p:cNvSpPr/>
              <p:nvPr>
                <p:custDataLst>
                  <p:tags r:id="rId5"/>
                </p:custDataLst>
              </p:nvPr>
            </p:nvSpPr>
            <p:spPr>
              <a:xfrm>
                <a:off x="9946331" y="783601"/>
                <a:ext cx="1560564" cy="507936"/>
              </a:xfrm>
              <a:prstGeom prst="rect">
                <a:avLst/>
              </a:prstGeom>
              <a:ln>
                <a:noFill/>
              </a:ln>
            </p:spPr>
            <p:txBody>
              <a:bodyPr wrap="square">
                <a:spAutoFit/>
              </a:bodyPr>
              <a:p>
                <a:pPr algn="ctr"/>
                <a:r>
                  <a:rPr lang="zh-CN" altLang="en-US" sz="1800" b="1" smtClean="0">
                    <a:latin typeface="华光魏体_CNKI" panose="02000500000000000000" charset="-122"/>
                    <a:ea typeface="华光魏体_CNKI" panose="02000500000000000000" charset="-122"/>
                    <a:cs typeface="+mn-ea"/>
                  </a:rPr>
                  <a:t>美国</a:t>
                </a:r>
                <a:endParaRPr lang="zh-CN" altLang="en-US" sz="1200" b="1" smtClean="0">
                  <a:solidFill>
                    <a:srgbClr val="FFFFFF"/>
                  </a:solidFill>
                  <a:latin typeface="微软雅黑" panose="020B0503020204020204" charset="-122"/>
                  <a:ea typeface="微软雅黑" panose="020B0503020204020204" charset="-122"/>
                  <a:cs typeface="+mn-ea"/>
                </a:endParaRPr>
              </a:p>
            </p:txBody>
          </p:sp>
        </p:grpSp>
        <p:grpSp>
          <p:nvGrpSpPr>
            <p:cNvPr id="140" name="组合 139"/>
            <p:cNvGrpSpPr/>
            <p:nvPr>
              <p:custDataLst>
                <p:tags r:id="rId6"/>
              </p:custDataLst>
            </p:nvPr>
          </p:nvGrpSpPr>
          <p:grpSpPr>
            <a:xfrm>
              <a:off x="11616" y="5533"/>
              <a:ext cx="3328" cy="5214"/>
              <a:chOff x="7868135" y="625968"/>
              <a:chExt cx="1682291" cy="4566167"/>
            </a:xfrm>
          </p:grpSpPr>
          <p:sp>
            <p:nvSpPr>
              <p:cNvPr id="141" name="Rectangle 123"/>
              <p:cNvSpPr>
                <a:spLocks noChangeArrowheads="1"/>
              </p:cNvSpPr>
              <p:nvPr>
                <p:custDataLst>
                  <p:tags r:id="rId7"/>
                </p:custDataLst>
              </p:nvPr>
            </p:nvSpPr>
            <p:spPr bwMode="auto">
              <a:xfrm>
                <a:off x="7868135" y="1558643"/>
                <a:ext cx="1682291" cy="3633492"/>
              </a:xfrm>
              <a:prstGeom prst="rect">
                <a:avLst/>
              </a:prstGeom>
              <a:solidFill>
                <a:srgbClr val="FFFFFF"/>
              </a:solidFill>
              <a:ln w="14288" cap="flat">
                <a:noFill/>
                <a:prstDash val="solid"/>
                <a:miter lim="800000"/>
              </a:ln>
            </p:spPr>
            <p:txBody>
              <a:bodyPr vert="horz" wrap="square" lIns="68580" tIns="34290" rIns="68580" bIns="34290" numCol="1" anchor="t" anchorCtr="0" compatLnSpc="1"/>
              <a:p>
                <a:pPr algn="ctr"/>
                <a:endParaRPr lang="zh-CN" altLang="en-US" sz="1350" dirty="0"/>
              </a:p>
            </p:txBody>
          </p:sp>
          <p:sp>
            <p:nvSpPr>
              <p:cNvPr id="143" name="Freeform 125"/>
              <p:cNvSpPr/>
              <p:nvPr>
                <p:custDataLst>
                  <p:tags r:id="rId8"/>
                </p:custDataLst>
              </p:nvPr>
            </p:nvSpPr>
            <p:spPr bwMode="auto">
              <a:xfrm>
                <a:off x="7868135" y="625968"/>
                <a:ext cx="1682291" cy="847713"/>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gradFill>
                <a:gsLst>
                  <a:gs pos="100000">
                    <a:srgbClr val="545454"/>
                  </a:gs>
                  <a:gs pos="1000">
                    <a:srgbClr val="E7E9E6"/>
                  </a:gs>
                </a:gsLst>
                <a:lin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a:p>
            </p:txBody>
          </p:sp>
          <p:sp>
            <p:nvSpPr>
              <p:cNvPr id="144" name="文本框 143"/>
              <p:cNvSpPr txBox="1"/>
              <p:nvPr>
                <p:custDataLst>
                  <p:tags r:id="rId9"/>
                </p:custDataLst>
              </p:nvPr>
            </p:nvSpPr>
            <p:spPr>
              <a:xfrm>
                <a:off x="7918171" y="1579428"/>
                <a:ext cx="1584216" cy="3595834"/>
              </a:xfrm>
              <a:prstGeom prst="rect">
                <a:avLst/>
              </a:prstGeom>
              <a:noFill/>
              <a:ln>
                <a:noFill/>
              </a:ln>
            </p:spPr>
            <p:txBody>
              <a:bodyPr wrap="square" rtlCol="0">
                <a:spAutoFit/>
              </a:bodyPr>
              <a:p>
                <a:pPr algn="ctr">
                  <a:lnSpc>
                    <a:spcPct val="130000"/>
                  </a:lnSpc>
                </a:pPr>
                <a:r>
                  <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rPr>
                  <a:t>巴西中央银行是第一个让商业银行参与该领域的监管机构， 自 2011 年以来便要求银行进行环境和社会压力测试，并根据巴塞尔协议的资本充足率要求整合这些风险，并证明有足够的资本来应对这些风险</a:t>
                </a:r>
                <a:r>
                  <a:rPr lang="zh-CN" altLang="en-US" sz="900" smtClean="0">
                    <a:solidFill>
                      <a:srgbClr val="595959"/>
                    </a:solidFill>
                  </a:rPr>
                  <a:t>。</a:t>
                </a:r>
                <a:endParaRPr lang="zh-CN" altLang="en-US" sz="900" smtClean="0">
                  <a:solidFill>
                    <a:srgbClr val="595959"/>
                  </a:solidFill>
                </a:endParaRPr>
              </a:p>
            </p:txBody>
          </p:sp>
          <p:sp>
            <p:nvSpPr>
              <p:cNvPr id="146" name="矩形 145"/>
              <p:cNvSpPr/>
              <p:nvPr>
                <p:custDataLst>
                  <p:tags r:id="rId10"/>
                </p:custDataLst>
              </p:nvPr>
            </p:nvSpPr>
            <p:spPr>
              <a:xfrm>
                <a:off x="8180948" y="783744"/>
                <a:ext cx="1056640" cy="507936"/>
              </a:xfrm>
              <a:prstGeom prst="rect">
                <a:avLst/>
              </a:prstGeom>
              <a:ln>
                <a:noFill/>
              </a:ln>
            </p:spPr>
            <p:txBody>
              <a:bodyPr wrap="square">
                <a:spAutoFit/>
              </a:bodyPr>
              <a:p>
                <a:pPr algn="ctr"/>
                <a:r>
                  <a:rPr lang="zh-CN" altLang="en-US" sz="1800" b="1" smtClean="0">
                    <a:latin typeface="华光魏体_CNKI" panose="02000500000000000000" charset="-122"/>
                    <a:ea typeface="华光魏体_CNKI" panose="02000500000000000000" charset="-122"/>
                    <a:cs typeface="+mn-ea"/>
                  </a:rPr>
                  <a:t>巴西</a:t>
                </a:r>
                <a:endParaRPr lang="zh-CN" altLang="en-US" sz="1200" b="1" smtClean="0">
                  <a:solidFill>
                    <a:srgbClr val="FFFFFF"/>
                  </a:solidFill>
                  <a:latin typeface="微软雅黑" panose="020B0503020204020204" charset="-122"/>
                  <a:ea typeface="微软雅黑" panose="020B0503020204020204" charset="-122"/>
                  <a:cs typeface="+mn-ea"/>
                </a:endParaRPr>
              </a:p>
            </p:txBody>
          </p:sp>
        </p:grpSp>
        <p:grpSp>
          <p:nvGrpSpPr>
            <p:cNvPr id="147" name="组合 146"/>
            <p:cNvGrpSpPr/>
            <p:nvPr>
              <p:custDataLst>
                <p:tags r:id="rId11"/>
              </p:custDataLst>
            </p:nvPr>
          </p:nvGrpSpPr>
          <p:grpSpPr>
            <a:xfrm>
              <a:off x="8113" y="5533"/>
              <a:ext cx="3493" cy="5209"/>
              <a:chOff x="6013370" y="700407"/>
              <a:chExt cx="1684307" cy="4561788"/>
            </a:xfrm>
          </p:grpSpPr>
          <p:sp>
            <p:nvSpPr>
              <p:cNvPr id="148" name="Rectangle 117"/>
              <p:cNvSpPr>
                <a:spLocks noChangeArrowheads="1"/>
              </p:cNvSpPr>
              <p:nvPr>
                <p:custDataLst>
                  <p:tags r:id="rId12"/>
                </p:custDataLst>
              </p:nvPr>
            </p:nvSpPr>
            <p:spPr bwMode="auto">
              <a:xfrm>
                <a:off x="6016745" y="1642715"/>
                <a:ext cx="1680932" cy="3619480"/>
              </a:xfrm>
              <a:prstGeom prst="rect">
                <a:avLst/>
              </a:prstGeom>
              <a:solidFill>
                <a:srgbClr val="FFFFFF"/>
              </a:solidFill>
              <a:ln w="14288" cap="flat">
                <a:noFill/>
                <a:prstDash val="solid"/>
                <a:miter lim="800000"/>
              </a:ln>
            </p:spPr>
            <p:txBody>
              <a:bodyPr vert="horz" wrap="square" lIns="68580" tIns="34290" rIns="68580" bIns="34290" numCol="1" anchor="t" anchorCtr="0" compatLnSpc="1"/>
              <a:p>
                <a:pPr algn="ctr"/>
                <a:endParaRPr lang="zh-CN" altLang="en-US" sz="1350" dirty="0"/>
              </a:p>
            </p:txBody>
          </p:sp>
          <p:sp>
            <p:nvSpPr>
              <p:cNvPr id="153" name="Freeform 122"/>
              <p:cNvSpPr/>
              <p:nvPr>
                <p:custDataLst>
                  <p:tags r:id="rId13"/>
                </p:custDataLst>
              </p:nvPr>
            </p:nvSpPr>
            <p:spPr bwMode="auto">
              <a:xfrm>
                <a:off x="6013370" y="700407"/>
                <a:ext cx="1681414" cy="847713"/>
              </a:xfrm>
              <a:custGeom>
                <a:avLst/>
                <a:gdLst>
                  <a:gd name="T0" fmla="*/ 0 w 1312"/>
                  <a:gd name="T1" fmla="*/ 0 h 1561"/>
                  <a:gd name="T2" fmla="*/ 0 w 1312"/>
                  <a:gd name="T3" fmla="*/ 1372 h 1561"/>
                  <a:gd name="T4" fmla="*/ 903 w 1312"/>
                  <a:gd name="T5" fmla="*/ 1372 h 1561"/>
                  <a:gd name="T6" fmla="*/ 984 w 1312"/>
                  <a:gd name="T7" fmla="*/ 1561 h 1561"/>
                  <a:gd name="T8" fmla="*/ 1067 w 1312"/>
                  <a:gd name="T9" fmla="*/ 1372 h 1561"/>
                  <a:gd name="T10" fmla="*/ 1312 w 1312"/>
                  <a:gd name="T11" fmla="*/ 1372 h 1561"/>
                  <a:gd name="T12" fmla="*/ 1312 w 1312"/>
                  <a:gd name="T13" fmla="*/ 0 h 1561"/>
                  <a:gd name="T14" fmla="*/ 0 w 1312"/>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2" h="1561">
                    <a:moveTo>
                      <a:pt x="0" y="0"/>
                    </a:moveTo>
                    <a:lnTo>
                      <a:pt x="0" y="1372"/>
                    </a:lnTo>
                    <a:lnTo>
                      <a:pt x="903" y="1372"/>
                    </a:lnTo>
                    <a:lnTo>
                      <a:pt x="984" y="1561"/>
                    </a:lnTo>
                    <a:lnTo>
                      <a:pt x="1067" y="1372"/>
                    </a:lnTo>
                    <a:lnTo>
                      <a:pt x="1312" y="1372"/>
                    </a:lnTo>
                    <a:lnTo>
                      <a:pt x="1312" y="0"/>
                    </a:lnTo>
                    <a:lnTo>
                      <a:pt x="0" y="0"/>
                    </a:lnTo>
                    <a:close/>
                  </a:path>
                </a:pathLst>
              </a:custGeom>
              <a:gradFill>
                <a:gsLst>
                  <a:gs pos="100000">
                    <a:srgbClr val="F9F8CA"/>
                  </a:gs>
                  <a:gs pos="6000">
                    <a:srgbClr val="4EAADD"/>
                  </a:gs>
                </a:gsLst>
                <a:lin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a:p>
            </p:txBody>
          </p:sp>
          <p:sp>
            <p:nvSpPr>
              <p:cNvPr id="154" name="文本框 153"/>
              <p:cNvSpPr txBox="1"/>
              <p:nvPr>
                <p:custDataLst>
                  <p:tags r:id="rId14"/>
                </p:custDataLst>
              </p:nvPr>
            </p:nvSpPr>
            <p:spPr>
              <a:xfrm>
                <a:off x="6097948" y="1612706"/>
                <a:ext cx="1519543" cy="2438967"/>
              </a:xfrm>
              <a:prstGeom prst="rect">
                <a:avLst/>
              </a:prstGeom>
              <a:noFill/>
              <a:ln>
                <a:noFill/>
              </a:ln>
            </p:spPr>
            <p:txBody>
              <a:bodyPr wrap="square" rtlCol="0">
                <a:spAutoFit/>
              </a:bodyPr>
              <a:p>
                <a:pPr algn="l">
                  <a:lnSpc>
                    <a:spcPct val="130000"/>
                  </a:lnSpc>
                  <a:buClrTx/>
                  <a:buSzTx/>
                  <a:buFontTx/>
                </a:pPr>
                <a:r>
                  <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rPr>
                  <a:t>2020 年 11 月，欧央行制定气候风险宏观审慎分析框架；2021 年 3 月，对400 万家企业和银行机构开展气候压力测试。</a:t>
                </a:r>
                <a:endPar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endParaRPr>
              </a:p>
            </p:txBody>
          </p:sp>
          <p:sp>
            <p:nvSpPr>
              <p:cNvPr id="156" name="矩形 155"/>
              <p:cNvSpPr/>
              <p:nvPr>
                <p:custDataLst>
                  <p:tags r:id="rId15"/>
                </p:custDataLst>
              </p:nvPr>
            </p:nvSpPr>
            <p:spPr>
              <a:xfrm>
                <a:off x="6328918" y="808265"/>
                <a:ext cx="1056640" cy="507936"/>
              </a:xfrm>
              <a:prstGeom prst="rect">
                <a:avLst/>
              </a:prstGeom>
              <a:ln>
                <a:noFill/>
              </a:ln>
            </p:spPr>
            <p:txBody>
              <a:bodyPr wrap="square">
                <a:spAutoFit/>
              </a:bodyPr>
              <a:p>
                <a:pPr algn="ctr"/>
                <a:r>
                  <a:rPr lang="zh-CN" altLang="en-US" sz="1800" b="1" smtClean="0">
                    <a:latin typeface="华光魏体_CNKI" panose="02000500000000000000" charset="-122"/>
                    <a:ea typeface="华光魏体_CNKI" panose="02000500000000000000" charset="-122"/>
                    <a:cs typeface="+mn-ea"/>
                  </a:rPr>
                  <a:t>欧洲</a:t>
                </a:r>
                <a:endParaRPr lang="zh-CN" altLang="en-US" sz="1200" b="1" smtClean="0">
                  <a:solidFill>
                    <a:srgbClr val="FFFFFF"/>
                  </a:solidFill>
                  <a:latin typeface="微软雅黑" panose="020B0503020204020204" charset="-122"/>
                  <a:ea typeface="微软雅黑" panose="020B0503020204020204" charset="-122"/>
                  <a:cs typeface="+mn-ea"/>
                </a:endParaRPr>
              </a:p>
            </p:txBody>
          </p:sp>
        </p:grpSp>
        <p:grpSp>
          <p:nvGrpSpPr>
            <p:cNvPr id="157" name="组合 156"/>
            <p:cNvGrpSpPr/>
            <p:nvPr>
              <p:custDataLst>
                <p:tags r:id="rId16"/>
              </p:custDataLst>
            </p:nvPr>
          </p:nvGrpSpPr>
          <p:grpSpPr>
            <a:xfrm>
              <a:off x="4507" y="5533"/>
              <a:ext cx="3603" cy="5199"/>
              <a:chOff x="4164073" y="625968"/>
              <a:chExt cx="1682291" cy="4553030"/>
            </a:xfrm>
          </p:grpSpPr>
          <p:sp>
            <p:nvSpPr>
              <p:cNvPr id="158" name="Rectangle 114"/>
              <p:cNvSpPr>
                <a:spLocks noChangeArrowheads="1"/>
              </p:cNvSpPr>
              <p:nvPr>
                <p:custDataLst>
                  <p:tags r:id="rId17"/>
                </p:custDataLst>
              </p:nvPr>
            </p:nvSpPr>
            <p:spPr bwMode="auto">
              <a:xfrm>
                <a:off x="4164073" y="1572655"/>
                <a:ext cx="1682291" cy="3606343"/>
              </a:xfrm>
              <a:prstGeom prst="rect">
                <a:avLst/>
              </a:prstGeom>
              <a:solidFill>
                <a:srgbClr val="FFFFFF"/>
              </a:solidFill>
              <a:ln w="14288" cap="flat">
                <a:noFill/>
                <a:prstDash val="solid"/>
                <a:miter lim="800000"/>
              </a:ln>
            </p:spPr>
            <p:txBody>
              <a:bodyPr vert="horz" wrap="square" lIns="68580" tIns="34290" rIns="68580" bIns="34290" numCol="1" anchor="t" anchorCtr="0" compatLnSpc="1"/>
              <a:p>
                <a:pPr algn="ctr"/>
                <a:endParaRPr lang="zh-CN" altLang="en-US" sz="1350" dirty="0"/>
              </a:p>
            </p:txBody>
          </p:sp>
          <p:sp>
            <p:nvSpPr>
              <p:cNvPr id="160" name="Freeform 116"/>
              <p:cNvSpPr/>
              <p:nvPr>
                <p:custDataLst>
                  <p:tags r:id="rId18"/>
                </p:custDataLst>
              </p:nvPr>
            </p:nvSpPr>
            <p:spPr bwMode="auto">
              <a:xfrm>
                <a:off x="4164073" y="625968"/>
                <a:ext cx="1682291" cy="847713"/>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a:p>
            </p:txBody>
          </p:sp>
          <p:sp>
            <p:nvSpPr>
              <p:cNvPr id="161" name="文本框 160"/>
              <p:cNvSpPr txBox="1"/>
              <p:nvPr>
                <p:custDataLst>
                  <p:tags r:id="rId19"/>
                </p:custDataLst>
              </p:nvPr>
            </p:nvSpPr>
            <p:spPr>
              <a:xfrm>
                <a:off x="4304613" y="1538268"/>
                <a:ext cx="1496438" cy="3595834"/>
              </a:xfrm>
              <a:prstGeom prst="rect">
                <a:avLst/>
              </a:prstGeom>
              <a:noFill/>
              <a:ln>
                <a:noFill/>
              </a:ln>
            </p:spPr>
            <p:txBody>
              <a:bodyPr wrap="square" rtlCol="0">
                <a:spAutoFit/>
              </a:bodyPr>
              <a:p>
                <a:pPr algn="l">
                  <a:lnSpc>
                    <a:spcPct val="130000"/>
                  </a:lnSpc>
                  <a:buClrTx/>
                  <a:buSzTx/>
                  <a:buFontTx/>
                </a:pPr>
                <a:r>
                  <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rPr>
                  <a:t>2019 年 12 月，英格兰银行，拟</a:t>
                </a:r>
                <a:r>
                  <a:rPr lang="zh-CN" altLang="en-US" sz="1400" spc="150">
                    <a:solidFill>
                      <a:sysClr val="windowText" lastClr="000000">
                        <a:lumMod val="65000"/>
                        <a:lumOff val="35000"/>
                      </a:sysClr>
                    </a:solidFill>
                    <a:latin typeface="华光魏体_CNKI" panose="02000500000000000000" charset="-122"/>
                    <a:ea typeface="华光魏体_CNKI" panose="02000500000000000000" charset="-122"/>
                    <a:cs typeface="华光魏体_CNKI" panose="02000500000000000000" charset="-122"/>
                    <a:sym typeface="Arial" panose="020B0604020202020204" pitchFamily="34" charset="0"/>
                  </a:rPr>
                  <a:t>评估大型银行和保险公司气候变化相关风险敞口，并进行情景分析，测试金融机构作为一个整体应对气候风险的韧性</a:t>
                </a:r>
                <a:endParaRPr lang="zh-CN" altLang="en-US" sz="1400" spc="150">
                  <a:solidFill>
                    <a:sysClr val="windowText" lastClr="000000">
                      <a:lumMod val="65000"/>
                      <a:lumOff val="35000"/>
                    </a:sysClr>
                  </a:solidFill>
                  <a:latin typeface="华光魏体_CNKI" panose="02000500000000000000" charset="-122"/>
                  <a:ea typeface="华光魏体_CNKI" panose="02000500000000000000" charset="-122"/>
                  <a:cs typeface="华光魏体_CNKI" panose="02000500000000000000" charset="-122"/>
                  <a:sym typeface="Arial" panose="020B0604020202020204" pitchFamily="34" charset="0"/>
                </a:endParaRPr>
              </a:p>
              <a:p>
                <a:pPr algn="l">
                  <a:lnSpc>
                    <a:spcPct val="130000"/>
                  </a:lnSpc>
                  <a:buClrTx/>
                  <a:buSzTx/>
                  <a:buFontTx/>
                </a:pPr>
                <a:endPar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endParaRPr>
              </a:p>
            </p:txBody>
          </p:sp>
          <p:sp>
            <p:nvSpPr>
              <p:cNvPr id="163" name="矩形 162"/>
              <p:cNvSpPr/>
              <p:nvPr>
                <p:custDataLst>
                  <p:tags r:id="rId20"/>
                </p:custDataLst>
              </p:nvPr>
            </p:nvSpPr>
            <p:spPr>
              <a:xfrm>
                <a:off x="4477762" y="796004"/>
                <a:ext cx="1056640" cy="507936"/>
              </a:xfrm>
              <a:prstGeom prst="rect">
                <a:avLst/>
              </a:prstGeom>
              <a:ln>
                <a:noFill/>
              </a:ln>
            </p:spPr>
            <p:txBody>
              <a:bodyPr wrap="square">
                <a:spAutoFit/>
              </a:bodyPr>
              <a:p>
                <a:pPr algn="ctr"/>
                <a:r>
                  <a:rPr lang="zh-CN" altLang="en-US" sz="1800" b="1" smtClean="0">
                    <a:latin typeface="华光魏体_CNKI" panose="02000500000000000000" charset="-122"/>
                    <a:ea typeface="华光魏体_CNKI" panose="02000500000000000000" charset="-122"/>
                    <a:cs typeface="+mn-ea"/>
                  </a:rPr>
                  <a:t>英国</a:t>
                </a:r>
                <a:endParaRPr lang="zh-CN" altLang="en-US" sz="1200" b="1" smtClean="0">
                  <a:solidFill>
                    <a:srgbClr val="FFFFFF"/>
                  </a:solidFill>
                  <a:latin typeface="微软雅黑" panose="020B0503020204020204" charset="-122"/>
                  <a:ea typeface="微软雅黑" panose="020B0503020204020204" charset="-122"/>
                  <a:cs typeface="+mn-ea"/>
                </a:endParaRPr>
              </a:p>
            </p:txBody>
          </p:sp>
        </p:grpSp>
        <p:grpSp>
          <p:nvGrpSpPr>
            <p:cNvPr id="164" name="组合 163"/>
            <p:cNvGrpSpPr/>
            <p:nvPr>
              <p:custDataLst>
                <p:tags r:id="rId21"/>
              </p:custDataLst>
            </p:nvPr>
          </p:nvGrpSpPr>
          <p:grpSpPr>
            <a:xfrm>
              <a:off x="760" y="5523"/>
              <a:ext cx="3773" cy="5198"/>
              <a:chOff x="2295086" y="625968"/>
              <a:chExt cx="1709936" cy="4552154"/>
            </a:xfrm>
          </p:grpSpPr>
          <p:sp>
            <p:nvSpPr>
              <p:cNvPr id="165" name="Rectangle 110"/>
              <p:cNvSpPr>
                <a:spLocks noChangeArrowheads="1"/>
              </p:cNvSpPr>
              <p:nvPr>
                <p:custDataLst>
                  <p:tags r:id="rId22"/>
                </p:custDataLst>
              </p:nvPr>
            </p:nvSpPr>
            <p:spPr bwMode="auto">
              <a:xfrm>
                <a:off x="2311401" y="1547258"/>
                <a:ext cx="1682291" cy="3630864"/>
              </a:xfrm>
              <a:prstGeom prst="rect">
                <a:avLst/>
              </a:prstGeom>
              <a:solidFill>
                <a:srgbClr val="FFFFFF"/>
              </a:solidFill>
              <a:ln w="14288" cap="flat">
                <a:noFill/>
                <a:prstDash val="solid"/>
                <a:miter lim="800000"/>
              </a:ln>
            </p:spPr>
            <p:txBody>
              <a:bodyPr vert="horz" wrap="square" lIns="68580" tIns="34290" rIns="68580" bIns="34290" numCol="1" anchor="t" anchorCtr="0" compatLnSpc="1"/>
              <a:p>
                <a:pPr algn="ctr"/>
                <a:endParaRPr lang="zh-CN" altLang="en-US" sz="1350" dirty="0"/>
              </a:p>
            </p:txBody>
          </p:sp>
          <p:sp>
            <p:nvSpPr>
              <p:cNvPr id="168" name="Freeform 113"/>
              <p:cNvSpPr/>
              <p:nvPr>
                <p:custDataLst>
                  <p:tags r:id="rId23"/>
                </p:custDataLst>
              </p:nvPr>
            </p:nvSpPr>
            <p:spPr bwMode="auto">
              <a:xfrm>
                <a:off x="2311401" y="625968"/>
                <a:ext cx="1682291" cy="847713"/>
              </a:xfrm>
              <a:custGeom>
                <a:avLst/>
                <a:gdLst>
                  <a:gd name="T0" fmla="*/ 0 w 1313"/>
                  <a:gd name="T1" fmla="*/ 0 h 1561"/>
                  <a:gd name="T2" fmla="*/ 0 w 1313"/>
                  <a:gd name="T3" fmla="*/ 1372 h 1561"/>
                  <a:gd name="T4" fmla="*/ 904 w 1313"/>
                  <a:gd name="T5" fmla="*/ 1372 h 1561"/>
                  <a:gd name="T6" fmla="*/ 985 w 1313"/>
                  <a:gd name="T7" fmla="*/ 1561 h 1561"/>
                  <a:gd name="T8" fmla="*/ 1068 w 1313"/>
                  <a:gd name="T9" fmla="*/ 1372 h 1561"/>
                  <a:gd name="T10" fmla="*/ 1313 w 1313"/>
                  <a:gd name="T11" fmla="*/ 1372 h 1561"/>
                  <a:gd name="T12" fmla="*/ 1313 w 1313"/>
                  <a:gd name="T13" fmla="*/ 0 h 1561"/>
                  <a:gd name="T14" fmla="*/ 0 w 1313"/>
                  <a:gd name="T15" fmla="*/ 0 h 1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3" h="1561">
                    <a:moveTo>
                      <a:pt x="0" y="0"/>
                    </a:moveTo>
                    <a:lnTo>
                      <a:pt x="0" y="1372"/>
                    </a:lnTo>
                    <a:lnTo>
                      <a:pt x="904" y="1372"/>
                    </a:lnTo>
                    <a:lnTo>
                      <a:pt x="985" y="1561"/>
                    </a:lnTo>
                    <a:lnTo>
                      <a:pt x="1068" y="1372"/>
                    </a:lnTo>
                    <a:lnTo>
                      <a:pt x="1313" y="1372"/>
                    </a:lnTo>
                    <a:lnTo>
                      <a:pt x="1313" y="0"/>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gn="ctr"/>
                <a:endParaRPr lang="zh-CN" altLang="en-US" sz="1350" dirty="0"/>
              </a:p>
            </p:txBody>
          </p:sp>
          <p:sp>
            <p:nvSpPr>
              <p:cNvPr id="169" name="文本框 168"/>
              <p:cNvSpPr txBox="1"/>
              <p:nvPr>
                <p:custDataLst>
                  <p:tags r:id="rId24"/>
                </p:custDataLst>
              </p:nvPr>
            </p:nvSpPr>
            <p:spPr>
              <a:xfrm>
                <a:off x="2295086" y="1573531"/>
                <a:ext cx="1709936" cy="3595834"/>
              </a:xfrm>
              <a:prstGeom prst="rect">
                <a:avLst/>
              </a:prstGeom>
              <a:noFill/>
              <a:ln>
                <a:noFill/>
              </a:ln>
            </p:spPr>
            <p:txBody>
              <a:bodyPr wrap="square" rtlCol="0">
                <a:spAutoFit/>
              </a:bodyPr>
              <a:p>
                <a:pPr algn="l">
                  <a:lnSpc>
                    <a:spcPct val="130000"/>
                  </a:lnSpc>
                </a:pPr>
                <a:r>
                  <a:rPr lang="zh-CN" altLang="en-US" sz="1400" b="1" smtClean="0">
                    <a:solidFill>
                      <a:srgbClr val="595959"/>
                    </a:solidFill>
                    <a:latin typeface="华光魏体_CNKI" panose="02000500000000000000" charset="-122"/>
                    <a:ea typeface="华光魏体_CNKI" panose="02000500000000000000" charset="-122"/>
                    <a:cs typeface="华光魏体_CNKI" panose="02000500000000000000" charset="-122"/>
                  </a:rPr>
                  <a:t>荷兰央行是全球首个开展气候压力测试的中央银行。</a:t>
                </a:r>
                <a:r>
                  <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rPr>
                  <a:t>2018 年在压力测试模型中加入碳税政策调整和快速转型冲击两种气候变化情境，分析对 56 个行业经济部门的影响，结果显示低碳转型风险使金融机构发生 3%—11% 的资产损失。</a:t>
                </a:r>
                <a:endParaRPr lang="zh-CN" altLang="en-US" sz="1400" smtClean="0">
                  <a:solidFill>
                    <a:srgbClr val="595959"/>
                  </a:solidFill>
                  <a:latin typeface="华光魏体_CNKI" panose="02000500000000000000" charset="-122"/>
                  <a:ea typeface="华光魏体_CNKI" panose="02000500000000000000" charset="-122"/>
                  <a:cs typeface="华光魏体_CNKI" panose="02000500000000000000" charset="-122"/>
                </a:endParaRPr>
              </a:p>
            </p:txBody>
          </p:sp>
          <p:sp>
            <p:nvSpPr>
              <p:cNvPr id="171" name="矩形 170"/>
              <p:cNvSpPr/>
              <p:nvPr>
                <p:custDataLst>
                  <p:tags r:id="rId25"/>
                </p:custDataLst>
              </p:nvPr>
            </p:nvSpPr>
            <p:spPr>
              <a:xfrm>
                <a:off x="2624214" y="796004"/>
                <a:ext cx="1056640" cy="507936"/>
              </a:xfrm>
              <a:prstGeom prst="rect">
                <a:avLst/>
              </a:prstGeom>
              <a:ln>
                <a:noFill/>
              </a:ln>
            </p:spPr>
            <p:txBody>
              <a:bodyPr wrap="square">
                <a:spAutoFit/>
              </a:bodyPr>
              <a:p>
                <a:pPr algn="ctr"/>
                <a:r>
                  <a:rPr lang="zh-CN" altLang="en-US" b="1" smtClean="0">
                    <a:solidFill>
                      <a:schemeClr val="tx1"/>
                    </a:solidFill>
                    <a:latin typeface="华光魏体_CNKI" panose="02000500000000000000" charset="-122"/>
                    <a:ea typeface="华光魏体_CNKI" panose="02000500000000000000" charset="-122"/>
                    <a:cs typeface="+mn-ea"/>
                  </a:rPr>
                  <a:t>荷兰</a:t>
                </a:r>
                <a:endParaRPr lang="zh-CN" altLang="en-US" b="1" smtClean="0">
                  <a:solidFill>
                    <a:schemeClr val="tx1"/>
                  </a:solidFill>
                  <a:latin typeface="华光魏体_CNKI" panose="02000500000000000000" charset="-122"/>
                  <a:ea typeface="华光魏体_CNKI" panose="02000500000000000000" charset="-122"/>
                  <a:cs typeface="+mn-ea"/>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origami"/>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4346" y="-2669654"/>
            <a:ext cx="6863308" cy="12192000"/>
          </a:xfrm>
          <a:prstGeom prst="rect">
            <a:avLst/>
          </a:prstGeom>
        </p:spPr>
      </p:pic>
      <p:sp>
        <p:nvSpPr>
          <p:cNvPr id="32" name="矩形 31"/>
          <p:cNvSpPr/>
          <p:nvPr/>
        </p:nvSpPr>
        <p:spPr>
          <a:xfrm>
            <a:off x="0" y="0"/>
            <a:ext cx="12192000" cy="6858000"/>
          </a:xfrm>
          <a:prstGeom prst="rect">
            <a:avLst/>
          </a:pr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8" name="圆: 空心 11"/>
          <p:cNvSpPr/>
          <p:nvPr/>
        </p:nvSpPr>
        <p:spPr>
          <a:xfrm>
            <a:off x="-2153910" y="372110"/>
            <a:ext cx="6828790" cy="6485890"/>
          </a:xfrm>
          <a:prstGeom prst="donut">
            <a:avLst>
              <a:gd name="adj" fmla="val 22733"/>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9" name="文本框 8"/>
          <p:cNvSpPr txBox="1"/>
          <p:nvPr/>
        </p:nvSpPr>
        <p:spPr>
          <a:xfrm>
            <a:off x="-280025" y="3230880"/>
            <a:ext cx="3081020" cy="768350"/>
          </a:xfrm>
          <a:prstGeom prst="rect">
            <a:avLst/>
          </a:prstGeom>
          <a:noFill/>
        </p:spPr>
        <p:txBody>
          <a:bodyPr wrap="square" rtlCol="0">
            <a:spAutoFit/>
          </a:bodyPr>
          <a:lstStyle/>
          <a:p>
            <a:pPr algn="r"/>
            <a:r>
              <a:rPr lang="en-US" altLang="zh-CN" sz="4400" b="1" cap="all" dirty="0">
                <a:solidFill>
                  <a:schemeClr val="bg1"/>
                </a:solidFill>
                <a:ea typeface="方正黑体简体" panose="03000509000000000000" pitchFamily="65" charset="-122"/>
                <a:sym typeface="+mn-ea"/>
              </a:rPr>
              <a:t>ontents</a:t>
            </a:r>
            <a:endParaRPr lang="en-US" altLang="zh-CN" sz="4400" b="1" cap="all" dirty="0">
              <a:solidFill>
                <a:schemeClr val="bg1"/>
              </a:solidFill>
              <a:latin typeface="方正黑体简体" panose="03000509000000000000" pitchFamily="65" charset="-122"/>
              <a:ea typeface="方正黑体简体" panose="03000509000000000000" pitchFamily="65" charset="-122"/>
              <a:sym typeface="+mn-ea"/>
            </a:endParaRPr>
          </a:p>
        </p:txBody>
      </p:sp>
      <p:sp>
        <p:nvSpPr>
          <p:cNvPr id="34" name="TextBox 32"/>
          <p:cNvSpPr txBox="1">
            <a:spLocks noChangeArrowheads="1"/>
          </p:cNvSpPr>
          <p:nvPr/>
        </p:nvSpPr>
        <p:spPr bwMode="auto">
          <a:xfrm>
            <a:off x="5997382" y="1765006"/>
            <a:ext cx="58221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01</a:t>
            </a:r>
            <a:endPar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5" name="矩形 34"/>
          <p:cNvSpPr/>
          <p:nvPr/>
        </p:nvSpPr>
        <p:spPr>
          <a:xfrm>
            <a:off x="6757632" y="2067541"/>
            <a:ext cx="1914525" cy="330835"/>
          </a:xfrm>
          <a:prstGeom prst="rect">
            <a:avLst/>
          </a:prstGeom>
          <a:noFill/>
          <a:effectLst/>
        </p:spPr>
        <p:txBody>
          <a:bodyPr wrap="none">
            <a:spAutoFit/>
          </a:bodyPr>
          <a:lstStyle/>
          <a:p>
            <a:pPr algn="l">
              <a:lnSpc>
                <a:spcPct val="130000"/>
              </a:lnSpc>
            </a:pPr>
            <a:r>
              <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rPr>
              <a:t>Background introduction</a:t>
            </a:r>
            <a:endPar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endParaRPr>
          </a:p>
        </p:txBody>
      </p:sp>
      <p:sp>
        <p:nvSpPr>
          <p:cNvPr id="36" name="TextBox 76"/>
          <p:cNvSpPr txBox="1"/>
          <p:nvPr/>
        </p:nvSpPr>
        <p:spPr>
          <a:xfrm>
            <a:off x="6757632" y="1628140"/>
            <a:ext cx="2428762" cy="460375"/>
          </a:xfrm>
          <a:prstGeom prst="rect">
            <a:avLst/>
          </a:prstGeom>
          <a:noFill/>
          <a:effectLst/>
        </p:spPr>
        <p:txBody>
          <a:bodyPr wrap="square" rtlCol="0">
            <a:spAutoFit/>
          </a:bodyPr>
          <a:lstStyle/>
          <a:p>
            <a:r>
              <a:rPr lang="en-US" altLang="zh-CN"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a:t>
            </a:r>
            <a:r>
              <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绿天鹅</a:t>
            </a:r>
            <a:r>
              <a:rPr lang="en-US" altLang="zh-CN"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a:t>
            </a:r>
            <a:r>
              <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事件</a:t>
            </a:r>
            <a:endPar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endParaRPr>
          </a:p>
        </p:txBody>
      </p:sp>
      <p:sp>
        <p:nvSpPr>
          <p:cNvPr id="37" name="TextBox 32"/>
          <p:cNvSpPr txBox="1">
            <a:spLocks noChangeArrowheads="1"/>
          </p:cNvSpPr>
          <p:nvPr/>
        </p:nvSpPr>
        <p:spPr bwMode="auto">
          <a:xfrm>
            <a:off x="5934875" y="2985079"/>
            <a:ext cx="58221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02</a:t>
            </a:r>
            <a:endPar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8" name="矩形 37"/>
          <p:cNvSpPr/>
          <p:nvPr/>
        </p:nvSpPr>
        <p:spPr>
          <a:xfrm>
            <a:off x="6757632" y="3285890"/>
            <a:ext cx="3609975" cy="330835"/>
          </a:xfrm>
          <a:prstGeom prst="rect">
            <a:avLst/>
          </a:prstGeom>
          <a:noFill/>
          <a:effectLst/>
        </p:spPr>
        <p:txBody>
          <a:bodyPr wrap="none">
            <a:spAutoFit/>
          </a:bodyPr>
          <a:lstStyle/>
          <a:p>
            <a:pPr algn="l">
              <a:lnSpc>
                <a:spcPct val="130000"/>
              </a:lnSpc>
            </a:pPr>
            <a:r>
              <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rPr>
              <a:t>Overview and impact mechanism of climate risks</a:t>
            </a:r>
            <a:endPar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endParaRPr>
          </a:p>
        </p:txBody>
      </p:sp>
      <p:sp>
        <p:nvSpPr>
          <p:cNvPr id="39" name="TextBox 76"/>
          <p:cNvSpPr txBox="1"/>
          <p:nvPr/>
        </p:nvSpPr>
        <p:spPr>
          <a:xfrm>
            <a:off x="6757670" y="2802890"/>
            <a:ext cx="3893820" cy="460375"/>
          </a:xfrm>
          <a:prstGeom prst="rect">
            <a:avLst/>
          </a:prstGeom>
          <a:noFill/>
          <a:effectLst/>
        </p:spPr>
        <p:txBody>
          <a:bodyPr wrap="square" rtlCol="0">
            <a:spAutoFit/>
          </a:bodyPr>
          <a:lstStyle/>
          <a:p>
            <a:r>
              <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气候风险概述</a:t>
            </a:r>
            <a:r>
              <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与影响机制</a:t>
            </a:r>
            <a:endPar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endParaRPr>
          </a:p>
        </p:txBody>
      </p:sp>
      <p:sp>
        <p:nvSpPr>
          <p:cNvPr id="40" name="TextBox 32"/>
          <p:cNvSpPr txBox="1">
            <a:spLocks noChangeArrowheads="1"/>
          </p:cNvSpPr>
          <p:nvPr/>
        </p:nvSpPr>
        <p:spPr bwMode="auto">
          <a:xfrm>
            <a:off x="5969415" y="4193327"/>
            <a:ext cx="58221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03</a:t>
            </a:r>
            <a:endParaRPr lang="en-US" altLang="zh-CN" sz="28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1" name="矩形 40"/>
          <p:cNvSpPr/>
          <p:nvPr/>
        </p:nvSpPr>
        <p:spPr>
          <a:xfrm>
            <a:off x="6757632" y="4475427"/>
            <a:ext cx="2809240" cy="330835"/>
          </a:xfrm>
          <a:prstGeom prst="rect">
            <a:avLst/>
          </a:prstGeom>
          <a:noFill/>
          <a:effectLst/>
        </p:spPr>
        <p:txBody>
          <a:bodyPr wrap="none">
            <a:spAutoFit/>
          </a:bodyPr>
          <a:lstStyle/>
          <a:p>
            <a:pPr algn="l">
              <a:lnSpc>
                <a:spcPct val="130000"/>
              </a:lnSpc>
            </a:pPr>
            <a:r>
              <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rPr>
              <a:t>Regulatory measures for climate risk</a:t>
            </a:r>
            <a:endParaRPr lang="en-US" altLang="zh-CN" sz="1200" dirty="0">
              <a:solidFill>
                <a:schemeClr val="bg1"/>
              </a:solidFill>
              <a:latin typeface="Comic Sans MS" panose="030F0702030302020204" charset="0"/>
              <a:ea typeface="FZHei-B01S" panose="02010601030101010101" pitchFamily="2" charset="-122"/>
              <a:cs typeface="Comic Sans MS" panose="030F0702030302020204" charset="0"/>
              <a:sym typeface="FZHei-B01S" panose="02010601030101010101" pitchFamily="2" charset="-122"/>
            </a:endParaRPr>
          </a:p>
        </p:txBody>
      </p:sp>
      <p:sp>
        <p:nvSpPr>
          <p:cNvPr id="42" name="TextBox 76"/>
          <p:cNvSpPr txBox="1"/>
          <p:nvPr/>
        </p:nvSpPr>
        <p:spPr>
          <a:xfrm>
            <a:off x="6757670" y="3992245"/>
            <a:ext cx="3432175" cy="460375"/>
          </a:xfrm>
          <a:prstGeom prst="rect">
            <a:avLst/>
          </a:prstGeom>
          <a:noFill/>
          <a:effectLst/>
        </p:spPr>
        <p:txBody>
          <a:bodyPr wrap="square" rtlCol="0">
            <a:spAutoFit/>
          </a:bodyPr>
          <a:lstStyle/>
          <a:p>
            <a:r>
              <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400" dirty="0" smtClean="0">
              <a:solidFill>
                <a:schemeClr val="bg1"/>
              </a:solidFill>
              <a:latin typeface="华光魏体_CNKI" panose="02000500000000000000" charset="-122"/>
              <a:ea typeface="华光魏体_CNKI" panose="02000500000000000000" charset="-122"/>
              <a:sym typeface="FZHei-B01S" panose="02010601030101010101" pitchFamily="2" charset="-122"/>
            </a:endParaRPr>
          </a:p>
        </p:txBody>
      </p:sp>
      <p:sp>
        <p:nvSpPr>
          <p:cNvPr id="46" name="椭圆 1"/>
          <p:cNvSpPr>
            <a:spLocks noChangeArrowheads="1"/>
          </p:cNvSpPr>
          <p:nvPr/>
        </p:nvSpPr>
        <p:spPr bwMode="auto">
          <a:xfrm>
            <a:off x="5969416" y="1721528"/>
            <a:ext cx="610177" cy="610177"/>
          </a:xfrm>
          <a:prstGeom prst="roundRect">
            <a:avLst/>
          </a:prstGeom>
          <a:noFill/>
          <a:ln w="9525">
            <a:gradFill>
              <a:gsLst>
                <a:gs pos="0">
                  <a:srgbClr val="1CB0D5"/>
                </a:gs>
                <a:gs pos="100000">
                  <a:srgbClr val="1BC8A5"/>
                </a:gs>
              </a:gsLst>
              <a:lin ang="5400000" scaled="1"/>
            </a:gradFill>
          </a:ln>
          <a:effectLst/>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7" name="椭圆 1"/>
          <p:cNvSpPr>
            <a:spLocks noChangeArrowheads="1"/>
          </p:cNvSpPr>
          <p:nvPr/>
        </p:nvSpPr>
        <p:spPr bwMode="auto">
          <a:xfrm>
            <a:off x="5948767" y="2909611"/>
            <a:ext cx="610177" cy="610177"/>
          </a:xfrm>
          <a:prstGeom prst="roundRect">
            <a:avLst/>
          </a:prstGeom>
          <a:noFill/>
          <a:ln w="9525">
            <a:gradFill>
              <a:gsLst>
                <a:gs pos="0">
                  <a:srgbClr val="1CB0D5"/>
                </a:gs>
                <a:gs pos="100000">
                  <a:srgbClr val="1BC8A5"/>
                </a:gs>
              </a:gsLst>
              <a:lin ang="5400000" scaled="1"/>
            </a:gradFill>
          </a:ln>
          <a:effectLst/>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8" name="椭圆 1"/>
          <p:cNvSpPr>
            <a:spLocks noChangeArrowheads="1"/>
          </p:cNvSpPr>
          <p:nvPr/>
        </p:nvSpPr>
        <p:spPr bwMode="auto">
          <a:xfrm>
            <a:off x="5969416" y="4117371"/>
            <a:ext cx="610177" cy="610177"/>
          </a:xfrm>
          <a:prstGeom prst="roundRect">
            <a:avLst/>
          </a:prstGeom>
          <a:noFill/>
          <a:ln w="9525">
            <a:gradFill>
              <a:gsLst>
                <a:gs pos="0">
                  <a:srgbClr val="1CB0D5"/>
                </a:gs>
                <a:gs pos="100000">
                  <a:srgbClr val="1BC8A5"/>
                </a:gs>
              </a:gsLst>
              <a:lin ang="5400000" scaled="1"/>
            </a:gradFill>
          </a:ln>
          <a:effectLst/>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4" grpId="0"/>
      <p:bldP spid="35" grpId="0" bldLvl="0" animBg="1"/>
      <p:bldP spid="36" grpId="0" bldLvl="0" animBg="1"/>
      <p:bldP spid="37" grpId="0"/>
      <p:bldP spid="38" grpId="0" bldLvl="0" animBg="1"/>
      <p:bldP spid="39" grpId="0" bldLvl="0" animBg="1"/>
      <p:bldP spid="40" grpId="0"/>
      <p:bldP spid="41" grpId="0" bldLvl="0" animBg="1"/>
      <p:bldP spid="42" grpId="0" bldLvl="0" animBg="1"/>
      <p:bldP spid="46" grpId="0" animBg="1"/>
      <p:bldP spid="47" grpId="0" animBg="1"/>
      <p:bldP spid="4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76"/>
          <p:cNvSpPr txBox="1"/>
          <p:nvPr/>
        </p:nvSpPr>
        <p:spPr>
          <a:xfrm>
            <a:off x="353695" y="428625"/>
            <a:ext cx="513588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65" name="直接连接符 64"/>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013585" y="1003300"/>
            <a:ext cx="8164830" cy="368300"/>
          </a:xfrm>
          <a:prstGeom prst="rect">
            <a:avLst/>
          </a:prstGeom>
          <a:noFill/>
        </p:spPr>
        <p:txBody>
          <a:bodyPr wrap="square" rtlCol="0">
            <a:spAutoFit/>
          </a:bodyPr>
          <a:p>
            <a:r>
              <a:rPr lang="zh-CN" altLang="en-US">
                <a:latin typeface="华光魏体_CNKI" panose="02000500000000000000" charset="-122"/>
                <a:ea typeface="华光魏体_CNKI" panose="02000500000000000000" charset="-122"/>
              </a:rPr>
              <a:t>（三）以</a:t>
            </a:r>
            <a:r>
              <a:rPr lang="zh-CN" altLang="en-US" b="1">
                <a:solidFill>
                  <a:srgbClr val="C00000"/>
                </a:solidFill>
                <a:latin typeface="华光魏体_CNKI" panose="02000500000000000000" charset="-122"/>
                <a:ea typeface="华光魏体_CNKI" panose="02000500000000000000" charset="-122"/>
              </a:rPr>
              <a:t>气候风险压力测试</a:t>
            </a:r>
            <a:r>
              <a:rPr lang="zh-CN" altLang="en-US">
                <a:latin typeface="华光魏体_CNKI" panose="02000500000000000000" charset="-122"/>
                <a:ea typeface="华光魏体_CNKI" panose="02000500000000000000" charset="-122"/>
              </a:rPr>
              <a:t>为抓手开展气候相关金融风险量化评估</a:t>
            </a:r>
            <a:endParaRPr lang="zh-CN" altLang="en-US">
              <a:latin typeface="华光魏体_CNKI" panose="02000500000000000000" charset="-122"/>
              <a:ea typeface="华光魏体_CNKI" panose="02000500000000000000" charset="-122"/>
            </a:endParaRPr>
          </a:p>
        </p:txBody>
      </p:sp>
      <p:grpSp>
        <p:nvGrpSpPr>
          <p:cNvPr id="21" name="组合 20"/>
          <p:cNvGrpSpPr/>
          <p:nvPr/>
        </p:nvGrpSpPr>
        <p:grpSpPr>
          <a:xfrm>
            <a:off x="1407795" y="1910080"/>
            <a:ext cx="2086610" cy="665480"/>
            <a:chOff x="2217" y="3008"/>
            <a:chExt cx="3286" cy="1048"/>
          </a:xfrm>
        </p:grpSpPr>
        <p:sp>
          <p:nvSpPr>
            <p:cNvPr id="19" name="圆角矩形 18"/>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2574" y="3170"/>
              <a:ext cx="2571" cy="725"/>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测试对象</a:t>
              </a:r>
              <a:endParaRPr lang="zh-CN" altLang="en-US" sz="2400" b="1" smtClean="0">
                <a:latin typeface="华光魏体_CNKI" panose="02000500000000000000" charset="-122"/>
                <a:ea typeface="华光魏体_CNKI" panose="02000500000000000000" charset="-122"/>
                <a:cs typeface="+mn-ea"/>
              </a:endParaRPr>
            </a:p>
          </p:txBody>
        </p:sp>
      </p:grpSp>
      <p:grpSp>
        <p:nvGrpSpPr>
          <p:cNvPr id="22" name="组合 21"/>
          <p:cNvGrpSpPr/>
          <p:nvPr/>
        </p:nvGrpSpPr>
        <p:grpSpPr>
          <a:xfrm>
            <a:off x="4770755" y="1910080"/>
            <a:ext cx="2086610" cy="666115"/>
            <a:chOff x="2217" y="3008"/>
            <a:chExt cx="3286" cy="1049"/>
          </a:xfrm>
        </p:grpSpPr>
        <p:sp>
          <p:nvSpPr>
            <p:cNvPr id="23" name="圆角矩形 22"/>
            <p:cNvSpPr/>
            <p:nvPr/>
          </p:nvSpPr>
          <p:spPr>
            <a:xfrm>
              <a:off x="2217" y="3008"/>
              <a:ext cx="3286" cy="104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2574" y="3170"/>
              <a:ext cx="2571" cy="725"/>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测试行业</a:t>
              </a:r>
              <a:endParaRPr lang="zh-CN" altLang="en-US" sz="2400" b="1" smtClean="0">
                <a:latin typeface="华光魏体_CNKI" panose="02000500000000000000" charset="-122"/>
                <a:ea typeface="华光魏体_CNKI" panose="02000500000000000000" charset="-122"/>
                <a:cs typeface="+mn-ea"/>
              </a:endParaRPr>
            </a:p>
          </p:txBody>
        </p:sp>
      </p:grpSp>
      <p:grpSp>
        <p:nvGrpSpPr>
          <p:cNvPr id="25" name="组合 24"/>
          <p:cNvGrpSpPr/>
          <p:nvPr/>
        </p:nvGrpSpPr>
        <p:grpSpPr>
          <a:xfrm>
            <a:off x="8133715" y="1910080"/>
            <a:ext cx="2086610" cy="666115"/>
            <a:chOff x="2217" y="3008"/>
            <a:chExt cx="3286" cy="1049"/>
          </a:xfrm>
        </p:grpSpPr>
        <p:sp>
          <p:nvSpPr>
            <p:cNvPr id="26" name="圆角矩形 25"/>
            <p:cNvSpPr/>
            <p:nvPr/>
          </p:nvSpPr>
          <p:spPr>
            <a:xfrm>
              <a:off x="2217" y="3008"/>
              <a:ext cx="3286" cy="1049"/>
            </a:xfrm>
            <a:prstGeom prst="roundRect">
              <a:avLst/>
            </a:prstGeom>
            <a:gradFill>
              <a:gsLst>
                <a:gs pos="100000">
                  <a:srgbClr val="F9F8CA"/>
                </a:gs>
                <a:gs pos="6000">
                  <a:srgbClr val="4EAAD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2574" y="3170"/>
              <a:ext cx="2571" cy="725"/>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测试风险</a:t>
              </a:r>
              <a:endParaRPr lang="zh-CN" altLang="en-US" sz="2400" b="1" smtClean="0">
                <a:latin typeface="华光魏体_CNKI" panose="02000500000000000000" charset="-122"/>
                <a:ea typeface="华光魏体_CNKI" panose="02000500000000000000" charset="-122"/>
                <a:cs typeface="+mn-ea"/>
              </a:endParaRPr>
            </a:p>
          </p:txBody>
        </p:sp>
      </p:grpSp>
      <p:grpSp>
        <p:nvGrpSpPr>
          <p:cNvPr id="28" name="组合 27"/>
          <p:cNvGrpSpPr/>
          <p:nvPr/>
        </p:nvGrpSpPr>
        <p:grpSpPr>
          <a:xfrm>
            <a:off x="1407160" y="3858895"/>
            <a:ext cx="2086610" cy="666115"/>
            <a:chOff x="2217" y="3008"/>
            <a:chExt cx="3286" cy="1049"/>
          </a:xfrm>
        </p:grpSpPr>
        <p:sp>
          <p:nvSpPr>
            <p:cNvPr id="29" name="圆角矩形 28"/>
            <p:cNvSpPr/>
            <p:nvPr/>
          </p:nvSpPr>
          <p:spPr>
            <a:xfrm>
              <a:off x="2217" y="3008"/>
              <a:ext cx="3286" cy="1049"/>
            </a:xfrm>
            <a:prstGeom prst="roundRect">
              <a:avLst/>
            </a:prstGeom>
            <a:gradFill>
              <a:gsLst>
                <a:gs pos="100000">
                  <a:schemeClr val="accent6">
                    <a:lumMod val="60000"/>
                    <a:lumOff val="40000"/>
                  </a:schemeClr>
                </a:gs>
                <a:gs pos="0">
                  <a:srgbClr val="0CA45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574" y="3170"/>
              <a:ext cx="2571" cy="725"/>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测试期限</a:t>
              </a:r>
              <a:endParaRPr lang="zh-CN" altLang="en-US" sz="2400" b="1" smtClean="0">
                <a:latin typeface="华光魏体_CNKI" panose="02000500000000000000" charset="-122"/>
                <a:ea typeface="华光魏体_CNKI" panose="02000500000000000000" charset="-122"/>
                <a:cs typeface="+mn-ea"/>
              </a:endParaRPr>
            </a:p>
          </p:txBody>
        </p:sp>
      </p:grpSp>
      <p:grpSp>
        <p:nvGrpSpPr>
          <p:cNvPr id="31" name="组合 30"/>
          <p:cNvGrpSpPr/>
          <p:nvPr/>
        </p:nvGrpSpPr>
        <p:grpSpPr>
          <a:xfrm>
            <a:off x="4749800" y="3858895"/>
            <a:ext cx="2086610" cy="666115"/>
            <a:chOff x="2217" y="3008"/>
            <a:chExt cx="3286" cy="1049"/>
          </a:xfrm>
          <a:gradFill>
            <a:gsLst>
              <a:gs pos="100000">
                <a:srgbClr val="545454"/>
              </a:gs>
              <a:gs pos="1000">
                <a:srgbClr val="E7E9E6"/>
              </a:gs>
            </a:gsLst>
            <a:lin scaled="1"/>
          </a:gradFill>
        </p:grpSpPr>
        <p:sp>
          <p:nvSpPr>
            <p:cNvPr id="32" name="圆角矩形 31"/>
            <p:cNvSpPr/>
            <p:nvPr/>
          </p:nvSpPr>
          <p:spPr>
            <a:xfrm>
              <a:off x="2217" y="3008"/>
              <a:ext cx="3286" cy="1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2574" y="3170"/>
              <a:ext cx="2571" cy="725"/>
            </a:xfrm>
            <a:prstGeom prst="rect">
              <a:avLst/>
            </a:prstGeom>
            <a:grp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测试方法</a:t>
              </a:r>
              <a:endParaRPr lang="zh-CN" altLang="en-US" sz="2400" b="1" smtClean="0">
                <a:latin typeface="华光魏体_CNKI" panose="02000500000000000000" charset="-122"/>
                <a:ea typeface="华光魏体_CNKI" panose="02000500000000000000" charset="-122"/>
                <a:cs typeface="+mn-ea"/>
              </a:endParaRPr>
            </a:p>
          </p:txBody>
        </p:sp>
      </p:grpSp>
      <p:grpSp>
        <p:nvGrpSpPr>
          <p:cNvPr id="35" name="组合 34"/>
          <p:cNvGrpSpPr/>
          <p:nvPr/>
        </p:nvGrpSpPr>
        <p:grpSpPr>
          <a:xfrm>
            <a:off x="8092440" y="3858895"/>
            <a:ext cx="2086610" cy="666115"/>
            <a:chOff x="2217" y="3008"/>
            <a:chExt cx="3286" cy="1049"/>
          </a:xfrm>
          <a:gradFill>
            <a:gsLst>
              <a:gs pos="100000">
                <a:srgbClr val="EEC988"/>
              </a:gs>
              <a:gs pos="0">
                <a:srgbClr val="CB954D"/>
              </a:gs>
            </a:gsLst>
            <a:lin scaled="1"/>
          </a:gradFill>
        </p:grpSpPr>
        <p:sp>
          <p:nvSpPr>
            <p:cNvPr id="36" name="圆角矩形 35"/>
            <p:cNvSpPr/>
            <p:nvPr/>
          </p:nvSpPr>
          <p:spPr>
            <a:xfrm>
              <a:off x="2217" y="3008"/>
              <a:ext cx="3286" cy="1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2494" y="3170"/>
              <a:ext cx="2731" cy="725"/>
            </a:xfrm>
            <a:prstGeom prst="rect">
              <a:avLst/>
            </a:prstGeom>
            <a:grp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资产负债表</a:t>
              </a:r>
              <a:endParaRPr lang="zh-CN" altLang="en-US" sz="2400" b="1" smtClean="0">
                <a:latin typeface="华光魏体_CNKI" panose="02000500000000000000" charset="-122"/>
                <a:ea typeface="华光魏体_CNKI" panose="02000500000000000000" charset="-122"/>
                <a:cs typeface="+mn-ea"/>
              </a:endParaRPr>
            </a:p>
          </p:txBody>
        </p:sp>
      </p:grpSp>
      <p:grpSp>
        <p:nvGrpSpPr>
          <p:cNvPr id="41" name="组合 40"/>
          <p:cNvGrpSpPr/>
          <p:nvPr/>
        </p:nvGrpSpPr>
        <p:grpSpPr>
          <a:xfrm>
            <a:off x="1407795" y="2785110"/>
            <a:ext cx="2086610" cy="762000"/>
            <a:chOff x="2217" y="4654"/>
            <a:chExt cx="3286" cy="1200"/>
          </a:xfrm>
        </p:grpSpPr>
        <p:sp>
          <p:nvSpPr>
            <p:cNvPr id="38" name="矩形 37"/>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2589" y="4941"/>
              <a:ext cx="2556" cy="628"/>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以银行为主</a:t>
              </a:r>
              <a:endParaRPr lang="zh-CN" altLang="en-US" sz="2000">
                <a:latin typeface="宋体" panose="02010600030101010101" pitchFamily="2" charset="-122"/>
                <a:ea typeface="宋体" panose="02010600030101010101" pitchFamily="2" charset="-122"/>
              </a:endParaRPr>
            </a:p>
          </p:txBody>
        </p:sp>
      </p:grpSp>
      <p:grpSp>
        <p:nvGrpSpPr>
          <p:cNvPr id="42" name="组合 41"/>
          <p:cNvGrpSpPr/>
          <p:nvPr/>
        </p:nvGrpSpPr>
        <p:grpSpPr>
          <a:xfrm>
            <a:off x="4749165" y="2785110"/>
            <a:ext cx="2086610" cy="762635"/>
            <a:chOff x="2217" y="4654"/>
            <a:chExt cx="3286" cy="1201"/>
          </a:xfrm>
        </p:grpSpPr>
        <p:sp>
          <p:nvSpPr>
            <p:cNvPr id="43" name="矩形 42"/>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2608" y="4698"/>
              <a:ext cx="2556" cy="111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高碳行业或全部行业</a:t>
              </a:r>
              <a:endParaRPr lang="zh-CN" altLang="en-US" sz="2000">
                <a:latin typeface="宋体" panose="02010600030101010101" pitchFamily="2" charset="-122"/>
                <a:ea typeface="宋体" panose="02010600030101010101" pitchFamily="2" charset="-122"/>
              </a:endParaRPr>
            </a:p>
          </p:txBody>
        </p:sp>
      </p:grpSp>
      <p:grpSp>
        <p:nvGrpSpPr>
          <p:cNvPr id="46" name="组合 45"/>
          <p:cNvGrpSpPr/>
          <p:nvPr/>
        </p:nvGrpSpPr>
        <p:grpSpPr>
          <a:xfrm>
            <a:off x="8133715" y="2785110"/>
            <a:ext cx="2086610" cy="762635"/>
            <a:chOff x="2217" y="4654"/>
            <a:chExt cx="3286" cy="1201"/>
          </a:xfrm>
        </p:grpSpPr>
        <p:sp>
          <p:nvSpPr>
            <p:cNvPr id="47" name="矩形 46"/>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2608" y="4698"/>
              <a:ext cx="2556" cy="111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信用风险</a:t>
              </a:r>
              <a:endParaRPr lang="zh-CN" altLang="en-US" sz="2000">
                <a:latin typeface="宋体" panose="02010600030101010101" pitchFamily="2" charset="-122"/>
                <a:ea typeface="宋体" panose="02010600030101010101" pitchFamily="2" charset="-122"/>
              </a:endParaRPr>
            </a:p>
            <a:p>
              <a:pPr algn="ctr"/>
              <a:r>
                <a:rPr lang="zh-CN" altLang="en-US" sz="2000">
                  <a:latin typeface="宋体" panose="02010600030101010101" pitchFamily="2" charset="-122"/>
                  <a:ea typeface="宋体" panose="02010600030101010101" pitchFamily="2" charset="-122"/>
                </a:rPr>
                <a:t>承保风险</a:t>
              </a:r>
              <a:endParaRPr lang="zh-CN" altLang="en-US" sz="2000">
                <a:latin typeface="宋体" panose="02010600030101010101" pitchFamily="2" charset="-122"/>
                <a:ea typeface="宋体" panose="02010600030101010101" pitchFamily="2" charset="-122"/>
              </a:endParaRPr>
            </a:p>
          </p:txBody>
        </p:sp>
      </p:grpSp>
      <p:grpSp>
        <p:nvGrpSpPr>
          <p:cNvPr id="49" name="组合 48"/>
          <p:cNvGrpSpPr/>
          <p:nvPr/>
        </p:nvGrpSpPr>
        <p:grpSpPr>
          <a:xfrm>
            <a:off x="1395730" y="4808220"/>
            <a:ext cx="2086610" cy="762635"/>
            <a:chOff x="2217" y="4654"/>
            <a:chExt cx="3286" cy="1201"/>
          </a:xfrm>
        </p:grpSpPr>
        <p:sp>
          <p:nvSpPr>
            <p:cNvPr id="50" name="矩形 49"/>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2582" y="4698"/>
              <a:ext cx="2556" cy="111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多数以</a:t>
              </a:r>
              <a:endParaRPr lang="zh-CN" altLang="en-US" sz="2000">
                <a:latin typeface="宋体" panose="02010600030101010101" pitchFamily="2" charset="-122"/>
                <a:ea typeface="宋体" panose="02010600030101010101" pitchFamily="2" charset="-122"/>
              </a:endParaRPr>
            </a:p>
            <a:p>
              <a:pPr algn="ctr"/>
              <a:r>
                <a:rPr lang="en-US" altLang="zh-CN" sz="2000">
                  <a:latin typeface="宋体" panose="02010600030101010101" pitchFamily="2" charset="-122"/>
                  <a:ea typeface="宋体" panose="02010600030101010101" pitchFamily="2" charset="-122"/>
                </a:rPr>
                <a:t>30</a:t>
              </a:r>
              <a:r>
                <a:rPr lang="zh-CN" altLang="en-US" sz="2000">
                  <a:latin typeface="宋体" panose="02010600030101010101" pitchFamily="2" charset="-122"/>
                  <a:ea typeface="宋体" panose="02010600030101010101" pitchFamily="2" charset="-122"/>
                </a:rPr>
                <a:t>年期限</a:t>
              </a:r>
              <a:endParaRPr lang="zh-CN" altLang="en-US" sz="2000">
                <a:latin typeface="宋体" panose="02010600030101010101" pitchFamily="2" charset="-122"/>
                <a:ea typeface="宋体" panose="02010600030101010101" pitchFamily="2" charset="-122"/>
              </a:endParaRPr>
            </a:p>
          </p:txBody>
        </p:sp>
      </p:grpSp>
      <p:grpSp>
        <p:nvGrpSpPr>
          <p:cNvPr id="52" name="组合 51"/>
          <p:cNvGrpSpPr/>
          <p:nvPr/>
        </p:nvGrpSpPr>
        <p:grpSpPr>
          <a:xfrm>
            <a:off x="4749165" y="4805680"/>
            <a:ext cx="2086610" cy="762635"/>
            <a:chOff x="2217" y="4654"/>
            <a:chExt cx="3286" cy="1201"/>
          </a:xfrm>
        </p:grpSpPr>
        <p:sp>
          <p:nvSpPr>
            <p:cNvPr id="53" name="矩形 52"/>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文本框 53"/>
            <p:cNvSpPr txBox="1"/>
            <p:nvPr/>
          </p:nvSpPr>
          <p:spPr>
            <a:xfrm>
              <a:off x="2608" y="4698"/>
              <a:ext cx="2556" cy="111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多数宏观情景分析法</a:t>
              </a:r>
              <a:endParaRPr lang="zh-CN" altLang="en-US" sz="2000">
                <a:latin typeface="宋体" panose="02010600030101010101" pitchFamily="2" charset="-122"/>
                <a:ea typeface="宋体" panose="02010600030101010101" pitchFamily="2" charset="-122"/>
              </a:endParaRPr>
            </a:p>
          </p:txBody>
        </p:sp>
      </p:grpSp>
      <p:grpSp>
        <p:nvGrpSpPr>
          <p:cNvPr id="55" name="组合 54"/>
          <p:cNvGrpSpPr/>
          <p:nvPr/>
        </p:nvGrpSpPr>
        <p:grpSpPr>
          <a:xfrm>
            <a:off x="8086090" y="4777740"/>
            <a:ext cx="2086610" cy="762635"/>
            <a:chOff x="2217" y="4654"/>
            <a:chExt cx="3286" cy="1201"/>
          </a:xfrm>
        </p:grpSpPr>
        <p:sp>
          <p:nvSpPr>
            <p:cNvPr id="56" name="矩形 55"/>
            <p:cNvSpPr/>
            <p:nvPr/>
          </p:nvSpPr>
          <p:spPr>
            <a:xfrm>
              <a:off x="2217" y="4654"/>
              <a:ext cx="3286" cy="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56"/>
            <p:cNvSpPr txBox="1"/>
            <p:nvPr/>
          </p:nvSpPr>
          <p:spPr>
            <a:xfrm>
              <a:off x="2608" y="4698"/>
              <a:ext cx="2556" cy="1113"/>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静态资产负债表假设</a:t>
              </a:r>
              <a:endParaRPr lang="zh-CN" altLang="en-US" sz="2000">
                <a:latin typeface="宋体" panose="02010600030101010101" pitchFamily="2" charset="-122"/>
                <a:ea typeface="宋体" panose="02010600030101010101"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76"/>
          <p:cNvSpPr txBox="1"/>
          <p:nvPr/>
        </p:nvSpPr>
        <p:spPr>
          <a:xfrm>
            <a:off x="353695" y="428625"/>
            <a:ext cx="513588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65" name="直接连接符 64"/>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407795" y="1708150"/>
            <a:ext cx="2704465" cy="1611630"/>
            <a:chOff x="7513" y="2994"/>
            <a:chExt cx="4259" cy="2538"/>
          </a:xfrm>
        </p:grpSpPr>
        <p:grpSp>
          <p:nvGrpSpPr>
            <p:cNvPr id="22" name="组合 21"/>
            <p:cNvGrpSpPr/>
            <p:nvPr/>
          </p:nvGrpSpPr>
          <p:grpSpPr>
            <a:xfrm>
              <a:off x="7513" y="3008"/>
              <a:ext cx="1475" cy="2524"/>
              <a:chOff x="2217" y="3008"/>
              <a:chExt cx="1475" cy="2524"/>
            </a:xfrm>
          </p:grpSpPr>
          <p:sp>
            <p:nvSpPr>
              <p:cNvPr id="23" name="圆角矩形 22"/>
              <p:cNvSpPr/>
              <p:nvPr/>
            </p:nvSpPr>
            <p:spPr>
              <a:xfrm>
                <a:off x="2217" y="3008"/>
                <a:ext cx="1475" cy="252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2217" y="3062"/>
                <a:ext cx="1293" cy="2470"/>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测</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试</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行</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业</a:t>
                </a:r>
                <a:endParaRPr lang="zh-CN" altLang="en-US" sz="2400" b="1" smtClean="0">
                  <a:latin typeface="华光魏体_CNKI" panose="02000500000000000000" charset="-122"/>
                  <a:ea typeface="华光魏体_CNKI" panose="02000500000000000000" charset="-122"/>
                  <a:cs typeface="+mn-ea"/>
                </a:endParaRPr>
              </a:p>
            </p:txBody>
          </p:sp>
        </p:grpSp>
        <p:grpSp>
          <p:nvGrpSpPr>
            <p:cNvPr id="42" name="组合 41"/>
            <p:cNvGrpSpPr/>
            <p:nvPr/>
          </p:nvGrpSpPr>
          <p:grpSpPr>
            <a:xfrm>
              <a:off x="9578" y="2994"/>
              <a:ext cx="2194" cy="2538"/>
              <a:chOff x="4316" y="3262"/>
              <a:chExt cx="2194" cy="2538"/>
            </a:xfrm>
          </p:grpSpPr>
          <p:sp>
            <p:nvSpPr>
              <p:cNvPr id="43" name="矩形 42"/>
              <p:cNvSpPr/>
              <p:nvPr/>
            </p:nvSpPr>
            <p:spPr>
              <a:xfrm>
                <a:off x="4316" y="3262"/>
                <a:ext cx="2194" cy="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4636" y="3580"/>
                <a:ext cx="1552" cy="1598"/>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火电</a:t>
                </a:r>
                <a:endParaRPr lang="zh-CN" altLang="en-US" sz="2000">
                  <a:latin typeface="宋体" panose="02010600030101010101" pitchFamily="2" charset="-122"/>
                  <a:ea typeface="宋体" panose="02010600030101010101" pitchFamily="2" charset="-122"/>
                </a:endParaRPr>
              </a:p>
              <a:p>
                <a:pPr algn="ctr"/>
                <a:r>
                  <a:rPr lang="zh-CN" altLang="en-US" sz="2000">
                    <a:latin typeface="宋体" panose="02010600030101010101" pitchFamily="2" charset="-122"/>
                    <a:ea typeface="宋体" panose="02010600030101010101" pitchFamily="2" charset="-122"/>
                  </a:rPr>
                  <a:t>钢铁</a:t>
                </a:r>
                <a:endParaRPr lang="zh-CN" altLang="en-US" sz="2000">
                  <a:latin typeface="宋体" panose="02010600030101010101" pitchFamily="2" charset="-122"/>
                  <a:ea typeface="宋体" panose="02010600030101010101" pitchFamily="2" charset="-122"/>
                </a:endParaRPr>
              </a:p>
              <a:p>
                <a:pPr algn="ctr"/>
                <a:r>
                  <a:rPr lang="zh-CN" altLang="en-US" sz="2000">
                    <a:latin typeface="宋体" panose="02010600030101010101" pitchFamily="2" charset="-122"/>
                    <a:ea typeface="宋体" panose="02010600030101010101" pitchFamily="2" charset="-122"/>
                  </a:rPr>
                  <a:t>水泥</a:t>
                </a:r>
                <a:endParaRPr lang="zh-CN" altLang="en-US" sz="2000">
                  <a:latin typeface="宋体" panose="02010600030101010101" pitchFamily="2" charset="-122"/>
                  <a:ea typeface="宋体" panose="02010600030101010101" pitchFamily="2" charset="-122"/>
                </a:endParaRPr>
              </a:p>
            </p:txBody>
          </p:sp>
        </p:grpSp>
      </p:grpSp>
      <p:sp>
        <p:nvSpPr>
          <p:cNvPr id="2" name="文本框 1"/>
          <p:cNvSpPr txBox="1"/>
          <p:nvPr/>
        </p:nvSpPr>
        <p:spPr>
          <a:xfrm>
            <a:off x="1407795" y="1002030"/>
            <a:ext cx="7332345" cy="460375"/>
          </a:xfrm>
          <a:prstGeom prst="rect">
            <a:avLst/>
          </a:prstGeom>
          <a:noFill/>
        </p:spPr>
        <p:txBody>
          <a:bodyPr wrap="square" rtlCol="0">
            <a:spAutoFit/>
          </a:bodyPr>
          <a:p>
            <a:r>
              <a:rPr lang="zh-CN" altLang="en-US" sz="2400">
                <a:latin typeface="楷体" panose="02010609060101010101" charset="-122"/>
                <a:ea typeface="楷体" panose="02010609060101010101" charset="-122"/>
              </a:rPr>
              <a:t>我国人民银行已经完成第一阶段的压力测试。</a:t>
            </a:r>
            <a:endParaRPr lang="zh-CN" altLang="en-US" sz="2400">
              <a:latin typeface="楷体" panose="02010609060101010101" charset="-122"/>
              <a:ea typeface="楷体" panose="02010609060101010101" charset="-122"/>
            </a:endParaRPr>
          </a:p>
        </p:txBody>
      </p:sp>
      <p:grpSp>
        <p:nvGrpSpPr>
          <p:cNvPr id="4" name="组合 3"/>
          <p:cNvGrpSpPr/>
          <p:nvPr/>
        </p:nvGrpSpPr>
        <p:grpSpPr>
          <a:xfrm>
            <a:off x="4815205" y="1751330"/>
            <a:ext cx="2704465" cy="1630045"/>
            <a:chOff x="7513" y="2994"/>
            <a:chExt cx="4259" cy="2567"/>
          </a:xfrm>
        </p:grpSpPr>
        <p:grpSp>
          <p:nvGrpSpPr>
            <p:cNvPr id="5" name="组合 4"/>
            <p:cNvGrpSpPr/>
            <p:nvPr/>
          </p:nvGrpSpPr>
          <p:grpSpPr>
            <a:xfrm>
              <a:off x="7513" y="3008"/>
              <a:ext cx="1475" cy="2524"/>
              <a:chOff x="2217" y="3008"/>
              <a:chExt cx="1475" cy="2524"/>
            </a:xfrm>
          </p:grpSpPr>
          <p:sp>
            <p:nvSpPr>
              <p:cNvPr id="6" name="圆角矩形 5"/>
              <p:cNvSpPr/>
              <p:nvPr/>
            </p:nvSpPr>
            <p:spPr>
              <a:xfrm>
                <a:off x="2217" y="3008"/>
                <a:ext cx="1475" cy="252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2217" y="3062"/>
                <a:ext cx="1293" cy="2470"/>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还</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款</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能</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力</a:t>
                </a:r>
                <a:endParaRPr lang="zh-CN" altLang="en-US" sz="2400" b="1" smtClean="0">
                  <a:latin typeface="华光魏体_CNKI" panose="02000500000000000000" charset="-122"/>
                  <a:ea typeface="华光魏体_CNKI" panose="02000500000000000000" charset="-122"/>
                  <a:cs typeface="+mn-ea"/>
                </a:endParaRPr>
              </a:p>
            </p:txBody>
          </p:sp>
        </p:grpSp>
        <p:grpSp>
          <p:nvGrpSpPr>
            <p:cNvPr id="8" name="组合 7"/>
            <p:cNvGrpSpPr/>
            <p:nvPr/>
          </p:nvGrpSpPr>
          <p:grpSpPr>
            <a:xfrm>
              <a:off x="9577" y="2994"/>
              <a:ext cx="2195" cy="2567"/>
              <a:chOff x="4315" y="3262"/>
              <a:chExt cx="2195" cy="2567"/>
            </a:xfrm>
          </p:grpSpPr>
          <p:sp>
            <p:nvSpPr>
              <p:cNvPr id="9" name="矩形 8"/>
              <p:cNvSpPr/>
              <p:nvPr/>
            </p:nvSpPr>
            <p:spPr>
              <a:xfrm>
                <a:off x="4316" y="3262"/>
                <a:ext cx="2194" cy="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4315" y="3262"/>
                <a:ext cx="2195" cy="2567"/>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如果不进行低碳转型，企业还款能力会下降</a:t>
                </a:r>
                <a:endParaRPr lang="zh-CN" altLang="en-US" sz="2000">
                  <a:latin typeface="宋体" panose="02010600030101010101" pitchFamily="2" charset="-122"/>
                  <a:ea typeface="宋体" panose="02010600030101010101" pitchFamily="2" charset="-122"/>
                </a:endParaRPr>
              </a:p>
            </p:txBody>
          </p:sp>
        </p:grpSp>
      </p:grpSp>
      <p:grpSp>
        <p:nvGrpSpPr>
          <p:cNvPr id="11" name="组合 10"/>
          <p:cNvGrpSpPr/>
          <p:nvPr/>
        </p:nvGrpSpPr>
        <p:grpSpPr>
          <a:xfrm>
            <a:off x="8222615" y="1708150"/>
            <a:ext cx="2705100" cy="1611630"/>
            <a:chOff x="7513" y="2994"/>
            <a:chExt cx="4260" cy="2538"/>
          </a:xfrm>
        </p:grpSpPr>
        <p:grpSp>
          <p:nvGrpSpPr>
            <p:cNvPr id="12" name="组合 11"/>
            <p:cNvGrpSpPr/>
            <p:nvPr/>
          </p:nvGrpSpPr>
          <p:grpSpPr>
            <a:xfrm>
              <a:off x="7513" y="3008"/>
              <a:ext cx="1475" cy="2524"/>
              <a:chOff x="2217" y="3008"/>
              <a:chExt cx="1475" cy="2524"/>
            </a:xfrm>
          </p:grpSpPr>
          <p:sp>
            <p:nvSpPr>
              <p:cNvPr id="13" name="圆角矩形 12"/>
              <p:cNvSpPr/>
              <p:nvPr/>
            </p:nvSpPr>
            <p:spPr>
              <a:xfrm>
                <a:off x="2217" y="3008"/>
                <a:ext cx="1475" cy="252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2217" y="3062"/>
                <a:ext cx="1293" cy="2470"/>
              </a:xfrm>
              <a:prstGeom prst="rect">
                <a:avLst/>
              </a:prstGeom>
              <a:noFill/>
            </p:spPr>
            <p:txBody>
              <a:bodyPr wrap="square" rtlCol="0">
                <a:spAutoFit/>
              </a:bodyPr>
              <a:p>
                <a:pPr algn="ctr">
                  <a:buClrTx/>
                  <a:buSzTx/>
                  <a:buFontTx/>
                </a:pPr>
                <a:r>
                  <a:rPr lang="zh-CN" altLang="en-US" sz="2400" b="1" smtClean="0">
                    <a:latin typeface="华光魏体_CNKI" panose="02000500000000000000" charset="-122"/>
                    <a:ea typeface="华光魏体_CNKI" panose="02000500000000000000" charset="-122"/>
                    <a:cs typeface="+mn-ea"/>
                  </a:rPr>
                  <a:t>资本</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充</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足</a:t>
                </a:r>
                <a:endParaRPr lang="zh-CN" altLang="en-US" sz="2400" b="1" smtClean="0">
                  <a:latin typeface="华光魏体_CNKI" panose="02000500000000000000" charset="-122"/>
                  <a:ea typeface="华光魏体_CNKI" panose="02000500000000000000" charset="-122"/>
                  <a:cs typeface="+mn-ea"/>
                </a:endParaRPr>
              </a:p>
              <a:p>
                <a:pPr algn="ctr">
                  <a:buClrTx/>
                  <a:buSzTx/>
                  <a:buFontTx/>
                </a:pPr>
                <a:r>
                  <a:rPr lang="zh-CN" altLang="en-US" sz="2400" b="1" smtClean="0">
                    <a:latin typeface="华光魏体_CNKI" panose="02000500000000000000" charset="-122"/>
                    <a:ea typeface="华光魏体_CNKI" panose="02000500000000000000" charset="-122"/>
                    <a:cs typeface="+mn-ea"/>
                  </a:rPr>
                  <a:t>率</a:t>
                </a:r>
                <a:endParaRPr lang="zh-CN" altLang="en-US" sz="2400" b="1" smtClean="0">
                  <a:latin typeface="华光魏体_CNKI" panose="02000500000000000000" charset="-122"/>
                  <a:ea typeface="华光魏体_CNKI" panose="02000500000000000000" charset="-122"/>
                  <a:cs typeface="+mn-ea"/>
                </a:endParaRPr>
              </a:p>
            </p:txBody>
          </p:sp>
        </p:grpSp>
        <p:grpSp>
          <p:nvGrpSpPr>
            <p:cNvPr id="16" name="组合 15"/>
            <p:cNvGrpSpPr/>
            <p:nvPr/>
          </p:nvGrpSpPr>
          <p:grpSpPr>
            <a:xfrm>
              <a:off x="9578" y="2994"/>
              <a:ext cx="2195" cy="2538"/>
              <a:chOff x="4316" y="3262"/>
              <a:chExt cx="2195" cy="2538"/>
            </a:xfrm>
          </p:grpSpPr>
          <p:sp>
            <p:nvSpPr>
              <p:cNvPr id="17" name="矩形 16"/>
              <p:cNvSpPr/>
              <p:nvPr/>
            </p:nvSpPr>
            <p:spPr>
              <a:xfrm>
                <a:off x="4316" y="3262"/>
                <a:ext cx="2194" cy="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4316" y="3580"/>
                <a:ext cx="2195" cy="1598"/>
              </a:xfrm>
              <a:prstGeom prst="rect">
                <a:avLst/>
              </a:prstGeom>
              <a:noFill/>
            </p:spPr>
            <p:txBody>
              <a:bodyPr wrap="square" rtlCol="0">
                <a:spAutoFit/>
              </a:bodyPr>
              <a:p>
                <a:pPr algn="ctr"/>
                <a:r>
                  <a:rPr lang="zh-CN" altLang="en-US" sz="2000">
                    <a:latin typeface="宋体" panose="02010600030101010101" pitchFamily="2" charset="-122"/>
                    <a:ea typeface="宋体" panose="02010600030101010101" pitchFamily="2" charset="-122"/>
                  </a:rPr>
                  <a:t>满足</a:t>
                </a:r>
                <a:endParaRPr lang="zh-CN" altLang="en-US" sz="2000">
                  <a:latin typeface="宋体" panose="02010600030101010101" pitchFamily="2" charset="-122"/>
                  <a:ea typeface="宋体" panose="02010600030101010101" pitchFamily="2" charset="-122"/>
                </a:endParaRPr>
              </a:p>
              <a:p>
                <a:pPr algn="ctr"/>
                <a:r>
                  <a:rPr lang="zh-CN" altLang="en-US" sz="2000">
                    <a:latin typeface="宋体" panose="02010600030101010101" pitchFamily="2" charset="-122"/>
                    <a:ea typeface="宋体" panose="02010600030101010101" pitchFamily="2" charset="-122"/>
                  </a:rPr>
                  <a:t>监管</a:t>
                </a:r>
                <a:endParaRPr lang="zh-CN" altLang="en-US" sz="2000">
                  <a:latin typeface="宋体" panose="02010600030101010101" pitchFamily="2" charset="-122"/>
                  <a:ea typeface="宋体" panose="02010600030101010101" pitchFamily="2" charset="-122"/>
                </a:endParaRPr>
              </a:p>
              <a:p>
                <a:pPr algn="ctr"/>
                <a:r>
                  <a:rPr lang="zh-CN" altLang="en-US" sz="2000">
                    <a:latin typeface="宋体" panose="02010600030101010101" pitchFamily="2" charset="-122"/>
                    <a:ea typeface="宋体" panose="02010600030101010101" pitchFamily="2" charset="-122"/>
                  </a:rPr>
                  <a:t>要求</a:t>
                </a:r>
                <a:endParaRPr lang="zh-CN" altLang="en-US" sz="2000">
                  <a:latin typeface="宋体" panose="02010600030101010101" pitchFamily="2" charset="-122"/>
                  <a:ea typeface="宋体" panose="02010600030101010101" pitchFamily="2" charset="-122"/>
                </a:endParaRPr>
              </a:p>
            </p:txBody>
          </p:sp>
        </p:grpSp>
      </p:grpSp>
      <p:sp>
        <p:nvSpPr>
          <p:cNvPr id="34" name="文本框 33"/>
          <p:cNvSpPr txBox="1"/>
          <p:nvPr/>
        </p:nvSpPr>
        <p:spPr>
          <a:xfrm>
            <a:off x="1407795" y="3608705"/>
            <a:ext cx="7332345" cy="460375"/>
          </a:xfrm>
          <a:prstGeom prst="rect">
            <a:avLst/>
          </a:prstGeom>
          <a:noFill/>
        </p:spPr>
        <p:txBody>
          <a:bodyPr wrap="square" rtlCol="0">
            <a:spAutoFit/>
          </a:bodyPr>
          <a:p>
            <a:r>
              <a:rPr lang="zh-CN" altLang="en-US" sz="2400">
                <a:latin typeface="楷体" panose="02010609060101010101" charset="-122"/>
                <a:ea typeface="楷体" panose="02010609060101010101" charset="-122"/>
              </a:rPr>
              <a:t>下一阶段，人民银行继续完善气候压力测试方法。</a:t>
            </a:r>
            <a:endParaRPr lang="zh-CN" altLang="en-US" sz="2400">
              <a:latin typeface="楷体" panose="02010609060101010101" charset="-122"/>
              <a:ea typeface="楷体" panose="02010609060101010101" charset="-122"/>
            </a:endParaRPr>
          </a:p>
        </p:txBody>
      </p:sp>
      <p:grpSp>
        <p:nvGrpSpPr>
          <p:cNvPr id="39" name="组合 38"/>
          <p:cNvGrpSpPr/>
          <p:nvPr/>
        </p:nvGrpSpPr>
        <p:grpSpPr>
          <a:xfrm>
            <a:off x="1348105" y="4441825"/>
            <a:ext cx="2086610" cy="1158710"/>
            <a:chOff x="2217" y="3008"/>
            <a:chExt cx="3286" cy="1049"/>
          </a:xfrm>
        </p:grpSpPr>
        <p:sp>
          <p:nvSpPr>
            <p:cNvPr id="58" name="圆角矩形 57"/>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2314" y="3170"/>
              <a:ext cx="3012" cy="640"/>
            </a:xfrm>
            <a:prstGeom prst="rect">
              <a:avLst/>
            </a:prstGeom>
            <a:noFill/>
          </p:spPr>
          <p:txBody>
            <a:bodyPr wrap="square" rtlCol="0">
              <a:spAutoFit/>
            </a:bodyPr>
            <a:p>
              <a:pPr algn="ctr">
                <a:buClrTx/>
                <a:buSzTx/>
                <a:buFontTx/>
              </a:pPr>
              <a:r>
                <a:rPr lang="zh-CN" altLang="en-US" sz="2000" b="1" smtClean="0">
                  <a:latin typeface="华光魏体_CNKI" panose="02000500000000000000" charset="-122"/>
                  <a:ea typeface="华光魏体_CNKI" panose="02000500000000000000" charset="-122"/>
                  <a:cs typeface="+mn-ea"/>
                </a:rPr>
                <a:t>改进压力情景和传导路径</a:t>
              </a:r>
              <a:endParaRPr lang="zh-CN" altLang="en-US" sz="2000" b="1" smtClean="0">
                <a:latin typeface="华光魏体_CNKI" panose="02000500000000000000" charset="-122"/>
                <a:ea typeface="华光魏体_CNKI" panose="02000500000000000000" charset="-122"/>
                <a:cs typeface="+mn-ea"/>
              </a:endParaRPr>
            </a:p>
          </p:txBody>
        </p:sp>
      </p:grpSp>
      <p:grpSp>
        <p:nvGrpSpPr>
          <p:cNvPr id="60" name="组合 59"/>
          <p:cNvGrpSpPr/>
          <p:nvPr/>
        </p:nvGrpSpPr>
        <p:grpSpPr>
          <a:xfrm>
            <a:off x="5086350" y="4441825"/>
            <a:ext cx="2076450" cy="1159510"/>
            <a:chOff x="2217" y="3008"/>
            <a:chExt cx="3286" cy="1049"/>
          </a:xfrm>
        </p:grpSpPr>
        <p:sp>
          <p:nvSpPr>
            <p:cNvPr id="61" name="圆角矩形 60"/>
            <p:cNvSpPr/>
            <p:nvPr/>
          </p:nvSpPr>
          <p:spPr>
            <a:xfrm>
              <a:off x="2217" y="3008"/>
              <a:ext cx="3286" cy="104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文本框 61"/>
            <p:cNvSpPr txBox="1"/>
            <p:nvPr/>
          </p:nvSpPr>
          <p:spPr>
            <a:xfrm>
              <a:off x="2574" y="3170"/>
              <a:ext cx="2571" cy="639"/>
            </a:xfrm>
            <a:prstGeom prst="rect">
              <a:avLst/>
            </a:prstGeom>
            <a:noFill/>
          </p:spPr>
          <p:txBody>
            <a:bodyPr wrap="square" rtlCol="0">
              <a:spAutoFit/>
            </a:bodyPr>
            <a:p>
              <a:pPr algn="ctr">
                <a:buClrTx/>
                <a:buSzTx/>
                <a:buFontTx/>
              </a:pPr>
              <a:r>
                <a:rPr lang="zh-CN" altLang="en-US" sz="2000" b="1" smtClean="0">
                  <a:latin typeface="华光魏体_CNKI" panose="02000500000000000000" charset="-122"/>
                  <a:ea typeface="华光魏体_CNKI" panose="02000500000000000000" charset="-122"/>
                  <a:cs typeface="+mn-ea"/>
                </a:rPr>
                <a:t>拓宽覆盖</a:t>
              </a:r>
              <a:endParaRPr lang="zh-CN" altLang="en-US" sz="2000" b="1" smtClean="0">
                <a:latin typeface="华光魏体_CNKI" panose="02000500000000000000" charset="-122"/>
                <a:ea typeface="华光魏体_CNKI" panose="02000500000000000000" charset="-122"/>
                <a:cs typeface="+mn-ea"/>
              </a:endParaRPr>
            </a:p>
            <a:p>
              <a:pPr algn="ctr">
                <a:buClrTx/>
                <a:buSzTx/>
                <a:buFontTx/>
              </a:pPr>
              <a:r>
                <a:rPr lang="zh-CN" altLang="en-US" sz="2000" b="1" smtClean="0">
                  <a:latin typeface="华光魏体_CNKI" panose="02000500000000000000" charset="-122"/>
                  <a:ea typeface="华光魏体_CNKI" panose="02000500000000000000" charset="-122"/>
                  <a:cs typeface="+mn-ea"/>
                </a:rPr>
                <a:t>行业范围</a:t>
              </a:r>
              <a:endParaRPr lang="zh-CN" altLang="en-US" sz="2000" b="1" smtClean="0">
                <a:latin typeface="华光魏体_CNKI" panose="02000500000000000000" charset="-122"/>
                <a:ea typeface="华光魏体_CNKI" panose="02000500000000000000" charset="-122"/>
                <a:cs typeface="+mn-ea"/>
              </a:endParaRPr>
            </a:p>
          </p:txBody>
        </p:sp>
      </p:grpSp>
      <p:grpSp>
        <p:nvGrpSpPr>
          <p:cNvPr id="63" name="组合 62"/>
          <p:cNvGrpSpPr/>
          <p:nvPr/>
        </p:nvGrpSpPr>
        <p:grpSpPr>
          <a:xfrm>
            <a:off x="8814435" y="4441825"/>
            <a:ext cx="2106930" cy="1158240"/>
            <a:chOff x="2217" y="3008"/>
            <a:chExt cx="3286" cy="1049"/>
          </a:xfrm>
        </p:grpSpPr>
        <p:sp>
          <p:nvSpPr>
            <p:cNvPr id="64" name="圆角矩形 63"/>
            <p:cNvSpPr/>
            <p:nvPr/>
          </p:nvSpPr>
          <p:spPr>
            <a:xfrm>
              <a:off x="2217" y="3008"/>
              <a:ext cx="3286" cy="1049"/>
            </a:xfrm>
            <a:prstGeom prst="roundRect">
              <a:avLst/>
            </a:prstGeom>
            <a:gradFill>
              <a:gsLst>
                <a:gs pos="100000">
                  <a:srgbClr val="F9F8CA"/>
                </a:gs>
                <a:gs pos="6000">
                  <a:srgbClr val="4EAAD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2574" y="3170"/>
              <a:ext cx="2571" cy="640"/>
            </a:xfrm>
            <a:prstGeom prst="rect">
              <a:avLst/>
            </a:prstGeom>
            <a:noFill/>
          </p:spPr>
          <p:txBody>
            <a:bodyPr wrap="square" rtlCol="0">
              <a:spAutoFit/>
            </a:bodyPr>
            <a:p>
              <a:pPr algn="ctr">
                <a:buClrTx/>
                <a:buSzTx/>
                <a:buFontTx/>
              </a:pPr>
              <a:r>
                <a:rPr lang="zh-CN" altLang="en-US" sz="2000" b="1" smtClean="0">
                  <a:latin typeface="华光魏体_CNKI" panose="02000500000000000000" charset="-122"/>
                  <a:ea typeface="华光魏体_CNKI" panose="02000500000000000000" charset="-122"/>
                  <a:cs typeface="+mn-ea"/>
                </a:rPr>
                <a:t>宏观情景</a:t>
              </a:r>
              <a:endParaRPr lang="zh-CN" altLang="en-US" sz="2000" b="1" smtClean="0">
                <a:latin typeface="华光魏体_CNKI" panose="02000500000000000000" charset="-122"/>
                <a:ea typeface="华光魏体_CNKI" panose="02000500000000000000" charset="-122"/>
                <a:cs typeface="+mn-ea"/>
              </a:endParaRPr>
            </a:p>
            <a:p>
              <a:pPr algn="ctr">
                <a:buClrTx/>
                <a:buSzTx/>
                <a:buFontTx/>
              </a:pPr>
              <a:r>
                <a:rPr lang="zh-CN" altLang="en-US" sz="2000" b="1" smtClean="0">
                  <a:latin typeface="华光魏体_CNKI" panose="02000500000000000000" charset="-122"/>
                  <a:ea typeface="华光魏体_CNKI" panose="02000500000000000000" charset="-122"/>
                  <a:cs typeface="+mn-ea"/>
                </a:rPr>
                <a:t>压力测试</a:t>
              </a:r>
              <a:endParaRPr lang="zh-CN" altLang="en-US" sz="2000" b="1" smtClean="0">
                <a:latin typeface="华光魏体_CNKI" panose="02000500000000000000" charset="-122"/>
                <a:ea typeface="华光魏体_CNKI" panose="02000500000000000000" charset="-122"/>
                <a:cs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76"/>
          <p:cNvSpPr txBox="1"/>
          <p:nvPr/>
        </p:nvSpPr>
        <p:spPr>
          <a:xfrm>
            <a:off x="353695" y="428625"/>
            <a:ext cx="513588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65" name="直接连接符 64"/>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754505" y="1094105"/>
            <a:ext cx="8683625" cy="368300"/>
          </a:xfrm>
          <a:prstGeom prst="rect">
            <a:avLst/>
          </a:prstGeom>
          <a:noFill/>
        </p:spPr>
        <p:txBody>
          <a:bodyPr wrap="square" rtlCol="0">
            <a:spAutoFit/>
          </a:bodyPr>
          <a:p>
            <a:pPr>
              <a:buClrTx/>
              <a:buSzTx/>
              <a:buFontTx/>
            </a:pPr>
            <a:r>
              <a:rPr lang="zh-CN" altLang="en-US">
                <a:latin typeface="华光魏体_CNKI" panose="02000500000000000000" charset="-122"/>
                <a:ea typeface="华光魏体_CNKI" panose="02000500000000000000" charset="-122"/>
              </a:rPr>
              <a:t>（四）监管实践</a:t>
            </a:r>
            <a:endParaRPr lang="zh-CN" altLang="en-US">
              <a:latin typeface="华光魏体_CNKI" panose="02000500000000000000" charset="-122"/>
              <a:ea typeface="华光魏体_CNKI" panose="02000500000000000000" charset="-122"/>
            </a:endParaRPr>
          </a:p>
        </p:txBody>
      </p:sp>
      <p:grpSp>
        <p:nvGrpSpPr>
          <p:cNvPr id="14" name="组合 13"/>
          <p:cNvGrpSpPr/>
          <p:nvPr/>
        </p:nvGrpSpPr>
        <p:grpSpPr>
          <a:xfrm>
            <a:off x="929640" y="1755140"/>
            <a:ext cx="9824720" cy="1497330"/>
            <a:chOff x="1533" y="2950"/>
            <a:chExt cx="15472" cy="2358"/>
          </a:xfrm>
        </p:grpSpPr>
        <p:grpSp>
          <p:nvGrpSpPr>
            <p:cNvPr id="36" name="组合 35"/>
            <p:cNvGrpSpPr/>
            <p:nvPr/>
          </p:nvGrpSpPr>
          <p:grpSpPr>
            <a:xfrm>
              <a:off x="1533" y="2950"/>
              <a:ext cx="2540" cy="2359"/>
              <a:chOff x="1960" y="7682"/>
              <a:chExt cx="2540" cy="2449"/>
            </a:xfrm>
          </p:grpSpPr>
          <p:sp>
            <p:nvSpPr>
              <p:cNvPr id="34" name="同心圆 33"/>
              <p:cNvSpPr/>
              <p:nvPr/>
            </p:nvSpPr>
            <p:spPr>
              <a:xfrm>
                <a:off x="1960" y="7682"/>
                <a:ext cx="2540" cy="2449"/>
              </a:xfrm>
              <a:prstGeom prst="donut">
                <a:avLst>
                  <a:gd name="adj" fmla="val 5077"/>
                </a:avLst>
              </a:prstGeom>
              <a:noFill/>
              <a:ln>
                <a:solidFill>
                  <a:srgbClr val="64A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文本框 34"/>
              <p:cNvSpPr txBox="1"/>
              <p:nvPr/>
            </p:nvSpPr>
            <p:spPr>
              <a:xfrm>
                <a:off x="2416" y="8544"/>
                <a:ext cx="1628" cy="753"/>
              </a:xfrm>
              <a:prstGeom prst="rect">
                <a:avLst/>
              </a:prstGeom>
              <a:noFill/>
            </p:spPr>
            <p:txBody>
              <a:bodyPr wrap="square" rtlCol="0">
                <a:spAutoFit/>
              </a:bodyPr>
              <a:p>
                <a:pPr algn="ctr"/>
                <a:r>
                  <a:rPr lang="en-US" altLang="zh-CN" sz="2400" b="1">
                    <a:latin typeface="宋体" panose="02010600030101010101" pitchFamily="2" charset="-122"/>
                    <a:ea typeface="宋体" panose="02010600030101010101" pitchFamily="2" charset="-122"/>
                  </a:rPr>
                  <a:t>BCBS</a:t>
                </a:r>
                <a:endParaRPr lang="en-US" altLang="zh-CN" sz="2400" b="1">
                  <a:latin typeface="宋体" panose="02010600030101010101" pitchFamily="2" charset="-122"/>
                  <a:ea typeface="宋体" panose="02010600030101010101" pitchFamily="2" charset="-122"/>
                </a:endParaRPr>
              </a:p>
            </p:txBody>
          </p:sp>
        </p:grpSp>
        <p:cxnSp>
          <p:nvCxnSpPr>
            <p:cNvPr id="37" name="直接箭头连接符 36"/>
            <p:cNvCxnSpPr/>
            <p:nvPr/>
          </p:nvCxnSpPr>
          <p:spPr>
            <a:xfrm>
              <a:off x="4411" y="4319"/>
              <a:ext cx="5401" cy="15"/>
            </a:xfrm>
            <a:prstGeom prst="straightConnector1">
              <a:avLst/>
            </a:prstGeom>
            <a:ln w="38100">
              <a:solidFill>
                <a:srgbClr val="8D8988"/>
              </a:solidFill>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411" y="3221"/>
              <a:ext cx="5142" cy="1113"/>
            </a:xfrm>
            <a:prstGeom prst="rect">
              <a:avLst/>
            </a:prstGeom>
            <a:noFill/>
          </p:spPr>
          <p:txBody>
            <a:bodyPr wrap="square" rtlCol="0">
              <a:spAutoFit/>
            </a:bodyPr>
            <a:p>
              <a:pPr algn="ctr"/>
              <a:r>
                <a:rPr lang="zh-CN" altLang="en-US" sz="2000">
                  <a:latin typeface="楷体" panose="02010609060101010101" charset="-122"/>
                  <a:ea typeface="楷体" panose="02010609060101010101" charset="-122"/>
                </a:rPr>
                <a:t>研究将气候风险纳入巴塞尔监管的可行性</a:t>
              </a:r>
              <a:endParaRPr lang="zh-CN" altLang="en-US" sz="2000">
                <a:latin typeface="楷体" panose="02010609060101010101" charset="-122"/>
                <a:ea typeface="楷体" panose="02010609060101010101" charset="-122"/>
              </a:endParaRPr>
            </a:p>
          </p:txBody>
        </p:sp>
        <p:grpSp>
          <p:nvGrpSpPr>
            <p:cNvPr id="21" name="组合 20"/>
            <p:cNvGrpSpPr/>
            <p:nvPr/>
          </p:nvGrpSpPr>
          <p:grpSpPr>
            <a:xfrm>
              <a:off x="10737" y="3650"/>
              <a:ext cx="6268" cy="1049"/>
              <a:chOff x="2217" y="3008"/>
              <a:chExt cx="3286" cy="1049"/>
            </a:xfrm>
          </p:grpSpPr>
          <p:sp>
            <p:nvSpPr>
              <p:cNvPr id="19" name="圆角矩形 18"/>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2336" y="3041"/>
                <a:ext cx="3049" cy="1016"/>
              </a:xfrm>
              <a:prstGeom prst="rect">
                <a:avLst/>
              </a:prstGeom>
              <a:noFill/>
            </p:spPr>
            <p:txBody>
              <a:bodyPr wrap="square" rtlCol="0">
                <a:spAutoFit/>
              </a:bodyPr>
              <a:p>
                <a:pPr algn="ctr">
                  <a:buClrTx/>
                  <a:buSzTx/>
                  <a:buFontTx/>
                </a:pPr>
                <a:r>
                  <a:rPr lang="zh-CN" altLang="en-US" b="1" smtClean="0">
                    <a:latin typeface="华光魏体_CNKI" panose="02000500000000000000" charset="-122"/>
                    <a:ea typeface="华光魏体_CNKI" panose="02000500000000000000" charset="-122"/>
                    <a:cs typeface="+mn-ea"/>
                  </a:rPr>
                  <a:t>《有效管理和监管气候相关风险的指导原则》</a:t>
                </a:r>
                <a:endParaRPr lang="zh-CN" altLang="en-US" b="1" smtClean="0">
                  <a:latin typeface="华光魏体_CNKI" panose="02000500000000000000" charset="-122"/>
                  <a:ea typeface="华光魏体_CNKI" panose="02000500000000000000" charset="-122"/>
                  <a:cs typeface="+mn-ea"/>
                </a:endParaRPr>
              </a:p>
            </p:txBody>
          </p:sp>
        </p:grpSp>
      </p:grpSp>
      <p:grpSp>
        <p:nvGrpSpPr>
          <p:cNvPr id="17" name="组合 16"/>
          <p:cNvGrpSpPr/>
          <p:nvPr/>
        </p:nvGrpSpPr>
        <p:grpSpPr>
          <a:xfrm>
            <a:off x="929005" y="3244850"/>
            <a:ext cx="9824720" cy="1633855"/>
            <a:chOff x="1533" y="2736"/>
            <a:chExt cx="15472" cy="2573"/>
          </a:xfrm>
        </p:grpSpPr>
        <p:grpSp>
          <p:nvGrpSpPr>
            <p:cNvPr id="18" name="组合 17"/>
            <p:cNvGrpSpPr/>
            <p:nvPr/>
          </p:nvGrpSpPr>
          <p:grpSpPr>
            <a:xfrm>
              <a:off x="1533" y="2950"/>
              <a:ext cx="2540" cy="2359"/>
              <a:chOff x="1960" y="7682"/>
              <a:chExt cx="2540" cy="2449"/>
            </a:xfrm>
          </p:grpSpPr>
          <p:sp>
            <p:nvSpPr>
              <p:cNvPr id="22" name="同心圆 21"/>
              <p:cNvSpPr/>
              <p:nvPr/>
            </p:nvSpPr>
            <p:spPr>
              <a:xfrm>
                <a:off x="1960" y="7682"/>
                <a:ext cx="2540" cy="2449"/>
              </a:xfrm>
              <a:prstGeom prst="donut">
                <a:avLst>
                  <a:gd name="adj" fmla="val 5077"/>
                </a:avLst>
              </a:prstGeom>
              <a:noFill/>
              <a:ln>
                <a:solidFill>
                  <a:srgbClr val="64A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3" name="文本框 22"/>
              <p:cNvSpPr txBox="1"/>
              <p:nvPr/>
            </p:nvSpPr>
            <p:spPr>
              <a:xfrm>
                <a:off x="2416" y="8544"/>
                <a:ext cx="1628" cy="753"/>
              </a:xfrm>
              <a:prstGeom prst="rect">
                <a:avLst/>
              </a:prstGeom>
              <a:noFill/>
            </p:spPr>
            <p:txBody>
              <a:bodyPr wrap="square" rtlCol="0">
                <a:spAutoFit/>
              </a:bodyPr>
              <a:p>
                <a:pPr algn="ctr"/>
                <a:r>
                  <a:rPr lang="en-US" altLang="zh-CN" sz="2400" b="1">
                    <a:latin typeface="宋体" panose="02010600030101010101" pitchFamily="2" charset="-122"/>
                    <a:ea typeface="宋体" panose="02010600030101010101" pitchFamily="2" charset="-122"/>
                  </a:rPr>
                  <a:t>IAIS</a:t>
                </a:r>
                <a:endParaRPr lang="en-US" altLang="zh-CN" sz="2400" b="1">
                  <a:latin typeface="宋体" panose="02010600030101010101" pitchFamily="2" charset="-122"/>
                  <a:ea typeface="宋体" panose="02010600030101010101" pitchFamily="2" charset="-122"/>
                </a:endParaRPr>
              </a:p>
            </p:txBody>
          </p:sp>
        </p:grpSp>
        <p:cxnSp>
          <p:nvCxnSpPr>
            <p:cNvPr id="24" name="直接箭头连接符 23"/>
            <p:cNvCxnSpPr/>
            <p:nvPr/>
          </p:nvCxnSpPr>
          <p:spPr>
            <a:xfrm>
              <a:off x="4411" y="4319"/>
              <a:ext cx="5401" cy="15"/>
            </a:xfrm>
            <a:prstGeom prst="straightConnector1">
              <a:avLst/>
            </a:prstGeom>
            <a:ln w="38100">
              <a:solidFill>
                <a:srgbClr val="8D8988"/>
              </a:solidFill>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192" y="2736"/>
              <a:ext cx="5583" cy="1598"/>
            </a:xfrm>
            <a:prstGeom prst="rect">
              <a:avLst/>
            </a:prstGeom>
            <a:noFill/>
          </p:spPr>
          <p:txBody>
            <a:bodyPr wrap="square" rtlCol="0">
              <a:spAutoFit/>
            </a:bodyPr>
            <a:p>
              <a:pPr algn="ctr"/>
              <a:r>
                <a:rPr lang="zh-CN" altLang="en-US" sz="2000">
                  <a:latin typeface="楷体" panose="02010609060101010101" charset="-122"/>
                  <a:ea typeface="楷体" panose="02010609060101010101" charset="-122"/>
                </a:rPr>
                <a:t>针对公司治理、内部控制、偿付能力风险管理、投资、信息披露等方面提出监管建议</a:t>
              </a:r>
              <a:endParaRPr lang="zh-CN" altLang="en-US" sz="2000">
                <a:latin typeface="楷体" panose="02010609060101010101" charset="-122"/>
                <a:ea typeface="楷体" panose="02010609060101010101" charset="-122"/>
              </a:endParaRPr>
            </a:p>
          </p:txBody>
        </p:sp>
        <p:grpSp>
          <p:nvGrpSpPr>
            <p:cNvPr id="26" name="组合 25"/>
            <p:cNvGrpSpPr/>
            <p:nvPr/>
          </p:nvGrpSpPr>
          <p:grpSpPr>
            <a:xfrm>
              <a:off x="10737" y="3650"/>
              <a:ext cx="6268" cy="1049"/>
              <a:chOff x="2217" y="3008"/>
              <a:chExt cx="3286" cy="1049"/>
            </a:xfrm>
          </p:grpSpPr>
          <p:sp>
            <p:nvSpPr>
              <p:cNvPr id="27" name="圆角矩形 26"/>
              <p:cNvSpPr/>
              <p:nvPr/>
            </p:nvSpPr>
            <p:spPr>
              <a:xfrm>
                <a:off x="2217" y="3008"/>
                <a:ext cx="3286" cy="104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2336" y="3041"/>
                <a:ext cx="3049" cy="1016"/>
              </a:xfrm>
              <a:prstGeom prst="rect">
                <a:avLst/>
              </a:prstGeom>
              <a:noFill/>
            </p:spPr>
            <p:txBody>
              <a:bodyPr wrap="square" rtlCol="0">
                <a:spAutoFit/>
              </a:bodyPr>
              <a:p>
                <a:pPr algn="ctr">
                  <a:buClrTx/>
                  <a:buSzTx/>
                  <a:buFontTx/>
                </a:pPr>
                <a:r>
                  <a:rPr lang="zh-CN" altLang="en-US" b="1" smtClean="0">
                    <a:latin typeface="华光魏体_CNKI" panose="02000500000000000000" charset="-122"/>
                    <a:ea typeface="华光魏体_CNKI" panose="02000500000000000000" charset="-122"/>
                    <a:cs typeface="+mn-ea"/>
                  </a:rPr>
                  <a:t>《关于保险业气候相关风险监管的应用文件》</a:t>
                </a:r>
                <a:endParaRPr lang="zh-CN" altLang="en-US" b="1" smtClean="0">
                  <a:latin typeface="华光魏体_CNKI" panose="02000500000000000000" charset="-122"/>
                  <a:ea typeface="华光魏体_CNKI" panose="02000500000000000000" charset="-122"/>
                  <a:cs typeface="+mn-ea"/>
                </a:endParaRPr>
              </a:p>
            </p:txBody>
          </p:sp>
        </p:grpSp>
      </p:grpSp>
      <p:grpSp>
        <p:nvGrpSpPr>
          <p:cNvPr id="29" name="组合 28"/>
          <p:cNvGrpSpPr/>
          <p:nvPr/>
        </p:nvGrpSpPr>
        <p:grpSpPr>
          <a:xfrm>
            <a:off x="929005" y="5006975"/>
            <a:ext cx="9824720" cy="1497965"/>
            <a:chOff x="1533" y="2950"/>
            <a:chExt cx="15472" cy="2359"/>
          </a:xfrm>
        </p:grpSpPr>
        <p:grpSp>
          <p:nvGrpSpPr>
            <p:cNvPr id="30" name="组合 29"/>
            <p:cNvGrpSpPr/>
            <p:nvPr/>
          </p:nvGrpSpPr>
          <p:grpSpPr>
            <a:xfrm>
              <a:off x="1533" y="2950"/>
              <a:ext cx="2540" cy="2359"/>
              <a:chOff x="1960" y="7682"/>
              <a:chExt cx="2540" cy="2449"/>
            </a:xfrm>
          </p:grpSpPr>
          <p:sp>
            <p:nvSpPr>
              <p:cNvPr id="31" name="同心圆 30"/>
              <p:cNvSpPr/>
              <p:nvPr/>
            </p:nvSpPr>
            <p:spPr>
              <a:xfrm>
                <a:off x="1960" y="7682"/>
                <a:ext cx="2540" cy="2449"/>
              </a:xfrm>
              <a:prstGeom prst="donut">
                <a:avLst>
                  <a:gd name="adj" fmla="val 5077"/>
                </a:avLst>
              </a:prstGeom>
              <a:noFill/>
              <a:ln>
                <a:solidFill>
                  <a:srgbClr val="64A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2" name="文本框 31"/>
              <p:cNvSpPr txBox="1"/>
              <p:nvPr/>
            </p:nvSpPr>
            <p:spPr>
              <a:xfrm>
                <a:off x="2417" y="7973"/>
                <a:ext cx="1628" cy="1960"/>
              </a:xfrm>
              <a:prstGeom prst="rect">
                <a:avLst/>
              </a:prstGeom>
              <a:noFill/>
            </p:spPr>
            <p:txBody>
              <a:bodyPr wrap="square" rtlCol="0">
                <a:spAutoFit/>
              </a:bodyPr>
              <a:p>
                <a:pPr algn="ctr"/>
                <a:r>
                  <a:rPr lang="zh-CN" altLang="en-US" sz="2400" b="1">
                    <a:latin typeface="宋体" panose="02010600030101010101" pitchFamily="2" charset="-122"/>
                    <a:ea typeface="宋体" panose="02010600030101010101" pitchFamily="2" charset="-122"/>
                  </a:rPr>
                  <a:t>欧洲中央银行</a:t>
                </a:r>
                <a:endParaRPr lang="zh-CN" altLang="en-US" sz="2400" b="1">
                  <a:latin typeface="宋体" panose="02010600030101010101" pitchFamily="2" charset="-122"/>
                  <a:ea typeface="宋体" panose="02010600030101010101" pitchFamily="2" charset="-122"/>
                </a:endParaRPr>
              </a:p>
            </p:txBody>
          </p:sp>
        </p:grpSp>
        <p:cxnSp>
          <p:nvCxnSpPr>
            <p:cNvPr id="33" name="直接箭头连接符 32"/>
            <p:cNvCxnSpPr/>
            <p:nvPr/>
          </p:nvCxnSpPr>
          <p:spPr>
            <a:xfrm>
              <a:off x="4411" y="4319"/>
              <a:ext cx="5401" cy="15"/>
            </a:xfrm>
            <a:prstGeom prst="straightConnector1">
              <a:avLst/>
            </a:prstGeom>
            <a:ln w="38100">
              <a:solidFill>
                <a:srgbClr val="8D8988"/>
              </a:solidFill>
              <a:tailEnd type="arrow"/>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4113" y="2950"/>
              <a:ext cx="6000" cy="1113"/>
            </a:xfrm>
            <a:prstGeom prst="rect">
              <a:avLst/>
            </a:prstGeom>
            <a:noFill/>
          </p:spPr>
          <p:txBody>
            <a:bodyPr wrap="square" rtlCol="0">
              <a:spAutoFit/>
            </a:bodyPr>
            <a:p>
              <a:pPr algn="ctr"/>
              <a:r>
                <a:rPr lang="zh-CN" altLang="en-US" sz="2000">
                  <a:latin typeface="楷体" panose="02010609060101010101" charset="-122"/>
                  <a:ea typeface="楷体" panose="02010609060101010101" charset="-122"/>
                </a:rPr>
                <a:t>提出监管期望，并将其直接监管的重要金融机构纳入实施范围</a:t>
              </a:r>
              <a:endParaRPr lang="zh-CN" altLang="en-US" sz="2000">
                <a:latin typeface="楷体" panose="02010609060101010101" charset="-122"/>
                <a:ea typeface="楷体" panose="02010609060101010101" charset="-122"/>
              </a:endParaRPr>
            </a:p>
          </p:txBody>
        </p:sp>
        <p:grpSp>
          <p:nvGrpSpPr>
            <p:cNvPr id="42" name="组合 41"/>
            <p:cNvGrpSpPr/>
            <p:nvPr/>
          </p:nvGrpSpPr>
          <p:grpSpPr>
            <a:xfrm>
              <a:off x="10737" y="3650"/>
              <a:ext cx="6268" cy="1049"/>
              <a:chOff x="2217" y="3008"/>
              <a:chExt cx="3286" cy="1049"/>
            </a:xfrm>
          </p:grpSpPr>
          <p:sp>
            <p:nvSpPr>
              <p:cNvPr id="43" name="圆角矩形 42"/>
              <p:cNvSpPr/>
              <p:nvPr/>
            </p:nvSpPr>
            <p:spPr>
              <a:xfrm>
                <a:off x="2217" y="3008"/>
                <a:ext cx="3286" cy="104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2336" y="3197"/>
                <a:ext cx="3049" cy="580"/>
              </a:xfrm>
              <a:prstGeom prst="rect">
                <a:avLst/>
              </a:prstGeom>
              <a:noFill/>
            </p:spPr>
            <p:txBody>
              <a:bodyPr wrap="square" rtlCol="0">
                <a:spAutoFit/>
              </a:bodyPr>
              <a:p>
                <a:pPr algn="ctr">
                  <a:buClrTx/>
                  <a:buSzTx/>
                  <a:buFontTx/>
                </a:pPr>
                <a:r>
                  <a:rPr lang="zh-CN" altLang="en-US" b="1" smtClean="0">
                    <a:latin typeface="华光魏体_CNKI" panose="02000500000000000000" charset="-122"/>
                    <a:ea typeface="华光魏体_CNKI" panose="02000500000000000000" charset="-122"/>
                    <a:cs typeface="+mn-ea"/>
                  </a:rPr>
                  <a:t>《气候环境风险指南》</a:t>
                </a:r>
                <a:endParaRPr lang="zh-CN" altLang="en-US" b="1" smtClean="0">
                  <a:latin typeface="华光魏体_CNKI" panose="02000500000000000000" charset="-122"/>
                  <a:ea typeface="华光魏体_CNKI" panose="02000500000000000000" charset="-122"/>
                  <a:cs typeface="+mn-ea"/>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76"/>
          <p:cNvSpPr txBox="1"/>
          <p:nvPr/>
        </p:nvSpPr>
        <p:spPr>
          <a:xfrm>
            <a:off x="342900" y="409575"/>
            <a:ext cx="530161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41" name="直接连接符 40"/>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147060" y="1176020"/>
            <a:ext cx="5897880" cy="368300"/>
          </a:xfrm>
          <a:prstGeom prst="rect">
            <a:avLst/>
          </a:prstGeom>
          <a:noFill/>
        </p:spPr>
        <p:txBody>
          <a:bodyPr wrap="none" rtlCol="0" anchor="t">
            <a:spAutoFit/>
          </a:bodyPr>
          <a:p>
            <a:pPr algn="l"/>
            <a:r>
              <a:rPr lang="zh-CN" altLang="en-US">
                <a:latin typeface="华光魏体_CNKI" panose="02000500000000000000" charset="-122"/>
                <a:ea typeface="华光魏体_CNKI" panose="02000500000000000000" charset="-122"/>
                <a:sym typeface="+mn-ea"/>
              </a:rPr>
              <a:t>（五）加强国际审慎监管合作，提高气候风险应对效率。</a:t>
            </a:r>
            <a:endParaRPr lang="zh-CN" altLang="en-US">
              <a:latin typeface="华光魏体_CNKI" panose="02000500000000000000" charset="-122"/>
              <a:ea typeface="华光魏体_CNKI" panose="02000500000000000000" charset="-122"/>
              <a:sym typeface="+mn-ea"/>
            </a:endParaRPr>
          </a:p>
        </p:txBody>
      </p:sp>
      <p:grpSp>
        <p:nvGrpSpPr>
          <p:cNvPr id="12" name="组合 11"/>
          <p:cNvGrpSpPr/>
          <p:nvPr/>
        </p:nvGrpSpPr>
        <p:grpSpPr>
          <a:xfrm>
            <a:off x="924561" y="1693540"/>
            <a:ext cx="9834878" cy="1349380"/>
            <a:chOff x="4930907" y="1399782"/>
            <a:chExt cx="3657686" cy="1851178"/>
          </a:xfrm>
        </p:grpSpPr>
        <p:sp>
          <p:nvSpPr>
            <p:cNvPr id="13" name="TextBox 23"/>
            <p:cNvSpPr txBox="1"/>
            <p:nvPr/>
          </p:nvSpPr>
          <p:spPr>
            <a:xfrm>
              <a:off x="5197001" y="1399782"/>
              <a:ext cx="3391592" cy="396262"/>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建立常态化的交流合作机制</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4" name="Oval 24"/>
            <p:cNvSpPr/>
            <p:nvPr/>
          </p:nvSpPr>
          <p:spPr>
            <a:xfrm>
              <a:off x="4930907" y="1490388"/>
              <a:ext cx="188222" cy="42685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TextBox 25"/>
            <p:cNvSpPr txBox="1"/>
            <p:nvPr/>
          </p:nvSpPr>
          <p:spPr>
            <a:xfrm>
              <a:off x="5197002" y="2085761"/>
              <a:ext cx="3075264" cy="396262"/>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探索建立统一的国际监管制度框架</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6" name="Oval 26"/>
            <p:cNvSpPr/>
            <p:nvPr/>
          </p:nvSpPr>
          <p:spPr>
            <a:xfrm>
              <a:off x="4930907" y="2156809"/>
              <a:ext cx="188222" cy="4268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7" name="TextBox 27"/>
            <p:cNvSpPr txBox="1"/>
            <p:nvPr/>
          </p:nvSpPr>
          <p:spPr>
            <a:xfrm>
              <a:off x="5197002" y="2771137"/>
              <a:ext cx="3075264" cy="396262"/>
            </a:xfrm>
            <a:prstGeom prst="rect">
              <a:avLst/>
            </a:prstGeom>
            <a:noFill/>
          </p:spPr>
          <p:txBody>
            <a:bodyPr wrap="square">
              <a:noAutofit/>
            </a:bodyPr>
            <a:p>
              <a:pPr>
                <a:lnSpc>
                  <a:spcPct val="130000"/>
                </a:lnSpc>
              </a:pPr>
              <a:r>
                <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建立应对气候风险的国际基金</a:t>
              </a:r>
              <a:endParaRPr lang="zh-CN" altLang="zh-CN" sz="1600"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sp>
          <p:nvSpPr>
            <p:cNvPr id="19" name="Oval 28"/>
            <p:cNvSpPr/>
            <p:nvPr/>
          </p:nvSpPr>
          <p:spPr>
            <a:xfrm>
              <a:off x="4930907" y="2824102"/>
              <a:ext cx="188222" cy="42685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135">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 name="TextBox 32"/>
            <p:cNvSpPr txBox="1"/>
            <p:nvPr/>
          </p:nvSpPr>
          <p:spPr>
            <a:xfrm>
              <a:off x="4962640" y="2156643"/>
              <a:ext cx="446276" cy="253915"/>
            </a:xfrm>
            <a:prstGeom prst="rect">
              <a:avLst/>
            </a:prstGeom>
            <a:noFill/>
          </p:spPr>
          <p:txBody>
            <a:bodyPr wrap="none"/>
            <a:p>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2</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 name="TextBox 33"/>
            <p:cNvSpPr txBox="1"/>
            <p:nvPr/>
          </p:nvSpPr>
          <p:spPr>
            <a:xfrm>
              <a:off x="4962442" y="2823504"/>
              <a:ext cx="446276" cy="253915"/>
            </a:xfrm>
            <a:prstGeom prst="rect">
              <a:avLst/>
            </a:prstGeom>
            <a:noFill/>
          </p:spPr>
          <p:txBody>
            <a:bodyPr wrap="none"/>
            <a:p>
              <a:pPr algn="l"/>
              <a:r>
                <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rPr>
                <a:t>3</a:t>
              </a:r>
              <a:endParaRPr lang="en-US" altLang="zh-CN" sz="1600" b="1">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sp>
        <p:nvSpPr>
          <p:cNvPr id="22" name="文本框 21"/>
          <p:cNvSpPr txBox="1"/>
          <p:nvPr/>
        </p:nvSpPr>
        <p:spPr>
          <a:xfrm>
            <a:off x="1009650" y="1755140"/>
            <a:ext cx="233680" cy="337185"/>
          </a:xfrm>
          <a:prstGeom prst="rect">
            <a:avLst/>
          </a:prstGeom>
          <a:noFill/>
        </p:spPr>
        <p:txBody>
          <a:bodyPr wrap="square" rtlCol="0">
            <a:spAutoFit/>
          </a:bodyPr>
          <a:p>
            <a:r>
              <a:rPr lang="en-US" altLang="zh-CN" sz="1600" b="1">
                <a:solidFill>
                  <a:schemeClr val="bg1"/>
                </a:solidFill>
                <a:latin typeface="FZHei-B01S" panose="02010601030101010101" pitchFamily="2" charset="-122"/>
                <a:ea typeface="FZHei-B01S" panose="02010601030101010101" pitchFamily="2" charset="-122"/>
              </a:rPr>
              <a:t>1</a:t>
            </a:r>
            <a:endParaRPr lang="en-US" altLang="zh-CN"/>
          </a:p>
        </p:txBody>
      </p:sp>
      <p:sp>
        <p:nvSpPr>
          <p:cNvPr id="145" name="文本框 144"/>
          <p:cNvSpPr txBox="1"/>
          <p:nvPr>
            <p:custDataLst>
              <p:tags r:id="rId1"/>
            </p:custDataLst>
          </p:nvPr>
        </p:nvSpPr>
        <p:spPr>
          <a:xfrm>
            <a:off x="2491105" y="5585460"/>
            <a:ext cx="3804285" cy="601345"/>
          </a:xfrm>
          <a:prstGeom prst="rect">
            <a:avLst/>
          </a:prstGeom>
          <a:noFill/>
        </p:spPr>
        <p:txBody>
          <a:bodyPr wrap="square" lIns="91440" tIns="0" rIns="91440" bIns="46800" anchor="t"/>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just" defTabSz="913765">
              <a:lnSpc>
                <a:spcPct val="120000"/>
              </a:lnSpc>
              <a:buClrTx/>
              <a:buSzTx/>
              <a:buFontTx/>
              <a:defRPr/>
            </a:pPr>
            <a:r>
              <a:rPr lang="zh-CN" altLang="en-US" sz="1400" spc="150">
                <a:latin typeface="华光魏体_CNKI" panose="02000500000000000000" charset="-122"/>
                <a:ea typeface="华光魏体_CNKI" panose="02000500000000000000" charset="-122"/>
                <a:cs typeface="华光魏体_CNKI" panose="02000500000000000000" charset="-122"/>
              </a:rPr>
              <a:t>法国、中国、英国等8个国家的中央银行和监管机构成立央行与监管机构绿色金融网络（NGFS），目前共有66个正式成员和13个观察成员</a:t>
            </a:r>
            <a:endParaRPr lang="zh-CN" altLang="en-US" sz="1400" spc="150">
              <a:latin typeface="华光魏体_CNKI" panose="02000500000000000000" charset="-122"/>
              <a:ea typeface="华光魏体_CNKI" panose="02000500000000000000" charset="-122"/>
              <a:cs typeface="华光魏体_CNKI" panose="02000500000000000000" charset="-122"/>
            </a:endParaRPr>
          </a:p>
        </p:txBody>
      </p:sp>
      <p:sp>
        <p:nvSpPr>
          <p:cNvPr id="151" name="文本框 150"/>
          <p:cNvSpPr txBox="1"/>
          <p:nvPr>
            <p:custDataLst>
              <p:tags r:id="rId2"/>
            </p:custDataLst>
          </p:nvPr>
        </p:nvSpPr>
        <p:spPr>
          <a:xfrm>
            <a:off x="7880350" y="5572760"/>
            <a:ext cx="2956560" cy="601345"/>
          </a:xfrm>
          <a:prstGeom prst="rect">
            <a:avLst/>
          </a:prstGeom>
          <a:noFill/>
        </p:spPr>
        <p:txBody>
          <a:bodyPr wrap="square" lIns="91440" tIns="0" rIns="91440" bIns="46800" anchor="t"/>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just" defTabSz="913765">
              <a:lnSpc>
                <a:spcPct val="120000"/>
              </a:lnSpc>
              <a:buClrTx/>
              <a:buSzTx/>
              <a:buFontTx/>
              <a:defRPr/>
            </a:pPr>
            <a:r>
              <a:rPr lang="zh-CN" altLang="en-US" sz="1400" spc="150">
                <a:latin typeface="华光魏体_CNKI" panose="02000500000000000000" charset="-122"/>
                <a:ea typeface="华光魏体_CNKI" panose="02000500000000000000" charset="-122"/>
                <a:cs typeface="华光魏体_CNKI" panose="02000500000000000000" charset="-122"/>
              </a:rPr>
              <a:t>欧盟委员会提出碳活动分类标准，明确 67 类低碳和 9 类转型活动，公欧盟绿色债券标准</a:t>
            </a:r>
            <a:endParaRPr lang="zh-CN" altLang="en-US" sz="1400" spc="150">
              <a:latin typeface="华光魏体_CNKI" panose="02000500000000000000" charset="-122"/>
              <a:ea typeface="华光魏体_CNKI" panose="02000500000000000000" charset="-122"/>
              <a:cs typeface="华光魏体_CNKI" panose="02000500000000000000" charset="-122"/>
            </a:endParaRPr>
          </a:p>
        </p:txBody>
      </p:sp>
      <p:sp>
        <p:nvSpPr>
          <p:cNvPr id="128" name="文本框 127"/>
          <p:cNvSpPr txBox="1"/>
          <p:nvPr>
            <p:custDataLst>
              <p:tags r:id="rId3"/>
            </p:custDataLst>
          </p:nvPr>
        </p:nvSpPr>
        <p:spPr>
          <a:xfrm>
            <a:off x="864870" y="3657600"/>
            <a:ext cx="3618230" cy="826770"/>
          </a:xfrm>
          <a:prstGeom prst="rect">
            <a:avLst/>
          </a:prstGeom>
          <a:noFill/>
        </p:spPr>
        <p:txBody>
          <a:bodyPr wrap="square" lIns="91440" tIns="0" rIns="91440" bIns="46800" anchor="t"/>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just" defTabSz="913765">
              <a:lnSpc>
                <a:spcPct val="120000"/>
              </a:lnSpc>
              <a:spcBef>
                <a:spcPct val="0"/>
              </a:spcBef>
              <a:defRPr/>
            </a:pPr>
            <a:r>
              <a:rPr lang="zh-CN" altLang="en-US" sz="1400" spc="150">
                <a:latin typeface="华光魏体_CNKI" panose="02000500000000000000" charset="-122"/>
                <a:ea typeface="华光魏体_CNKI" panose="02000500000000000000" charset="-122"/>
                <a:cs typeface="华光魏体_CNKI" panose="02000500000000000000" charset="-122"/>
              </a:rPr>
              <a:t>金融稳定理事会成立气候相关财务信息披露工作组（TCFD），至 2021 年 9 月已获得全球 88 个国家地区、超过 2300 家组织和机构的支持。</a:t>
            </a:r>
            <a:endParaRPr lang="zh-CN" altLang="en-US" sz="1400" spc="150">
              <a:latin typeface="华光魏体_CNKI" panose="02000500000000000000" charset="-122"/>
              <a:ea typeface="华光魏体_CNKI" panose="02000500000000000000" charset="-122"/>
              <a:cs typeface="华光魏体_CNKI" panose="02000500000000000000" charset="-122"/>
            </a:endParaRPr>
          </a:p>
        </p:txBody>
      </p:sp>
      <p:sp>
        <p:nvSpPr>
          <p:cNvPr id="135" name="文本框 134"/>
          <p:cNvSpPr txBox="1"/>
          <p:nvPr>
            <p:custDataLst>
              <p:tags r:id="rId4"/>
            </p:custDataLst>
          </p:nvPr>
        </p:nvSpPr>
        <p:spPr>
          <a:xfrm>
            <a:off x="5735320" y="3796665"/>
            <a:ext cx="2526030" cy="601345"/>
          </a:xfrm>
          <a:prstGeom prst="rect">
            <a:avLst/>
          </a:prstGeom>
          <a:noFill/>
        </p:spPr>
        <p:txBody>
          <a:bodyPr wrap="square" lIns="91440" tIns="0" rIns="91440" bIns="46800" anchor="t">
            <a:normAutofit lnSpcReduction="10000"/>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defTabSz="913765">
              <a:lnSpc>
                <a:spcPct val="120000"/>
              </a:lnSpc>
              <a:spcBef>
                <a:spcPct val="0"/>
              </a:spcBef>
              <a:defRPr/>
            </a:pPr>
            <a:r>
              <a:rPr lang="zh-CN" altLang="en-US" sz="1400" spc="150">
                <a:latin typeface="华光魏体_CNKI" panose="02000500000000000000" charset="-122"/>
                <a:ea typeface="华光魏体_CNKI" panose="02000500000000000000" charset="-122"/>
                <a:cs typeface="华光魏体_CNKI" panose="02000500000000000000" charset="-122"/>
              </a:rPr>
              <a:t>欧盟委员会提出《可持续金融发展 10 项行动计划》</a:t>
            </a:r>
            <a:endParaRPr lang="zh-CN" altLang="en-US" sz="1400" spc="150">
              <a:latin typeface="微软雅黑" panose="020B0503020204020204" charset="-122"/>
              <a:ea typeface="微软雅黑" panose="020B0503020204020204" charset="-122"/>
            </a:endParaRPr>
          </a:p>
        </p:txBody>
      </p:sp>
      <p:sp>
        <p:nvSpPr>
          <p:cNvPr id="54" name="椭圆 53"/>
          <p:cNvSpPr/>
          <p:nvPr>
            <p:custDataLst>
              <p:tags r:id="rId5"/>
            </p:custDataLst>
          </p:nvPr>
        </p:nvSpPr>
        <p:spPr>
          <a:xfrm>
            <a:off x="4162967" y="4919478"/>
            <a:ext cx="193234" cy="193234"/>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charset="-122"/>
              <a:ea typeface="微软雅黑" panose="020B0503020204020204" charset="-122"/>
            </a:endParaRPr>
          </a:p>
        </p:txBody>
      </p:sp>
      <p:sp>
        <p:nvSpPr>
          <p:cNvPr id="55" name="弧形 54"/>
          <p:cNvSpPr/>
          <p:nvPr>
            <p:custDataLst>
              <p:tags r:id="rId6"/>
            </p:custDataLst>
          </p:nvPr>
        </p:nvSpPr>
        <p:spPr>
          <a:xfrm>
            <a:off x="4709623" y="4673544"/>
            <a:ext cx="685102" cy="685102"/>
          </a:xfrm>
          <a:prstGeom prst="arc">
            <a:avLst>
              <a:gd name="adj1" fmla="val 5443411"/>
              <a:gd name="adj2" fmla="val 10945048"/>
            </a:avLst>
          </a:prstGeom>
          <a:solidFill>
            <a:sysClr val="window" lastClr="FFFFFF"/>
          </a:solidFill>
          <a:ln w="28575">
            <a:solidFill>
              <a:srgbClr val="3498D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charset="-122"/>
              <a:ea typeface="微软雅黑" panose="020B0503020204020204" charset="-122"/>
            </a:endParaRPr>
          </a:p>
        </p:txBody>
      </p:sp>
      <p:sp>
        <p:nvSpPr>
          <p:cNvPr id="56" name="弧形 55"/>
          <p:cNvSpPr/>
          <p:nvPr>
            <p:custDataLst>
              <p:tags r:id="rId7"/>
            </p:custDataLst>
          </p:nvPr>
        </p:nvSpPr>
        <p:spPr>
          <a:xfrm>
            <a:off x="4709623" y="4673544"/>
            <a:ext cx="685102" cy="685102"/>
          </a:xfrm>
          <a:prstGeom prst="arc">
            <a:avLst>
              <a:gd name="adj1" fmla="val 16383431"/>
              <a:gd name="adj2" fmla="val 21595007"/>
            </a:avLst>
          </a:prstGeom>
          <a:solidFill>
            <a:sysClr val="window" lastClr="FFFFFF"/>
          </a:solidFill>
          <a:ln w="28575">
            <a:solidFill>
              <a:srgbClr val="3498D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80000"/>
          </a:bodyPr>
          <a:lstStyle/>
          <a:p>
            <a:pPr algn="ctr"/>
            <a:endParaRPr>
              <a:latin typeface="微软雅黑" panose="020B0503020204020204" charset="-122"/>
              <a:ea typeface="微软雅黑" panose="020B0503020204020204" charset="-122"/>
            </a:endParaRPr>
          </a:p>
        </p:txBody>
      </p:sp>
      <p:sp>
        <p:nvSpPr>
          <p:cNvPr id="66" name="文本框 65"/>
          <p:cNvSpPr txBox="1"/>
          <p:nvPr>
            <p:custDataLst>
              <p:tags r:id="rId8"/>
            </p:custDataLst>
          </p:nvPr>
        </p:nvSpPr>
        <p:spPr>
          <a:xfrm>
            <a:off x="4696957" y="4828779"/>
            <a:ext cx="710435" cy="374632"/>
          </a:xfrm>
          <a:prstGeom prst="rect">
            <a:avLst/>
          </a:prstGeom>
          <a:noFill/>
        </p:spPr>
        <p:txBody>
          <a:bodyPr wrap="square" lIns="91440" tIns="46800" rIns="91440" bIns="45720" anchor="ctr" anchorCtr="0">
            <a:normAutofit/>
          </a:bodyPr>
          <a:lstStyle/>
          <a:p>
            <a:pPr algn="ctr">
              <a:lnSpc>
                <a:spcPct val="120000"/>
              </a:lnSpc>
            </a:pPr>
            <a:r>
              <a:rPr lang="en-US" altLang="zh-CN" sz="1400" b="1" spc="150" dirty="0">
                <a:solidFill>
                  <a:srgbClr val="000000">
                    <a:lumMod val="75000"/>
                    <a:lumOff val="25000"/>
                  </a:srgbClr>
                </a:solidFill>
                <a:latin typeface="微软雅黑" panose="020B0503020204020204" charset="-122"/>
                <a:ea typeface="微软雅黑" panose="020B0503020204020204" charset="-122"/>
              </a:rPr>
              <a:t>2017</a:t>
            </a:r>
            <a:endParaRPr lang="en-US" sz="1400" b="1" spc="150" dirty="0">
              <a:solidFill>
                <a:srgbClr val="000000">
                  <a:lumMod val="75000"/>
                  <a:lumOff val="25000"/>
                </a:srgbClr>
              </a:solidFill>
              <a:latin typeface="微软雅黑" panose="020B0503020204020204" charset="-122"/>
              <a:ea typeface="微软雅黑" panose="020B0503020204020204" charset="-122"/>
            </a:endParaRPr>
          </a:p>
        </p:txBody>
      </p:sp>
      <p:sp>
        <p:nvSpPr>
          <p:cNvPr id="57" name="弧形 56"/>
          <p:cNvSpPr/>
          <p:nvPr>
            <p:custDataLst>
              <p:tags r:id="rId9"/>
            </p:custDataLst>
          </p:nvPr>
        </p:nvSpPr>
        <p:spPr>
          <a:xfrm>
            <a:off x="6294803" y="4673544"/>
            <a:ext cx="685102" cy="685102"/>
          </a:xfrm>
          <a:prstGeom prst="arc">
            <a:avLst>
              <a:gd name="adj1" fmla="val 5443411"/>
              <a:gd name="adj2" fmla="val 10945048"/>
            </a:avLst>
          </a:prstGeom>
          <a:solidFill>
            <a:sysClr val="window" lastClr="FFFFFF"/>
          </a:solidFill>
          <a:ln w="28575">
            <a:solidFill>
              <a:srgbClr val="1AA3AA"/>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charset="-122"/>
              <a:ea typeface="微软雅黑" panose="020B0503020204020204" charset="-122"/>
            </a:endParaRPr>
          </a:p>
        </p:txBody>
      </p:sp>
      <p:sp>
        <p:nvSpPr>
          <p:cNvPr id="59" name="弧形 58"/>
          <p:cNvSpPr/>
          <p:nvPr>
            <p:custDataLst>
              <p:tags r:id="rId10"/>
            </p:custDataLst>
          </p:nvPr>
        </p:nvSpPr>
        <p:spPr>
          <a:xfrm>
            <a:off x="6294803" y="4673544"/>
            <a:ext cx="685102" cy="685102"/>
          </a:xfrm>
          <a:prstGeom prst="arc">
            <a:avLst>
              <a:gd name="adj1" fmla="val 16383431"/>
              <a:gd name="adj2" fmla="val 21595007"/>
            </a:avLst>
          </a:prstGeom>
          <a:solidFill>
            <a:sysClr val="window" lastClr="FFFFFF"/>
          </a:solidFill>
          <a:ln w="28575">
            <a:solidFill>
              <a:srgbClr val="1AA3AA"/>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80000"/>
          </a:bodyPr>
          <a:lstStyle/>
          <a:p>
            <a:pPr algn="ctr"/>
            <a:endParaRPr>
              <a:latin typeface="微软雅黑" panose="020B0503020204020204" charset="-122"/>
              <a:ea typeface="微软雅黑" panose="020B0503020204020204" charset="-122"/>
            </a:endParaRPr>
          </a:p>
        </p:txBody>
      </p:sp>
      <p:sp>
        <p:nvSpPr>
          <p:cNvPr id="67" name="文本框 66"/>
          <p:cNvSpPr txBox="1"/>
          <p:nvPr>
            <p:custDataLst>
              <p:tags r:id="rId11"/>
            </p:custDataLst>
          </p:nvPr>
        </p:nvSpPr>
        <p:spPr>
          <a:xfrm>
            <a:off x="6282137" y="4828779"/>
            <a:ext cx="710435" cy="374632"/>
          </a:xfrm>
          <a:prstGeom prst="rect">
            <a:avLst/>
          </a:prstGeom>
          <a:noFill/>
        </p:spPr>
        <p:txBody>
          <a:bodyPr wrap="square" lIns="91440" tIns="46800" rIns="91440" bIns="45720" anchor="ctr" anchorCtr="0">
            <a:normAutofit/>
          </a:bodyPr>
          <a:lstStyle/>
          <a:p>
            <a:pPr algn="ctr">
              <a:lnSpc>
                <a:spcPct val="120000"/>
              </a:lnSpc>
            </a:pPr>
            <a:r>
              <a:rPr lang="en-US" altLang="zh-CN" sz="1400" b="1" spc="150" dirty="0">
                <a:solidFill>
                  <a:srgbClr val="000000">
                    <a:lumMod val="75000"/>
                    <a:lumOff val="25000"/>
                  </a:srgbClr>
                </a:solidFill>
                <a:latin typeface="微软雅黑" panose="020B0503020204020204" charset="-122"/>
                <a:ea typeface="微软雅黑" panose="020B0503020204020204" charset="-122"/>
              </a:rPr>
              <a:t>2018</a:t>
            </a:r>
            <a:endParaRPr lang="en-US" altLang="zh-CN" sz="1400" b="1" spc="150" dirty="0">
              <a:solidFill>
                <a:srgbClr val="000000">
                  <a:lumMod val="75000"/>
                  <a:lumOff val="25000"/>
                </a:srgbClr>
              </a:solidFill>
              <a:latin typeface="微软雅黑" panose="020B0503020204020204" charset="-122"/>
              <a:ea typeface="微软雅黑" panose="020B0503020204020204" charset="-122"/>
            </a:endParaRPr>
          </a:p>
        </p:txBody>
      </p:sp>
      <p:sp>
        <p:nvSpPr>
          <p:cNvPr id="61" name="弧形 60"/>
          <p:cNvSpPr/>
          <p:nvPr>
            <p:custDataLst>
              <p:tags r:id="rId12"/>
            </p:custDataLst>
          </p:nvPr>
        </p:nvSpPr>
        <p:spPr>
          <a:xfrm>
            <a:off x="7879983" y="4673544"/>
            <a:ext cx="685102" cy="685102"/>
          </a:xfrm>
          <a:prstGeom prst="arc">
            <a:avLst>
              <a:gd name="adj1" fmla="val 5443411"/>
              <a:gd name="adj2" fmla="val 10945048"/>
            </a:avLst>
          </a:prstGeom>
          <a:solidFill>
            <a:sysClr val="window" lastClr="FFFFFF"/>
          </a:solidFill>
          <a:ln w="28575">
            <a:solidFill>
              <a:srgbClr val="69A35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charset="-122"/>
              <a:ea typeface="微软雅黑" panose="020B0503020204020204" charset="-122"/>
            </a:endParaRPr>
          </a:p>
        </p:txBody>
      </p:sp>
      <p:sp>
        <p:nvSpPr>
          <p:cNvPr id="62" name="弧形 61"/>
          <p:cNvSpPr/>
          <p:nvPr>
            <p:custDataLst>
              <p:tags r:id="rId13"/>
            </p:custDataLst>
          </p:nvPr>
        </p:nvSpPr>
        <p:spPr>
          <a:xfrm>
            <a:off x="7879983" y="4673544"/>
            <a:ext cx="685102" cy="685102"/>
          </a:xfrm>
          <a:prstGeom prst="arc">
            <a:avLst>
              <a:gd name="adj1" fmla="val 16383431"/>
              <a:gd name="adj2" fmla="val 21595007"/>
            </a:avLst>
          </a:prstGeom>
          <a:solidFill>
            <a:sysClr val="window" lastClr="FFFFFF"/>
          </a:solidFill>
          <a:ln w="28575">
            <a:solidFill>
              <a:srgbClr val="69A35B"/>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80000"/>
          </a:bodyPr>
          <a:lstStyle/>
          <a:p>
            <a:pPr algn="ctr"/>
            <a:endParaRPr>
              <a:latin typeface="微软雅黑" panose="020B0503020204020204" charset="-122"/>
              <a:ea typeface="微软雅黑" panose="020B0503020204020204" charset="-122"/>
            </a:endParaRPr>
          </a:p>
        </p:txBody>
      </p:sp>
      <p:sp>
        <p:nvSpPr>
          <p:cNvPr id="68" name="文本框 67"/>
          <p:cNvSpPr txBox="1"/>
          <p:nvPr>
            <p:custDataLst>
              <p:tags r:id="rId14"/>
            </p:custDataLst>
          </p:nvPr>
        </p:nvSpPr>
        <p:spPr>
          <a:xfrm>
            <a:off x="7868212" y="4828779"/>
            <a:ext cx="708647" cy="374632"/>
          </a:xfrm>
          <a:prstGeom prst="rect">
            <a:avLst/>
          </a:prstGeom>
          <a:noFill/>
        </p:spPr>
        <p:txBody>
          <a:bodyPr wrap="square" lIns="91440" tIns="46800" rIns="91440" bIns="45720" anchor="ctr" anchorCtr="0">
            <a:normAutofit/>
          </a:bodyPr>
          <a:lstStyle/>
          <a:p>
            <a:pPr algn="ctr">
              <a:lnSpc>
                <a:spcPct val="120000"/>
              </a:lnSpc>
            </a:pPr>
            <a:r>
              <a:rPr lang="en-US" altLang="zh-CN" sz="1400" b="1" spc="150" dirty="0">
                <a:solidFill>
                  <a:srgbClr val="000000">
                    <a:lumMod val="75000"/>
                    <a:lumOff val="25000"/>
                  </a:srgbClr>
                </a:solidFill>
                <a:latin typeface="微软雅黑" panose="020B0503020204020204" charset="-122"/>
                <a:ea typeface="微软雅黑" panose="020B0503020204020204" charset="-122"/>
              </a:rPr>
              <a:t>2019</a:t>
            </a:r>
            <a:endParaRPr lang="en-US" sz="1400" b="1" spc="150" dirty="0">
              <a:solidFill>
                <a:srgbClr val="000000">
                  <a:lumMod val="75000"/>
                  <a:lumOff val="25000"/>
                </a:srgbClr>
              </a:solidFill>
              <a:latin typeface="微软雅黑" panose="020B0503020204020204" charset="-122"/>
              <a:ea typeface="微软雅黑" panose="020B0503020204020204" charset="-122"/>
            </a:endParaRPr>
          </a:p>
        </p:txBody>
      </p:sp>
      <p:sp>
        <p:nvSpPr>
          <p:cNvPr id="64" name="弧形 63"/>
          <p:cNvSpPr/>
          <p:nvPr>
            <p:custDataLst>
              <p:tags r:id="rId15"/>
            </p:custDataLst>
          </p:nvPr>
        </p:nvSpPr>
        <p:spPr>
          <a:xfrm>
            <a:off x="3124443" y="4673544"/>
            <a:ext cx="685102" cy="685102"/>
          </a:xfrm>
          <a:prstGeom prst="arc">
            <a:avLst>
              <a:gd name="adj1" fmla="val 5443411"/>
              <a:gd name="adj2" fmla="val 10945048"/>
            </a:avLst>
          </a:prstGeom>
          <a:solidFill>
            <a:sysClr val="window" lastClr="FFFFFF"/>
          </a:solidFill>
          <a:ln w="28575">
            <a:solidFill>
              <a:srgbClr val="1F74AD"/>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90000"/>
          </a:bodyPr>
          <a:lstStyle/>
          <a:p>
            <a:pPr algn="ctr"/>
            <a:endParaRPr>
              <a:latin typeface="微软雅黑" panose="020B0503020204020204" charset="-122"/>
              <a:ea typeface="微软雅黑" panose="020B0503020204020204" charset="-122"/>
            </a:endParaRPr>
          </a:p>
        </p:txBody>
      </p:sp>
      <p:sp>
        <p:nvSpPr>
          <p:cNvPr id="65" name="弧形 64"/>
          <p:cNvSpPr/>
          <p:nvPr>
            <p:custDataLst>
              <p:tags r:id="rId16"/>
            </p:custDataLst>
          </p:nvPr>
        </p:nvSpPr>
        <p:spPr>
          <a:xfrm>
            <a:off x="3124443" y="4673544"/>
            <a:ext cx="685102" cy="685102"/>
          </a:xfrm>
          <a:prstGeom prst="arc">
            <a:avLst>
              <a:gd name="adj1" fmla="val 16383431"/>
              <a:gd name="adj2" fmla="val 21595007"/>
            </a:avLst>
          </a:prstGeom>
          <a:solidFill>
            <a:sysClr val="window" lastClr="FFFFFF"/>
          </a:solidFill>
          <a:ln w="28575">
            <a:solidFill>
              <a:srgbClr val="1F74AD"/>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91440" tIns="45720" rIns="91440" bIns="45720" anchor="ctr">
            <a:normAutofit fontScale="80000"/>
          </a:bodyPr>
          <a:lstStyle/>
          <a:p>
            <a:pPr algn="ctr"/>
            <a:endParaRPr>
              <a:latin typeface="微软雅黑" panose="020B0503020204020204" charset="-122"/>
              <a:ea typeface="微软雅黑" panose="020B0503020204020204" charset="-122"/>
            </a:endParaRPr>
          </a:p>
        </p:txBody>
      </p:sp>
      <p:sp>
        <p:nvSpPr>
          <p:cNvPr id="70" name="文本框 69"/>
          <p:cNvSpPr txBox="1"/>
          <p:nvPr>
            <p:custDataLst>
              <p:tags r:id="rId17"/>
            </p:custDataLst>
          </p:nvPr>
        </p:nvSpPr>
        <p:spPr>
          <a:xfrm>
            <a:off x="3111777" y="4828779"/>
            <a:ext cx="710435" cy="374632"/>
          </a:xfrm>
          <a:prstGeom prst="rect">
            <a:avLst/>
          </a:prstGeom>
          <a:noFill/>
        </p:spPr>
        <p:txBody>
          <a:bodyPr wrap="square" lIns="91440" tIns="46800" rIns="91440" bIns="45720" anchor="ctr" anchorCtr="0">
            <a:normAutofit/>
          </a:bodyPr>
          <a:lstStyle/>
          <a:p>
            <a:pPr algn="ctr">
              <a:lnSpc>
                <a:spcPct val="120000"/>
              </a:lnSpc>
            </a:pPr>
            <a:r>
              <a:rPr lang="en-US" altLang="zh-CN" sz="1400" b="1" spc="150" dirty="0">
                <a:solidFill>
                  <a:srgbClr val="000000">
                    <a:lumMod val="75000"/>
                    <a:lumOff val="25000"/>
                  </a:srgbClr>
                </a:solidFill>
                <a:latin typeface="微软雅黑" panose="020B0503020204020204" charset="-122"/>
                <a:ea typeface="微软雅黑" panose="020B0503020204020204" charset="-122"/>
              </a:rPr>
              <a:t>2015</a:t>
            </a:r>
            <a:endParaRPr lang="en-US" sz="1400" b="1" spc="150" dirty="0">
              <a:solidFill>
                <a:srgbClr val="000000">
                  <a:lumMod val="75000"/>
                  <a:lumOff val="25000"/>
                </a:srgbClr>
              </a:solidFill>
              <a:latin typeface="微软雅黑" panose="020B0503020204020204" charset="-122"/>
              <a:ea typeface="微软雅黑" panose="020B0503020204020204" charset="-122"/>
            </a:endParaRPr>
          </a:p>
        </p:txBody>
      </p:sp>
      <p:sp>
        <p:nvSpPr>
          <p:cNvPr id="85" name="椭圆 84"/>
          <p:cNvSpPr/>
          <p:nvPr>
            <p:custDataLst>
              <p:tags r:id="rId18"/>
            </p:custDataLst>
          </p:nvPr>
        </p:nvSpPr>
        <p:spPr>
          <a:xfrm>
            <a:off x="5748147" y="4919478"/>
            <a:ext cx="193234" cy="193234"/>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charset="-122"/>
              <a:ea typeface="微软雅黑" panose="020B0503020204020204" charset="-122"/>
            </a:endParaRPr>
          </a:p>
        </p:txBody>
      </p:sp>
      <p:sp>
        <p:nvSpPr>
          <p:cNvPr id="86" name="椭圆 85"/>
          <p:cNvSpPr/>
          <p:nvPr>
            <p:custDataLst>
              <p:tags r:id="rId19"/>
            </p:custDataLst>
          </p:nvPr>
        </p:nvSpPr>
        <p:spPr>
          <a:xfrm>
            <a:off x="7333327" y="4919478"/>
            <a:ext cx="193234" cy="193234"/>
          </a:xfrm>
          <a:prstGeom prst="ellips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anchor="ctr">
            <a:normAutofit fontScale="25000" lnSpcReduction="20000"/>
          </a:bodyPr>
          <a:lstStyle/>
          <a:p>
            <a:pPr algn="ctr"/>
            <a:endParaRPr>
              <a:latin typeface="微软雅黑" panose="020B0503020204020204" charset="-122"/>
              <a:ea typeface="微软雅黑" panose="020B0503020204020204" charset="-122"/>
            </a:endParaRPr>
          </a:p>
        </p:txBody>
      </p:sp>
      <p:cxnSp>
        <p:nvCxnSpPr>
          <p:cNvPr id="71" name="直接连接符 70"/>
          <p:cNvCxnSpPr>
            <a:endCxn id="54" idx="2"/>
          </p:cNvCxnSpPr>
          <p:nvPr>
            <p:custDataLst>
              <p:tags r:id="rId20"/>
            </p:custDataLst>
          </p:nvPr>
        </p:nvCxnSpPr>
        <p:spPr>
          <a:xfrm>
            <a:off x="3795492" y="5016095"/>
            <a:ext cx="367475" cy="0"/>
          </a:xfrm>
          <a:prstGeom prst="line">
            <a:avLst/>
          </a:prstGeom>
          <a:ln w="28575">
            <a:solidFill>
              <a:srgbClr val="1F74AD"/>
            </a:solidFill>
          </a:ln>
        </p:spPr>
        <p:style>
          <a:lnRef idx="1">
            <a:srgbClr val="1F74AD"/>
          </a:lnRef>
          <a:fillRef idx="0">
            <a:srgbClr val="1F74AD"/>
          </a:fillRef>
          <a:effectRef idx="0">
            <a:srgbClr val="1F74AD"/>
          </a:effectRef>
          <a:fontRef idx="minor">
            <a:srgbClr val="000000"/>
          </a:fontRef>
        </p:style>
      </p:cxnSp>
      <p:cxnSp>
        <p:nvCxnSpPr>
          <p:cNvPr id="73" name="直接连接符 72"/>
          <p:cNvCxnSpPr>
            <a:stCxn id="54" idx="6"/>
          </p:cNvCxnSpPr>
          <p:nvPr>
            <p:custDataLst>
              <p:tags r:id="rId21"/>
            </p:custDataLst>
          </p:nvPr>
        </p:nvCxnSpPr>
        <p:spPr>
          <a:xfrm>
            <a:off x="4356201" y="5016095"/>
            <a:ext cx="353727" cy="0"/>
          </a:xfrm>
          <a:prstGeom prst="line">
            <a:avLst/>
          </a:prstGeom>
          <a:ln w="28575">
            <a:solidFill>
              <a:srgbClr val="3498DB"/>
            </a:solidFill>
          </a:ln>
        </p:spPr>
        <p:style>
          <a:lnRef idx="1">
            <a:srgbClr val="1F74AD"/>
          </a:lnRef>
          <a:fillRef idx="0">
            <a:srgbClr val="1F74AD"/>
          </a:fillRef>
          <a:effectRef idx="0">
            <a:srgbClr val="1F74AD"/>
          </a:effectRef>
          <a:fontRef idx="minor">
            <a:srgbClr val="000000"/>
          </a:fontRef>
        </p:style>
      </p:cxnSp>
      <p:cxnSp>
        <p:nvCxnSpPr>
          <p:cNvPr id="74" name="直接连接符 73"/>
          <p:cNvCxnSpPr>
            <a:endCxn id="85" idx="2"/>
          </p:cNvCxnSpPr>
          <p:nvPr>
            <p:custDataLst>
              <p:tags r:id="rId22"/>
            </p:custDataLst>
          </p:nvPr>
        </p:nvCxnSpPr>
        <p:spPr>
          <a:xfrm>
            <a:off x="5380672" y="5015597"/>
            <a:ext cx="367475" cy="498"/>
          </a:xfrm>
          <a:prstGeom prst="line">
            <a:avLst/>
          </a:prstGeom>
          <a:ln w="28575">
            <a:solidFill>
              <a:srgbClr val="3498DB"/>
            </a:solidFill>
          </a:ln>
        </p:spPr>
        <p:style>
          <a:lnRef idx="1">
            <a:srgbClr val="1F74AD"/>
          </a:lnRef>
          <a:fillRef idx="0">
            <a:srgbClr val="1F74AD"/>
          </a:fillRef>
          <a:effectRef idx="0">
            <a:srgbClr val="1F74AD"/>
          </a:effectRef>
          <a:fontRef idx="minor">
            <a:srgbClr val="000000"/>
          </a:fontRef>
        </p:style>
      </p:cxnSp>
      <p:cxnSp>
        <p:nvCxnSpPr>
          <p:cNvPr id="75" name="直接连接符 74"/>
          <p:cNvCxnSpPr>
            <a:stCxn id="85" idx="6"/>
          </p:cNvCxnSpPr>
          <p:nvPr>
            <p:custDataLst>
              <p:tags r:id="rId23"/>
            </p:custDataLst>
          </p:nvPr>
        </p:nvCxnSpPr>
        <p:spPr>
          <a:xfrm>
            <a:off x="5941381" y="5016095"/>
            <a:ext cx="353727" cy="0"/>
          </a:xfrm>
          <a:prstGeom prst="line">
            <a:avLst/>
          </a:prstGeom>
          <a:ln w="28575">
            <a:solidFill>
              <a:srgbClr val="1AA3AA"/>
            </a:solidFill>
          </a:ln>
        </p:spPr>
        <p:style>
          <a:lnRef idx="1">
            <a:srgbClr val="1F74AD"/>
          </a:lnRef>
          <a:fillRef idx="0">
            <a:srgbClr val="1F74AD"/>
          </a:fillRef>
          <a:effectRef idx="0">
            <a:srgbClr val="1F74AD"/>
          </a:effectRef>
          <a:fontRef idx="minor">
            <a:srgbClr val="000000"/>
          </a:fontRef>
        </p:style>
      </p:cxnSp>
      <p:cxnSp>
        <p:nvCxnSpPr>
          <p:cNvPr id="76" name="直接连接符 75"/>
          <p:cNvCxnSpPr>
            <a:endCxn id="86" idx="2"/>
          </p:cNvCxnSpPr>
          <p:nvPr>
            <p:custDataLst>
              <p:tags r:id="rId24"/>
            </p:custDataLst>
          </p:nvPr>
        </p:nvCxnSpPr>
        <p:spPr>
          <a:xfrm>
            <a:off x="6965852" y="5015597"/>
            <a:ext cx="367475" cy="498"/>
          </a:xfrm>
          <a:prstGeom prst="line">
            <a:avLst/>
          </a:prstGeom>
          <a:ln w="28575">
            <a:solidFill>
              <a:srgbClr val="1AA3AA"/>
            </a:solidFill>
          </a:ln>
        </p:spPr>
        <p:style>
          <a:lnRef idx="1">
            <a:srgbClr val="1F74AD"/>
          </a:lnRef>
          <a:fillRef idx="0">
            <a:srgbClr val="1F74AD"/>
          </a:fillRef>
          <a:effectRef idx="0">
            <a:srgbClr val="1F74AD"/>
          </a:effectRef>
          <a:fontRef idx="minor">
            <a:srgbClr val="000000"/>
          </a:fontRef>
        </p:style>
      </p:cxnSp>
      <p:cxnSp>
        <p:nvCxnSpPr>
          <p:cNvPr id="78" name="直接连接符 77"/>
          <p:cNvCxnSpPr>
            <a:stCxn id="86" idx="6"/>
          </p:cNvCxnSpPr>
          <p:nvPr>
            <p:custDataLst>
              <p:tags r:id="rId25"/>
            </p:custDataLst>
          </p:nvPr>
        </p:nvCxnSpPr>
        <p:spPr>
          <a:xfrm>
            <a:off x="7526561" y="5016095"/>
            <a:ext cx="353727" cy="1"/>
          </a:xfrm>
          <a:prstGeom prst="line">
            <a:avLst/>
          </a:prstGeom>
          <a:ln w="28575">
            <a:solidFill>
              <a:srgbClr val="69A35B"/>
            </a:solidFill>
          </a:ln>
        </p:spPr>
        <p:style>
          <a:lnRef idx="1">
            <a:srgbClr val="1F74AD"/>
          </a:lnRef>
          <a:fillRef idx="0">
            <a:srgbClr val="1F74AD"/>
          </a:fillRef>
          <a:effectRef idx="0">
            <a:srgbClr val="1F74AD"/>
          </a:effectRef>
          <a:fontRef idx="minor">
            <a:srgbClr val="000000"/>
          </a:fontRef>
        </p:style>
      </p:cxnSp>
      <p:cxnSp>
        <p:nvCxnSpPr>
          <p:cNvPr id="79" name="直接连接符 78"/>
          <p:cNvCxnSpPr/>
          <p:nvPr>
            <p:custDataLst>
              <p:tags r:id="rId26"/>
            </p:custDataLst>
          </p:nvPr>
        </p:nvCxnSpPr>
        <p:spPr>
          <a:xfrm>
            <a:off x="8548552" y="5016354"/>
            <a:ext cx="2288358" cy="0"/>
          </a:xfrm>
          <a:prstGeom prst="line">
            <a:avLst/>
          </a:prstGeom>
          <a:ln w="28575">
            <a:solidFill>
              <a:srgbClr val="69A35B"/>
            </a:solidFill>
          </a:ln>
        </p:spPr>
        <p:style>
          <a:lnRef idx="1">
            <a:srgbClr val="1F74AD"/>
          </a:lnRef>
          <a:fillRef idx="0">
            <a:srgbClr val="1F74AD"/>
          </a:fillRef>
          <a:effectRef idx="0">
            <a:srgbClr val="1F74AD"/>
          </a:effectRef>
          <a:fontRef idx="minor">
            <a:srgbClr val="000000"/>
          </a:fontRef>
        </p:style>
      </p:cxnSp>
      <p:cxnSp>
        <p:nvCxnSpPr>
          <p:cNvPr id="81" name="直接连接符 80"/>
          <p:cNvCxnSpPr/>
          <p:nvPr>
            <p:custDataLst>
              <p:tags r:id="rId27"/>
            </p:custDataLst>
          </p:nvPr>
        </p:nvCxnSpPr>
        <p:spPr>
          <a:xfrm>
            <a:off x="864870" y="5007312"/>
            <a:ext cx="2268356" cy="0"/>
          </a:xfrm>
          <a:prstGeom prst="line">
            <a:avLst/>
          </a:prstGeom>
          <a:ln w="28575">
            <a:solidFill>
              <a:srgbClr val="1F74AD"/>
            </a:solidFill>
          </a:ln>
        </p:spPr>
        <p:style>
          <a:lnRef idx="1">
            <a:srgbClr val="1F74AD"/>
          </a:lnRef>
          <a:fillRef idx="0">
            <a:srgbClr val="1F74AD"/>
          </a:fillRef>
          <a:effectRef idx="0">
            <a:srgbClr val="1F74AD"/>
          </a:effectRef>
          <a:fontRef idx="minor">
            <a:srgbClr val="000000"/>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alphaModFix amt="9000"/>
          </a:blip>
          <a:stretch>
            <a:fillRect/>
          </a:stretch>
        </p:blipFill>
        <p:spPr>
          <a:xfrm>
            <a:off x="0" y="635"/>
            <a:ext cx="12192000" cy="6857365"/>
          </a:xfrm>
          <a:prstGeom prst="rect">
            <a:avLst/>
          </a:prstGeom>
        </p:spPr>
      </p:pic>
      <p:sp>
        <p:nvSpPr>
          <p:cNvPr id="30" name="TextBox 76"/>
          <p:cNvSpPr txBox="1"/>
          <p:nvPr/>
        </p:nvSpPr>
        <p:spPr>
          <a:xfrm>
            <a:off x="342900" y="428625"/>
            <a:ext cx="1099693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气候风险的监管措施——绿色金融政策与气候风险监管协同降低气候相关金融风险</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32" name="直接连接符 31"/>
          <p:cNvCxnSpPr/>
          <p:nvPr/>
        </p:nvCxnSpPr>
        <p:spPr>
          <a:xfrm>
            <a:off x="342826" y="827316"/>
            <a:ext cx="10997409" cy="0"/>
          </a:xfrm>
          <a:prstGeom prst="line">
            <a:avLst/>
          </a:prstGeom>
          <a:ln w="31750">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9535" y="3388995"/>
            <a:ext cx="2988310" cy="706755"/>
          </a:xfrm>
          <a:prstGeom prst="rect">
            <a:avLst/>
          </a:prstGeom>
          <a:noFill/>
        </p:spPr>
        <p:txBody>
          <a:bodyPr wrap="square" rtlCol="0">
            <a:spAutoFit/>
          </a:bodyPr>
          <a:p>
            <a:r>
              <a:rPr lang="zh-CN" altLang="en-US" sz="2000">
                <a:latin typeface="华光魏体_CNKI" panose="02000500000000000000" charset="-122"/>
                <a:ea typeface="华光魏体_CNKI" panose="02000500000000000000" charset="-122"/>
              </a:rPr>
              <a:t>经过多年探索，</a:t>
            </a:r>
            <a:endParaRPr lang="zh-CN" altLang="en-US" sz="2000">
              <a:latin typeface="华光魏体_CNKI" panose="02000500000000000000" charset="-122"/>
              <a:ea typeface="华光魏体_CNKI" panose="02000500000000000000" charset="-122"/>
            </a:endParaRPr>
          </a:p>
          <a:p>
            <a:r>
              <a:rPr lang="zh-CN" altLang="en-US" sz="2000">
                <a:latin typeface="华光魏体_CNKI" panose="02000500000000000000" charset="-122"/>
                <a:ea typeface="华光魏体_CNKI" panose="02000500000000000000" charset="-122"/>
              </a:rPr>
              <a:t>确立了绿色金融发展思路</a:t>
            </a:r>
            <a:endParaRPr lang="zh-CN" altLang="en-US" sz="2000">
              <a:latin typeface="华光魏体_CNKI" panose="02000500000000000000" charset="-122"/>
              <a:ea typeface="华光魏体_CNKI" panose="02000500000000000000" charset="-122"/>
            </a:endParaRPr>
          </a:p>
        </p:txBody>
      </p:sp>
      <p:sp>
        <p:nvSpPr>
          <p:cNvPr id="4" name="左大括号 3"/>
          <p:cNvSpPr/>
          <p:nvPr/>
        </p:nvSpPr>
        <p:spPr>
          <a:xfrm>
            <a:off x="3077845" y="1627505"/>
            <a:ext cx="314960" cy="4229735"/>
          </a:xfrm>
          <a:prstGeom prst="leftBrace">
            <a:avLst>
              <a:gd name="adj1" fmla="val 8522"/>
              <a:gd name="adj2" fmla="val 50000"/>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矩形 6"/>
          <p:cNvSpPr/>
          <p:nvPr/>
        </p:nvSpPr>
        <p:spPr>
          <a:xfrm>
            <a:off x="3077845" y="1769745"/>
            <a:ext cx="3319145" cy="70675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p>
            <a:pPr algn="ctr"/>
            <a:r>
              <a:rPr lang="zh-CN" altLang="en-US" sz="4000" b="1">
                <a:solidFill>
                  <a:schemeClr val="accent4"/>
                </a:solidFill>
                <a:effectLst/>
                <a:latin typeface="华光魏体_CNKI" panose="02000500000000000000" charset="-122"/>
                <a:ea typeface="华光魏体_CNKI" panose="02000500000000000000" charset="-122"/>
              </a:rPr>
              <a:t>三大</a:t>
            </a:r>
            <a:r>
              <a:rPr lang="zh-CN" altLang="en-US" sz="4000" b="1">
                <a:solidFill>
                  <a:schemeClr val="accent4"/>
                </a:solidFill>
                <a:effectLst/>
                <a:latin typeface="华光魏体_CNKI" panose="02000500000000000000" charset="-122"/>
                <a:ea typeface="华光魏体_CNKI" panose="02000500000000000000" charset="-122"/>
              </a:rPr>
              <a:t>功能</a:t>
            </a:r>
            <a:endParaRPr lang="zh-CN" altLang="en-US" sz="4000" b="1">
              <a:solidFill>
                <a:schemeClr val="accent4"/>
              </a:solidFill>
              <a:effectLst/>
              <a:latin typeface="华光魏体_CNKI" panose="02000500000000000000" charset="-122"/>
              <a:ea typeface="华光魏体_CNKI" panose="02000500000000000000" charset="-122"/>
            </a:endParaRPr>
          </a:p>
        </p:txBody>
      </p:sp>
      <p:sp>
        <p:nvSpPr>
          <p:cNvPr id="8" name="矩形 7"/>
          <p:cNvSpPr/>
          <p:nvPr/>
        </p:nvSpPr>
        <p:spPr>
          <a:xfrm>
            <a:off x="3509010" y="4982845"/>
            <a:ext cx="2225040" cy="70675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buClrTx/>
              <a:buSzTx/>
              <a:buFontTx/>
            </a:pPr>
            <a:r>
              <a:rPr lang="zh-CN" altLang="en-US" sz="4000" b="1">
                <a:solidFill>
                  <a:schemeClr val="accent4"/>
                </a:solidFill>
                <a:effectLst/>
                <a:latin typeface="华光魏体_CNKI" panose="02000500000000000000" charset="-122"/>
                <a:ea typeface="华光魏体_CNKI" panose="02000500000000000000" charset="-122"/>
              </a:rPr>
              <a:t>五大支柱</a:t>
            </a:r>
            <a:endParaRPr lang="zh-CN" altLang="en-US" sz="4000" b="1">
              <a:solidFill>
                <a:schemeClr val="accent4"/>
              </a:solidFill>
              <a:effectLst/>
              <a:latin typeface="华光魏体_CNKI" panose="02000500000000000000" charset="-122"/>
              <a:ea typeface="华光魏体_CNKI" panose="02000500000000000000" charset="-122"/>
            </a:endParaRPr>
          </a:p>
        </p:txBody>
      </p:sp>
      <p:sp>
        <p:nvSpPr>
          <p:cNvPr id="9" name="左大括号 8"/>
          <p:cNvSpPr/>
          <p:nvPr/>
        </p:nvSpPr>
        <p:spPr>
          <a:xfrm>
            <a:off x="5850255" y="1184910"/>
            <a:ext cx="81280" cy="1876425"/>
          </a:xfrm>
          <a:prstGeom prst="leftBrace">
            <a:avLst>
              <a:gd name="adj1" fmla="val 497235"/>
              <a:gd name="adj2" fmla="val 50000"/>
            </a:avLst>
          </a:prstGeom>
          <a:ln w="12700" cmpd="sng">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0" name="文本框 9"/>
          <p:cNvSpPr txBox="1"/>
          <p:nvPr/>
        </p:nvSpPr>
        <p:spPr>
          <a:xfrm>
            <a:off x="6029325" y="827405"/>
            <a:ext cx="4361180" cy="2999740"/>
          </a:xfrm>
          <a:prstGeom prst="rect">
            <a:avLst/>
          </a:prstGeom>
          <a:noFill/>
        </p:spPr>
        <p:txBody>
          <a:bodyPr wrap="square" rtlCol="0">
            <a:spAutoFit/>
          </a:bodyPr>
          <a:p>
            <a:pPr marL="285750" indent="-285750" fontAlgn="auto">
              <a:lnSpc>
                <a:spcPct val="150000"/>
              </a:lnSpc>
              <a:buFont typeface="Wingdings" panose="05000000000000000000" charset="0"/>
              <a:buChar char="Ø"/>
            </a:pPr>
            <a:r>
              <a:rPr lang="zh-CN" altLang="en-US" sz="1400">
                <a:latin typeface="华光魏体_CNKI" panose="02000500000000000000" charset="-122"/>
                <a:ea typeface="华光魏体_CNKI" panose="02000500000000000000" charset="-122"/>
              </a:rPr>
              <a:t>一是通过货币政策、信贷政策、监管政策、强制披露、绿色评价、行业自律、产品创新等，引导和撬动金融资源向低碳项目、绿色转型项目、碳捕集与封存等绿色创新项目倾斜</a:t>
            </a:r>
            <a:endParaRPr lang="zh-CN" altLang="en-US" sz="1400">
              <a:latin typeface="华光魏体_CNKI" panose="02000500000000000000" charset="-122"/>
              <a:ea typeface="华光魏体_CNKI" panose="02000500000000000000" charset="-122"/>
            </a:endParaRPr>
          </a:p>
          <a:p>
            <a:pPr marL="285750" indent="-285750" fontAlgn="auto">
              <a:lnSpc>
                <a:spcPct val="150000"/>
              </a:lnSpc>
              <a:buFont typeface="Wingdings" panose="05000000000000000000" charset="0"/>
              <a:buChar char="Ø"/>
            </a:pPr>
            <a:r>
              <a:rPr lang="zh-CN" altLang="en-US" sz="1400">
                <a:latin typeface="华光魏体_CNKI" panose="02000500000000000000" charset="-122"/>
                <a:ea typeface="华光魏体_CNKI" panose="02000500000000000000" charset="-122"/>
              </a:rPr>
              <a:t>二是通过气候风险压力测试、环境和气候风险分析、绿色和棕色资产风险权重调整等工具，增强金融体系管理气候变化相关风险的能力</a:t>
            </a:r>
            <a:endParaRPr lang="zh-CN" altLang="en-US" sz="1400">
              <a:latin typeface="华光魏体_CNKI" panose="02000500000000000000" charset="-122"/>
              <a:ea typeface="华光魏体_CNKI" panose="02000500000000000000" charset="-122"/>
            </a:endParaRPr>
          </a:p>
          <a:p>
            <a:pPr marL="285750" indent="-285750" fontAlgn="auto">
              <a:lnSpc>
                <a:spcPct val="150000"/>
              </a:lnSpc>
              <a:buFont typeface="Wingdings" panose="05000000000000000000" charset="0"/>
              <a:buChar char="Ø"/>
            </a:pPr>
            <a:r>
              <a:rPr lang="zh-CN" altLang="en-US" sz="1400">
                <a:latin typeface="华光魏体_CNKI" panose="02000500000000000000" charset="-122"/>
                <a:ea typeface="华光魏体_CNKI" panose="02000500000000000000" charset="-122"/>
              </a:rPr>
              <a:t>三是推动建设全国碳排放权交易市场，发展碳期货等衍生产品，通过交易为排碳合理定价</a:t>
            </a:r>
            <a:endParaRPr lang="zh-CN" altLang="en-US" sz="1400">
              <a:latin typeface="华光魏体_CNKI" panose="02000500000000000000" charset="-122"/>
              <a:ea typeface="华光魏体_CNKI" panose="02000500000000000000" charset="-122"/>
            </a:endParaRPr>
          </a:p>
        </p:txBody>
      </p:sp>
      <p:sp>
        <p:nvSpPr>
          <p:cNvPr id="29" name="左大括号 28"/>
          <p:cNvSpPr/>
          <p:nvPr/>
        </p:nvSpPr>
        <p:spPr>
          <a:xfrm>
            <a:off x="5868035" y="4215130"/>
            <a:ext cx="81280" cy="2242820"/>
          </a:xfrm>
          <a:prstGeom prst="leftBrace">
            <a:avLst>
              <a:gd name="adj1" fmla="val 497235"/>
              <a:gd name="adj2" fmla="val 50000"/>
            </a:avLst>
          </a:prstGeom>
          <a:ln w="12700" cmpd="sng">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3" name="文本框 32"/>
          <p:cNvSpPr txBox="1"/>
          <p:nvPr/>
        </p:nvSpPr>
        <p:spPr>
          <a:xfrm>
            <a:off x="6113145" y="4252595"/>
            <a:ext cx="4341495" cy="2168525"/>
          </a:xfrm>
          <a:prstGeom prst="rect">
            <a:avLst/>
          </a:prstGeom>
          <a:noFill/>
        </p:spPr>
        <p:txBody>
          <a:bodyPr wrap="square" rtlCol="0">
            <a:spAutoFit/>
          </a:bodyPr>
          <a:p>
            <a:pPr marL="400050" indent="-400050" algn="l">
              <a:lnSpc>
                <a:spcPct val="150000"/>
              </a:lnSpc>
              <a:buClrTx/>
              <a:buSzTx/>
              <a:buFont typeface="+mj-lt"/>
              <a:buAutoNum type="romanUcPeriod"/>
            </a:pPr>
            <a:r>
              <a:rPr lang="zh-CN" altLang="en-US">
                <a:latin typeface="华光魏体_CNKI" panose="02000500000000000000" charset="-122"/>
                <a:ea typeface="华光魏体_CNKI" panose="02000500000000000000" charset="-122"/>
              </a:rPr>
              <a:t>绿色金融标准体系</a:t>
            </a:r>
            <a:endParaRPr lang="zh-CN" altLang="en-US">
              <a:latin typeface="华光魏体_CNKI" panose="02000500000000000000" charset="-122"/>
              <a:ea typeface="华光魏体_CNKI" panose="02000500000000000000" charset="-122"/>
            </a:endParaRPr>
          </a:p>
          <a:p>
            <a:pPr marL="400050" indent="-400050" algn="l">
              <a:lnSpc>
                <a:spcPct val="150000"/>
              </a:lnSpc>
              <a:buClrTx/>
              <a:buSzTx/>
              <a:buFont typeface="+mj-lt"/>
              <a:buAutoNum type="romanUcPeriod"/>
            </a:pPr>
            <a:r>
              <a:rPr lang="zh-CN" altLang="en-US">
                <a:latin typeface="华光魏体_CNKI" panose="02000500000000000000" charset="-122"/>
                <a:ea typeface="华光魏体_CNKI" panose="02000500000000000000" charset="-122"/>
              </a:rPr>
              <a:t>金融机构监管和信息披露要求</a:t>
            </a:r>
            <a:endParaRPr lang="zh-CN" altLang="en-US">
              <a:latin typeface="华光魏体_CNKI" panose="02000500000000000000" charset="-122"/>
              <a:ea typeface="华光魏体_CNKI" panose="02000500000000000000" charset="-122"/>
            </a:endParaRPr>
          </a:p>
          <a:p>
            <a:pPr marL="400050" indent="-400050" algn="l">
              <a:lnSpc>
                <a:spcPct val="150000"/>
              </a:lnSpc>
              <a:buClrTx/>
              <a:buSzTx/>
              <a:buFont typeface="+mj-lt"/>
              <a:buAutoNum type="romanUcPeriod"/>
            </a:pPr>
            <a:r>
              <a:rPr lang="zh-CN" altLang="en-US">
                <a:latin typeface="华光魏体_CNKI" panose="02000500000000000000" charset="-122"/>
                <a:ea typeface="华光魏体_CNKI" panose="02000500000000000000" charset="-122"/>
              </a:rPr>
              <a:t>政策激励约束体系</a:t>
            </a:r>
            <a:endParaRPr lang="zh-CN" altLang="en-US">
              <a:latin typeface="华光魏体_CNKI" panose="02000500000000000000" charset="-122"/>
              <a:ea typeface="华光魏体_CNKI" panose="02000500000000000000" charset="-122"/>
            </a:endParaRPr>
          </a:p>
          <a:p>
            <a:pPr marL="400050" indent="-400050" algn="l">
              <a:lnSpc>
                <a:spcPct val="150000"/>
              </a:lnSpc>
              <a:buClrTx/>
              <a:buSzTx/>
              <a:buFont typeface="+mj-lt"/>
              <a:buAutoNum type="romanUcPeriod"/>
            </a:pPr>
            <a:r>
              <a:rPr lang="zh-CN" altLang="en-US">
                <a:latin typeface="华光魏体_CNKI" panose="02000500000000000000" charset="-122"/>
                <a:ea typeface="华光魏体_CNKI" panose="02000500000000000000" charset="-122"/>
              </a:rPr>
              <a:t>绿色金融产品和市场体系</a:t>
            </a:r>
            <a:endParaRPr lang="zh-CN" altLang="en-US">
              <a:latin typeface="华光魏体_CNKI" panose="02000500000000000000" charset="-122"/>
              <a:ea typeface="华光魏体_CNKI" panose="02000500000000000000" charset="-122"/>
            </a:endParaRPr>
          </a:p>
          <a:p>
            <a:pPr marL="400050" indent="-400050" algn="l">
              <a:lnSpc>
                <a:spcPct val="150000"/>
              </a:lnSpc>
              <a:buClrTx/>
              <a:buSzTx/>
              <a:buFont typeface="+mj-lt"/>
              <a:buAutoNum type="romanUcPeriod"/>
            </a:pPr>
            <a:r>
              <a:rPr lang="zh-CN" altLang="en-US">
                <a:latin typeface="华光魏体_CNKI" panose="02000500000000000000" charset="-122"/>
                <a:ea typeface="华光魏体_CNKI" panose="02000500000000000000" charset="-122"/>
              </a:rPr>
              <a:t>绿色金融国际合作</a:t>
            </a:r>
            <a:endParaRPr lang="zh-CN" altLang="en-US">
              <a:latin typeface="华光魏体_CNKI" panose="02000500000000000000" charset="-122"/>
              <a:ea typeface="华光魏体_CNKI" panose="02000500000000000000" charset="-122"/>
            </a:endParaRPr>
          </a:p>
        </p:txBody>
      </p:sp>
      <p:sp>
        <p:nvSpPr>
          <p:cNvPr id="34" name="下箭头 33"/>
          <p:cNvSpPr/>
          <p:nvPr/>
        </p:nvSpPr>
        <p:spPr>
          <a:xfrm>
            <a:off x="4512945" y="2703195"/>
            <a:ext cx="81280" cy="1602740"/>
          </a:xfrm>
          <a:prstGeom prst="downArrow">
            <a:avLst/>
          </a:prstGeom>
          <a:solidFill>
            <a:srgbClr val="64A797"/>
          </a:solidFill>
          <a:ln>
            <a:solidFill>
              <a:srgbClr val="64A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4127500" y="3176270"/>
            <a:ext cx="385445" cy="110680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a:solidFill>
                  <a:schemeClr val="accent4"/>
                </a:solidFill>
                <a:effectLst/>
                <a:latin typeface="华光行楷_CNKI" panose="02000500000000000000" charset="-122"/>
                <a:ea typeface="华光行楷_CNKI" panose="02000500000000000000" charset="-122"/>
              </a:rPr>
              <a:t>依靠</a:t>
            </a:r>
            <a:endParaRPr lang="zh-CN" altLang="en-US">
              <a:solidFill>
                <a:schemeClr val="accent4"/>
              </a:solidFill>
            </a:endParaRPr>
          </a:p>
          <a:p>
            <a:endParaRPr lang="zh-CN" altLang="en-US">
              <a:solidFill>
                <a:schemeClr val="accent4"/>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window dir="ver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4346" y="-2669654"/>
            <a:ext cx="6863308" cy="12192000"/>
          </a:xfrm>
          <a:prstGeom prst="rect">
            <a:avLst/>
          </a:prstGeom>
        </p:spPr>
      </p:pic>
      <p:sp>
        <p:nvSpPr>
          <p:cNvPr id="18" name="矩形 17"/>
          <p:cNvSpPr/>
          <p:nvPr/>
        </p:nvSpPr>
        <p:spPr>
          <a:xfrm>
            <a:off x="-10795" y="0"/>
            <a:ext cx="12214373" cy="6858000"/>
          </a:xfrm>
          <a:prstGeom prst="rect">
            <a:avLst/>
          </a:prstGeom>
          <a:solidFill>
            <a:schemeClr val="accent6">
              <a:lumMod val="50000"/>
              <a:alpha val="45000"/>
            </a:schemeClr>
          </a:solidFill>
          <a:ln>
            <a:solidFill>
              <a:srgbClr val="8B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 name="任意多边形 17"/>
          <p:cNvSpPr/>
          <p:nvPr/>
        </p:nvSpPr>
        <p:spPr>
          <a:xfrm>
            <a:off x="0" y="0"/>
            <a:ext cx="4342130" cy="6858000"/>
          </a:xfrm>
          <a:custGeom>
            <a:avLst/>
            <a:gdLst>
              <a:gd name="connsiteX0" fmla="*/ 0 w 4342283"/>
              <a:gd name="connsiteY0" fmla="*/ 0 h 6858000"/>
              <a:gd name="connsiteX1" fmla="*/ 2633189 w 4342283"/>
              <a:gd name="connsiteY1" fmla="*/ 0 h 6858000"/>
              <a:gd name="connsiteX2" fmla="*/ 2767776 w 4342283"/>
              <a:gd name="connsiteY2" fmla="*/ 100643 h 6858000"/>
              <a:gd name="connsiteX3" fmla="*/ 4342283 w 4342283"/>
              <a:gd name="connsiteY3" fmla="*/ 3439314 h 6858000"/>
              <a:gd name="connsiteX4" fmla="*/ 2767776 w 4342283"/>
              <a:gd name="connsiteY4" fmla="*/ 6777986 h 6858000"/>
              <a:gd name="connsiteX5" fmla="*/ 2660774 w 4342283"/>
              <a:gd name="connsiteY5" fmla="*/ 6858000 h 6858000"/>
              <a:gd name="connsiteX6" fmla="*/ 0 w 43422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2283" h="6858000">
                <a:moveTo>
                  <a:pt x="0" y="0"/>
                </a:moveTo>
                <a:lnTo>
                  <a:pt x="2633189" y="0"/>
                </a:lnTo>
                <a:lnTo>
                  <a:pt x="2767776" y="100643"/>
                </a:lnTo>
                <a:cubicBezTo>
                  <a:pt x="3729367" y="894218"/>
                  <a:pt x="4342283" y="2095189"/>
                  <a:pt x="4342283" y="3439314"/>
                </a:cubicBezTo>
                <a:cubicBezTo>
                  <a:pt x="4342283" y="4783440"/>
                  <a:pt x="3729367" y="5984410"/>
                  <a:pt x="2767776" y="6777986"/>
                </a:cubicBezTo>
                <a:lnTo>
                  <a:pt x="2660774" y="6858000"/>
                </a:lnTo>
                <a:lnTo>
                  <a:pt x="0" y="6858000"/>
                </a:lnTo>
                <a:close/>
              </a:path>
            </a:pathLst>
          </a:custGeom>
          <a:blipFill rotWithShape="1">
            <a:blip r:embed="rId2"/>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4" name="矩形 3"/>
          <p:cNvSpPr/>
          <p:nvPr/>
        </p:nvSpPr>
        <p:spPr>
          <a:xfrm>
            <a:off x="11957825" y="2021136"/>
            <a:ext cx="234175" cy="1995772"/>
          </a:xfrm>
          <a:prstGeom prst="rect">
            <a:avLst/>
          </a:prstGeom>
          <a:gradFill>
            <a:gsLst>
              <a:gs pos="0">
                <a:srgbClr val="18969C"/>
              </a:gs>
              <a:gs pos="100000">
                <a:srgbClr val="26CC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2" name="圆: 空心 11"/>
          <p:cNvSpPr/>
          <p:nvPr/>
        </p:nvSpPr>
        <p:spPr>
          <a:xfrm rot="17039048">
            <a:off x="3103129" y="3984432"/>
            <a:ext cx="2873568" cy="2873568"/>
          </a:xfrm>
          <a:prstGeom prst="donut">
            <a:avLst>
              <a:gd name="adj" fmla="val 22508"/>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13" name="流程图: 接点 12"/>
          <p:cNvSpPr/>
          <p:nvPr/>
        </p:nvSpPr>
        <p:spPr>
          <a:xfrm>
            <a:off x="1637656" y="177905"/>
            <a:ext cx="883742" cy="883742"/>
          </a:xfrm>
          <a:prstGeom prst="flowChartConnector">
            <a:avLst/>
          </a:prstGeom>
          <a:gradFill>
            <a:gsLst>
              <a:gs pos="0">
                <a:srgbClr val="18969C"/>
              </a:gs>
              <a:gs pos="100000">
                <a:srgbClr val="26CC99"/>
              </a:gs>
            </a:gsLst>
            <a:lin ang="0" scaled="0"/>
          </a:gra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4" name="圆: 空心 13"/>
          <p:cNvSpPr/>
          <p:nvPr/>
        </p:nvSpPr>
        <p:spPr>
          <a:xfrm>
            <a:off x="4626273" y="1573651"/>
            <a:ext cx="914327" cy="914327"/>
          </a:xfrm>
          <a:prstGeom prst="don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15" name="文本框 14"/>
          <p:cNvSpPr txBox="1"/>
          <p:nvPr/>
        </p:nvSpPr>
        <p:spPr>
          <a:xfrm>
            <a:off x="6281435" y="1573825"/>
            <a:ext cx="6128385"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dirty="0" smtClean="0">
                <a:solidFill>
                  <a:schemeClr val="bg1"/>
                </a:solidFill>
                <a:latin typeface="华光行楷_CNKI" panose="02000500000000000000" charset="-122"/>
                <a:ea typeface="华光行楷_CNKI" panose="02000500000000000000" charset="-122"/>
                <a:sym typeface="Calibri" panose="020F0502020204030204" charset="0"/>
              </a:rPr>
              <a:t>感谢</a:t>
            </a:r>
            <a:r>
              <a:rPr lang="zh-CN" altLang="en-US" sz="6600" dirty="0">
                <a:solidFill>
                  <a:schemeClr val="bg1"/>
                </a:solidFill>
                <a:latin typeface="华光行楷_CNKI" panose="02000500000000000000" charset="-122"/>
                <a:ea typeface="华光行楷_CNKI" panose="02000500000000000000" charset="-122"/>
                <a:sym typeface="Calibri" panose="020F0502020204030204" charset="0"/>
              </a:rPr>
              <a:t>您的观看</a:t>
            </a:r>
            <a:endParaRPr lang="zh-CN" altLang="en-US" sz="6600" dirty="0">
              <a:solidFill>
                <a:schemeClr val="bg1"/>
              </a:solidFill>
              <a:latin typeface="华光行楷_CNKI" panose="02000500000000000000" charset="-122"/>
              <a:ea typeface="华光行楷_CNKI" panose="02000500000000000000" charset="-122"/>
              <a:sym typeface="Calibri" panose="020F0502020204030204" charset="0"/>
            </a:endParaRPr>
          </a:p>
        </p:txBody>
      </p:sp>
      <p:sp>
        <p:nvSpPr>
          <p:cNvPr id="16" name="Rectangle 15"/>
          <p:cNvSpPr/>
          <p:nvPr/>
        </p:nvSpPr>
        <p:spPr>
          <a:xfrm>
            <a:off x="6281435" y="2820739"/>
            <a:ext cx="5031134" cy="429895"/>
          </a:xfrm>
          <a:prstGeom prst="rect">
            <a:avLst/>
          </a:prstGeom>
        </p:spPr>
        <p:txBody>
          <a:bodyPr wrap="square">
            <a:spAutoFit/>
          </a:bodyPr>
          <a:lstStyle/>
          <a:p>
            <a:pPr marL="0" marR="0" lvl="0" indent="0" algn="r" defTabSz="914400" rtl="0" eaLnBrk="1" fontAlgn="auto" latinLnBrk="0" hangingPunct="1">
              <a:lnSpc>
                <a:spcPct val="200000"/>
              </a:lnSpc>
              <a:spcBef>
                <a:spcPts val="0"/>
              </a:spcBef>
              <a:spcAft>
                <a:spcPts val="0"/>
              </a:spcAft>
              <a:buClrTx/>
              <a:buSzTx/>
              <a:buFontTx/>
              <a:buNone/>
              <a:defRPr/>
            </a:pPr>
            <a:endParaRPr kumimoji="0" lang="en-US" sz="1100" b="0" i="0" u="none" strike="noStrike" kern="1200" cap="none" spc="0" normalizeH="0" baseline="0" noProof="0" dirty="0" err="1">
              <a:ln>
                <a:noFill/>
              </a:ln>
              <a:solidFill>
                <a:schemeClr val="bg1"/>
              </a:solidFill>
              <a:effectLst/>
              <a:uLnTx/>
              <a:uFillTx/>
              <a:latin typeface="Century Gothic" panose="020B0502020202020204" pitchFamily="34" charset="0"/>
              <a:ea typeface="方正黑体简体" panose="03000509000000000000" pitchFamily="65" charset="-122"/>
              <a:cs typeface="+mn-cs"/>
              <a:sym typeface="Century Gothic" panose="020B0502020202020204" pitchFamily="34" charset="0"/>
            </a:endParaRPr>
          </a:p>
        </p:txBody>
      </p:sp>
      <p:sp>
        <p:nvSpPr>
          <p:cNvPr id="5" name="文本框 4"/>
          <p:cNvSpPr txBox="1"/>
          <p:nvPr/>
        </p:nvSpPr>
        <p:spPr>
          <a:xfrm>
            <a:off x="6983730" y="4077335"/>
            <a:ext cx="3853180" cy="1630045"/>
          </a:xfrm>
          <a:prstGeom prst="rect">
            <a:avLst/>
          </a:prstGeom>
          <a:noFill/>
        </p:spPr>
        <p:txBody>
          <a:bodyPr wrap="square" rtlCol="0">
            <a:spAutoFit/>
          </a:bodyPr>
          <a:p>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组员：</a:t>
            </a:r>
            <a:endPar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张殷璇烨（学号</a:t>
            </a:r>
            <a:r>
              <a:rPr lang="en-US" altLang="zh-CN"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1909408019</a:t>
            </a:r>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a:t>
            </a:r>
            <a:endPar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倪晨皓（学号</a:t>
            </a:r>
            <a:r>
              <a:rPr lang="en-US" altLang="zh-CN"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1913402016</a:t>
            </a:r>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a:t>
            </a:r>
            <a:endPar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张璐（学号</a:t>
            </a:r>
            <a:r>
              <a:rPr lang="en-US" altLang="zh-CN"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1915406147</a:t>
            </a:r>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a:t>
            </a:r>
            <a:endPar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endParaRPr>
          </a:p>
          <a:p>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高志韬（学号</a:t>
            </a:r>
            <a:r>
              <a:rPr lang="en-US" altLang="zh-CN"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1947401013</a:t>
            </a:r>
            <a:r>
              <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rPr>
              <a:t>）</a:t>
            </a:r>
            <a:endParaRPr lang="zh-CN" altLang="en-US" sz="2000">
              <a:solidFill>
                <a:schemeClr val="bg1"/>
              </a:solidFill>
              <a:latin typeface="华光魏体_CNKI" panose="02000500000000000000" charset="-122"/>
              <a:ea typeface="华光魏体_CNKI" panose="02000500000000000000" charset="-122"/>
              <a:cs typeface="华光魏体_CNKI" panose="020005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366100" y="-2366101"/>
            <a:ext cx="7459799" cy="12192000"/>
          </a:xfrm>
          <a:prstGeom prst="rect">
            <a:avLst/>
          </a:prstGeom>
        </p:spPr>
      </p:pic>
      <p:sp>
        <p:nvSpPr>
          <p:cNvPr id="19" name="矩形 18"/>
          <p:cNvSpPr/>
          <p:nvPr/>
        </p:nvSpPr>
        <p:spPr>
          <a:xfrm>
            <a:off x="0" y="0"/>
            <a:ext cx="12192000" cy="7459800"/>
          </a:xfrm>
          <a:prstGeom prst="rect">
            <a:avLst/>
          </a:pr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nvGrpSpPr>
          <p:cNvPr id="5" name="组合 4"/>
          <p:cNvGrpSpPr/>
          <p:nvPr/>
        </p:nvGrpSpPr>
        <p:grpSpPr>
          <a:xfrm>
            <a:off x="927718" y="1702109"/>
            <a:ext cx="4063382" cy="4063382"/>
            <a:chOff x="2477118" y="1168709"/>
            <a:chExt cx="4063382" cy="4063382"/>
          </a:xfrm>
        </p:grpSpPr>
        <p:sp>
          <p:nvSpPr>
            <p:cNvPr id="4" name="流程图: 接点 3"/>
            <p:cNvSpPr/>
            <p:nvPr/>
          </p:nvSpPr>
          <p:spPr>
            <a:xfrm>
              <a:off x="2477118" y="1168709"/>
              <a:ext cx="4063382" cy="4063382"/>
            </a:xfrm>
            <a:prstGeom prst="flowChartConnector">
              <a:avLst/>
            </a:prstGeom>
            <a:blipFill rotWithShape="1">
              <a:blip r:embed="rId2"/>
              <a:stretch>
                <a:fillRect/>
              </a:stretch>
            </a:blip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2" name="流程图: 接点 1"/>
            <p:cNvSpPr/>
            <p:nvPr/>
          </p:nvSpPr>
          <p:spPr>
            <a:xfrm>
              <a:off x="2769218" y="1460809"/>
              <a:ext cx="3479182" cy="3479182"/>
            </a:xfrm>
            <a:prstGeom prst="flowChartConnector">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grpSp>
      <p:sp>
        <p:nvSpPr>
          <p:cNvPr id="6" name="文本框 5"/>
          <p:cNvSpPr txBox="1"/>
          <p:nvPr/>
        </p:nvSpPr>
        <p:spPr>
          <a:xfrm>
            <a:off x="1858592" y="1327987"/>
            <a:ext cx="424343"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700" b="1" i="0" u="none" strike="noStrike" kern="1200" cap="none" spc="0" normalizeH="0" baseline="0" noProof="0" dirty="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rPr>
              <a:t>1</a:t>
            </a:r>
            <a:endParaRPr kumimoji="0" lang="en-US" altLang="zh-CN" sz="28700" b="1" i="0" u="none" strike="noStrike" kern="1200" cap="none" spc="0" normalizeH="0" baseline="0" noProof="0" dirty="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9" name="任意多边形 8"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5400000" flipV="1">
            <a:off x="3879027" y="3461951"/>
            <a:ext cx="4433945" cy="670242"/>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w="12700" cap="flat" cmpd="sng" algn="ctr">
            <a:gradFill>
              <a:gsLst>
                <a:gs pos="0">
                  <a:srgbClr val="FF706A"/>
                </a:gs>
                <a:gs pos="100000">
                  <a:schemeClr val="accent1">
                    <a:lumMod val="20000"/>
                    <a:lumOff val="80000"/>
                  </a:schemeClr>
                </a:gs>
              </a:gsLst>
              <a:lin ang="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0" name="Rectangle 161"/>
          <p:cNvSpPr>
            <a:spLocks noChangeArrowheads="1"/>
          </p:cNvSpPr>
          <p:nvPr/>
        </p:nvSpPr>
        <p:spPr bwMode="auto">
          <a:xfrm>
            <a:off x="6431121" y="2213189"/>
            <a:ext cx="420624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dirty="0" smtClean="0">
                <a:ln>
                  <a:noFill/>
                </a:ln>
                <a:solidFill>
                  <a:schemeClr val="bg1"/>
                </a:solidFill>
                <a:effectLst/>
                <a:uLnTx/>
                <a:uFillTx/>
                <a:latin typeface="华光魏体_CNKI" panose="02000500000000000000" charset="-122"/>
                <a:ea typeface="华光魏体_CNKI" panose="02000500000000000000" charset="-122"/>
                <a:cs typeface="+mn-ea"/>
                <a:sym typeface="Calibri" panose="020F0502020204030204" charset="0"/>
              </a:rPr>
              <a:t>“</a:t>
            </a:r>
            <a:r>
              <a:rPr kumimoji="0" lang="zh-CN" altLang="en-US" sz="4000" b="0" i="0" u="none" strike="noStrike" kern="1200" cap="none" spc="0" normalizeH="0" baseline="0" noProof="0" dirty="0" smtClean="0">
                <a:ln>
                  <a:noFill/>
                </a:ln>
                <a:solidFill>
                  <a:schemeClr val="bg1"/>
                </a:solidFill>
                <a:effectLst/>
                <a:uLnTx/>
                <a:uFillTx/>
                <a:latin typeface="华光魏体_CNKI" panose="02000500000000000000" charset="-122"/>
                <a:ea typeface="华光魏体_CNKI" panose="02000500000000000000" charset="-122"/>
                <a:cs typeface="+mn-ea"/>
                <a:sym typeface="Calibri" panose="020F0502020204030204" charset="0"/>
              </a:rPr>
              <a:t>绿天鹅</a:t>
            </a:r>
            <a:r>
              <a:rPr kumimoji="0" lang="en-US" altLang="zh-CN" sz="4000" b="0" i="0" u="none" strike="noStrike" kern="1200" cap="none" spc="0" normalizeH="0" baseline="0" noProof="0" dirty="0" smtClean="0">
                <a:ln>
                  <a:noFill/>
                </a:ln>
                <a:solidFill>
                  <a:schemeClr val="bg1"/>
                </a:solidFill>
                <a:effectLst/>
                <a:uLnTx/>
                <a:uFillTx/>
                <a:latin typeface="华光魏体_CNKI" panose="02000500000000000000" charset="-122"/>
                <a:ea typeface="华光魏体_CNKI" panose="02000500000000000000" charset="-122"/>
                <a:cs typeface="+mn-ea"/>
                <a:sym typeface="Calibri" panose="020F0502020204030204" charset="0"/>
              </a:rPr>
              <a:t>”</a:t>
            </a:r>
            <a:endParaRPr kumimoji="0" lang="en-US" altLang="zh-CN" sz="4000" b="0" i="0" u="none" strike="noStrike" kern="1200" cap="none" spc="0" normalizeH="0" baseline="0" noProof="0" dirty="0" smtClean="0">
              <a:ln>
                <a:noFill/>
              </a:ln>
              <a:solidFill>
                <a:schemeClr val="bg1"/>
              </a:solidFill>
              <a:effectLst/>
              <a:uLnTx/>
              <a:uFillTx/>
              <a:latin typeface="华光魏体_CNKI" panose="02000500000000000000" charset="-122"/>
              <a:ea typeface="华光魏体_CNKI" panose="02000500000000000000" charset="-122"/>
              <a:cs typeface="+mn-ea"/>
              <a:sym typeface="Calibri" panose="020F0502020204030204" charset="0"/>
            </a:endParaRPr>
          </a:p>
        </p:txBody>
      </p:sp>
      <p:sp>
        <p:nvSpPr>
          <p:cNvPr id="13" name="Rectangle 15"/>
          <p:cNvSpPr/>
          <p:nvPr/>
        </p:nvSpPr>
        <p:spPr>
          <a:xfrm>
            <a:off x="5995035" y="3412490"/>
            <a:ext cx="5467350" cy="2245360"/>
          </a:xfrm>
          <a:prstGeom prst="rect">
            <a:avLst/>
          </a:prstGeom>
        </p:spPr>
        <p:txBody>
          <a:bodyPr wrap="square">
            <a:spAutoFit/>
          </a:bodyPr>
          <a:lstStyle/>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气候变化将在未来几个世纪对人类生命、生态系统、经济和社会发展构成持续和日益严重的威胁......</a:t>
            </a:r>
            <a:endPar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全球经济每年仅因森林火灾、干旱和其他形式的土地劣化造成损失就高达15万亿美元，并加剧了气候变化危机......</a:t>
            </a:r>
            <a:endPar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气候灾害在过去20年间频度加剧，中国受灾数量居全球之首......</a:t>
            </a:r>
            <a:endPar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p:txBody>
      </p:sp>
      <p:sp>
        <p:nvSpPr>
          <p:cNvPr id="16" name="圆: 空心 15"/>
          <p:cNvSpPr/>
          <p:nvPr/>
        </p:nvSpPr>
        <p:spPr>
          <a:xfrm>
            <a:off x="11001375" y="-796062"/>
            <a:ext cx="2135907" cy="2135907"/>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cxnSp>
        <p:nvCxnSpPr>
          <p:cNvPr id="17" name="直接连接符 16"/>
          <p:cNvCxnSpPr/>
          <p:nvPr/>
        </p:nvCxnSpPr>
        <p:spPr>
          <a:xfrm>
            <a:off x="6593046" y="3197854"/>
            <a:ext cx="106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圆: 空心 15"/>
          <p:cNvSpPr/>
          <p:nvPr/>
        </p:nvSpPr>
        <p:spPr>
          <a:xfrm>
            <a:off x="556924" y="648405"/>
            <a:ext cx="982281" cy="982281"/>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21" name="圆: 空心 15"/>
          <p:cNvSpPr/>
          <p:nvPr/>
        </p:nvSpPr>
        <p:spPr>
          <a:xfrm>
            <a:off x="275886" y="5765491"/>
            <a:ext cx="405303" cy="405303"/>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bldLst>
      <p:bldP spid="9" grpId="0" bldLvl="0" animBg="1"/>
      <p:bldP spid="9" grpId="1" bldLvl="0" animBg="1"/>
      <p:bldP spid="10" grpId="0" build="allAtOnce"/>
      <p:bldP spid="10" grpId="1" build="allAtOnce"/>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6649144" y="1846661"/>
            <a:ext cx="0" cy="4213354"/>
          </a:xfrm>
          <a:prstGeom prst="line">
            <a:avLst/>
          </a:prstGeom>
          <a:ln w="31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7167880" y="3781425"/>
            <a:ext cx="4265930" cy="1164590"/>
            <a:chOff x="2366" y="8236"/>
            <a:chExt cx="6718" cy="1834"/>
          </a:xfrm>
        </p:grpSpPr>
        <p:sp>
          <p:nvSpPr>
            <p:cNvPr id="25" name="Rectangle 3"/>
            <p:cNvSpPr/>
            <p:nvPr/>
          </p:nvSpPr>
          <p:spPr>
            <a:xfrm>
              <a:off x="2366" y="8236"/>
              <a:ext cx="6718" cy="1834"/>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26" name="Subtitle 2"/>
            <p:cNvSpPr txBox="1"/>
            <p:nvPr/>
          </p:nvSpPr>
          <p:spPr>
            <a:xfrm>
              <a:off x="2430" y="8236"/>
              <a:ext cx="6589" cy="949"/>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sz="1400" dirty="0">
                  <a:solidFill>
                    <a:schemeClr val="bg1"/>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rPr>
                <a:t>“绿天鹅事件”，是指气候领域可能出现的极具破坏力的现象，它可能给社会生活和经济增长造成巨大的财产损失，进而会对金融市场构成系统性威胁，造成颠覆性影响。</a:t>
              </a:r>
              <a:endParaRPr sz="1400" dirty="0">
                <a:solidFill>
                  <a:schemeClr val="bg1"/>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endParaRPr>
            </a:p>
          </p:txBody>
        </p:sp>
      </p:grpSp>
      <p:sp>
        <p:nvSpPr>
          <p:cNvPr id="16" name="文本框 5"/>
          <p:cNvSpPr txBox="1"/>
          <p:nvPr/>
        </p:nvSpPr>
        <p:spPr>
          <a:xfrm>
            <a:off x="6784340" y="2101850"/>
            <a:ext cx="5033010" cy="1449070"/>
          </a:xfrm>
          <a:prstGeom prst="rect">
            <a:avLst/>
          </a:prstGeom>
          <a:noFill/>
        </p:spPr>
        <p:txBody>
          <a:bodyPr wrap="square" lIns="91417" tIns="45708" rIns="91417" bIns="45708" rtlCol="0">
            <a:spAutoFit/>
          </a:bodyPr>
          <a:lstStyle/>
          <a:p>
            <a:pPr defTabSz="455930">
              <a:lnSpc>
                <a:spcPct val="130000"/>
              </a:lnSpc>
            </a:pPr>
            <a:endParaRPr lang="en-US" altLang="zh-CN" sz="1600" dirty="0">
              <a:solidFill>
                <a:schemeClr val="bg1">
                  <a:lumMod val="50000"/>
                </a:schemeClr>
              </a:solidFill>
              <a:latin typeface="FZHei-B01S" panose="02010601030101010101" pitchFamily="2" charset="-122"/>
              <a:ea typeface="FZHei-B01S" panose="02010601030101010101" pitchFamily="2" charset="-122"/>
              <a:sym typeface="FZHei-B01S" panose="02010601030101010101" pitchFamily="2" charset="-122"/>
            </a:endParaRPr>
          </a:p>
          <a:p>
            <a:pPr algn="ctr" defTabSz="455930">
              <a:lnSpc>
                <a:spcPct val="130000"/>
              </a:lnSpc>
            </a:pPr>
            <a:r>
              <a:rPr lang="zh-CN" altLang="zh-CN" b="1" dirty="0">
                <a:solidFill>
                  <a:schemeClr val="tx1">
                    <a:lumMod val="85000"/>
                    <a:lumOff val="15000"/>
                  </a:schemeClr>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rPr>
              <a:t>2020年1月，国际清算银行</a:t>
            </a:r>
            <a:r>
              <a:rPr lang="en-US" altLang="zh-CN" b="1" dirty="0">
                <a:solidFill>
                  <a:schemeClr val="tx1">
                    <a:lumMod val="85000"/>
                    <a:lumOff val="15000"/>
                  </a:schemeClr>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rPr>
              <a:t>BIS</a:t>
            </a:r>
            <a:r>
              <a:rPr lang="zh-CN" altLang="en-US" b="1" dirty="0">
                <a:solidFill>
                  <a:schemeClr val="tx1">
                    <a:lumMod val="85000"/>
                    <a:lumOff val="15000"/>
                  </a:schemeClr>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rPr>
              <a:t>发布公告：</a:t>
            </a:r>
            <a:endParaRPr lang="zh-CN" altLang="en-US" b="1" dirty="0">
              <a:solidFill>
                <a:schemeClr val="tx1">
                  <a:lumMod val="85000"/>
                  <a:lumOff val="15000"/>
                </a:schemeClr>
              </a:solidFill>
              <a:latin typeface="华光魏体_CNKI" panose="02000500000000000000" charset="-122"/>
              <a:ea typeface="华光魏体_CNKI" panose="02000500000000000000" charset="-122"/>
              <a:cs typeface="华光魏体_CNKI" panose="02000500000000000000" charset="-122"/>
              <a:sym typeface="FZHei-B01S" panose="02010601030101010101" pitchFamily="2" charset="-122"/>
            </a:endParaRPr>
          </a:p>
          <a:p>
            <a:pPr defTabSz="455930">
              <a:lnSpc>
                <a:spcPct val="130000"/>
              </a:lnSpc>
            </a:pPr>
            <a:endParaRPr lang="zh-CN" altLang="zh-CN" sz="1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FZHei-B01S" panose="02010601030101010101" pitchFamily="2" charset="-122"/>
              <a:ea typeface="FZHei-B01S" panose="02010601030101010101" pitchFamily="2" charset="-122"/>
              <a:sym typeface="FZHei-B01S" panose="02010601030101010101" pitchFamily="2" charset="-122"/>
            </a:endParaRPr>
          </a:p>
          <a:p>
            <a:pPr defTabSz="455930">
              <a:lnSpc>
                <a:spcPct val="130000"/>
              </a:lnSpc>
            </a:pPr>
            <a:r>
              <a:rPr lang="zh-CN" altLang="zh-CN" dirty="0">
                <a:ln w="12700" cmpd="sng">
                  <a:solidFill>
                    <a:schemeClr val="accent4"/>
                  </a:solidFill>
                  <a:prstDash val="solid"/>
                </a:ln>
                <a:solidFill>
                  <a:schemeClr val="accent2">
                    <a:lumMod val="75000"/>
                  </a:schemeClr>
                </a:solidFill>
                <a:effectLst/>
                <a:latin typeface="华光魏体_CNKI" panose="02000500000000000000" charset="-122"/>
                <a:ea typeface="华光魏体_CNKI" panose="02000500000000000000" charset="-122"/>
                <a:sym typeface="FZHei-B01S" panose="02010601030101010101" pitchFamily="2" charset="-122"/>
              </a:rPr>
              <a:t>《绿天鹅：气候变化时代的中央银行和金融稳定》</a:t>
            </a:r>
            <a:endParaRPr lang="zh-CN" altLang="zh-CN" dirty="0">
              <a:ln w="12700" cmpd="sng">
                <a:solidFill>
                  <a:schemeClr val="accent4"/>
                </a:solidFill>
                <a:prstDash val="solid"/>
              </a:ln>
              <a:solidFill>
                <a:schemeClr val="accent2">
                  <a:lumMod val="75000"/>
                </a:schemeClr>
              </a:solidFill>
              <a:effectLst/>
              <a:latin typeface="华光魏体_CNKI" panose="02000500000000000000" charset="-122"/>
              <a:ea typeface="华光魏体_CNKI" panose="02000500000000000000" charset="-122"/>
              <a:sym typeface="FZHei-B01S" panose="02010601030101010101" pitchFamily="2" charset="-122"/>
            </a:endParaRPr>
          </a:p>
        </p:txBody>
      </p:sp>
      <p:sp>
        <p:nvSpPr>
          <p:cNvPr id="11" name="TextBox 76"/>
          <p:cNvSpPr txBox="1"/>
          <p:nvPr/>
        </p:nvSpPr>
        <p:spPr>
          <a:xfrm>
            <a:off x="413946" y="427626"/>
            <a:ext cx="2512695" cy="398780"/>
          </a:xfrm>
          <a:prstGeom prst="rect">
            <a:avLst/>
          </a:prstGeom>
          <a:noFill/>
        </p:spPr>
        <p:txBody>
          <a:bodyPr wrap="square" rtlCol="0">
            <a:spAutoFit/>
          </a:bodyPr>
          <a:lstStyle/>
          <a:p>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绿天鹅</a:t>
            </a:r>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事件</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13" name="直接连接符 12"/>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934085" y="1991360"/>
            <a:ext cx="4953000" cy="3302635"/>
          </a:xfrm>
          <a:prstGeom prst="rect">
            <a:avLst/>
          </a:prstGeom>
        </p:spPr>
      </p:pic>
      <p:sp>
        <p:nvSpPr>
          <p:cNvPr id="4" name="文本框 3"/>
          <p:cNvSpPr txBox="1"/>
          <p:nvPr/>
        </p:nvSpPr>
        <p:spPr>
          <a:xfrm>
            <a:off x="5295265" y="1075055"/>
            <a:ext cx="2707640" cy="460375"/>
          </a:xfrm>
          <a:prstGeom prst="rect">
            <a:avLst/>
          </a:prstGeom>
          <a:noFill/>
        </p:spPr>
        <p:txBody>
          <a:bodyPr wrap="square" rtlCol="0">
            <a:spAutoFit/>
          </a:bodyPr>
          <a:p>
            <a:r>
              <a:rPr lang="en-US" altLang="zh-CN" sz="2400" b="1">
                <a:latin typeface="华光魏体_CNKI" panose="02000500000000000000" charset="-122"/>
                <a:ea typeface="华光魏体_CNKI" panose="02000500000000000000" charset="-122"/>
                <a:cs typeface="华光魏体_CNKI" panose="02000500000000000000" charset="-122"/>
              </a:rPr>
              <a:t>“</a:t>
            </a:r>
            <a:r>
              <a:rPr lang="zh-CN" altLang="en-US" sz="2400" b="1">
                <a:latin typeface="华光魏体_CNKI" panose="02000500000000000000" charset="-122"/>
                <a:ea typeface="华光魏体_CNKI" panose="02000500000000000000" charset="-122"/>
                <a:cs typeface="华光魏体_CNKI" panose="02000500000000000000" charset="-122"/>
              </a:rPr>
              <a:t>绿天鹅</a:t>
            </a:r>
            <a:r>
              <a:rPr lang="en-US" altLang="zh-CN" sz="2400" b="1">
                <a:latin typeface="华光魏体_CNKI" panose="02000500000000000000" charset="-122"/>
                <a:ea typeface="华光魏体_CNKI" panose="02000500000000000000" charset="-122"/>
                <a:cs typeface="华光魏体_CNKI" panose="02000500000000000000" charset="-122"/>
              </a:rPr>
              <a:t>”</a:t>
            </a:r>
            <a:r>
              <a:rPr lang="zh-CN" altLang="en-US" sz="2400" b="1">
                <a:latin typeface="华光魏体_CNKI" panose="02000500000000000000" charset="-122"/>
                <a:ea typeface="华光魏体_CNKI" panose="02000500000000000000" charset="-122"/>
                <a:cs typeface="华光魏体_CNKI" panose="02000500000000000000" charset="-122"/>
              </a:rPr>
              <a:t>事件</a:t>
            </a:r>
            <a:endParaRPr lang="zh-CN" altLang="en-US" sz="2400" b="1">
              <a:latin typeface="华光魏体_CNKI" panose="02000500000000000000" charset="-122"/>
              <a:ea typeface="华光魏体_CNKI" panose="02000500000000000000" charset="-122"/>
              <a:cs typeface="华光魏体_CNKI" panose="02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366100" y="-2366101"/>
            <a:ext cx="7459799" cy="12192000"/>
          </a:xfrm>
          <a:prstGeom prst="rect">
            <a:avLst/>
          </a:prstGeom>
        </p:spPr>
      </p:pic>
      <p:sp>
        <p:nvSpPr>
          <p:cNvPr id="19" name="矩形 18"/>
          <p:cNvSpPr/>
          <p:nvPr/>
        </p:nvSpPr>
        <p:spPr>
          <a:xfrm>
            <a:off x="0" y="0"/>
            <a:ext cx="12192000" cy="7459800"/>
          </a:xfrm>
          <a:prstGeom prst="rect">
            <a:avLst/>
          </a:pr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nvGrpSpPr>
          <p:cNvPr id="5" name="组合 4"/>
          <p:cNvGrpSpPr/>
          <p:nvPr/>
        </p:nvGrpSpPr>
        <p:grpSpPr>
          <a:xfrm>
            <a:off x="927718" y="1702109"/>
            <a:ext cx="4063382" cy="4063382"/>
            <a:chOff x="2477118" y="1168709"/>
            <a:chExt cx="4063382" cy="4063382"/>
          </a:xfrm>
        </p:grpSpPr>
        <p:sp>
          <p:nvSpPr>
            <p:cNvPr id="4" name="流程图: 接点 3"/>
            <p:cNvSpPr/>
            <p:nvPr/>
          </p:nvSpPr>
          <p:spPr>
            <a:xfrm>
              <a:off x="2477118" y="1168709"/>
              <a:ext cx="4063382" cy="4063382"/>
            </a:xfrm>
            <a:prstGeom prst="flowChartConnector">
              <a:avLst/>
            </a:prstGeom>
            <a:blipFill rotWithShape="1">
              <a:blip r:embed="rId2"/>
              <a:stretch>
                <a:fillRect/>
              </a:stretch>
            </a:blip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2" name="流程图: 接点 1"/>
            <p:cNvSpPr/>
            <p:nvPr/>
          </p:nvSpPr>
          <p:spPr>
            <a:xfrm>
              <a:off x="2769218" y="1460809"/>
              <a:ext cx="3479182" cy="3479182"/>
            </a:xfrm>
            <a:prstGeom prst="flowChartConnector">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grpSp>
      <p:sp>
        <p:nvSpPr>
          <p:cNvPr id="6" name="文本框 5"/>
          <p:cNvSpPr txBox="1"/>
          <p:nvPr/>
        </p:nvSpPr>
        <p:spPr>
          <a:xfrm>
            <a:off x="1858592" y="1327987"/>
            <a:ext cx="424343"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700" b="1" i="0" u="none" strike="noStrike" kern="1200" cap="none" spc="0" normalizeH="0" baseline="0" noProof="0" dirty="0" smtClean="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rPr>
              <a:t>2</a:t>
            </a:r>
            <a:endParaRPr kumimoji="0" lang="en-US" altLang="zh-CN" sz="28700" b="1" i="0" u="none" strike="noStrike" kern="1200" cap="none" spc="0" normalizeH="0" baseline="0" noProof="0" dirty="0">
              <a:ln>
                <a:noFill/>
              </a:ln>
              <a:solidFill>
                <a:schemeClr val="accent3"/>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9" name="任意多边形 8"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rot="5400000" flipV="1">
            <a:off x="3836110" y="3394778"/>
            <a:ext cx="4433945" cy="670242"/>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noFill/>
          <a:ln w="12700" cap="flat" cmpd="sng" algn="ctr">
            <a:gradFill>
              <a:gsLst>
                <a:gs pos="0">
                  <a:srgbClr val="FF706A"/>
                </a:gs>
                <a:gs pos="100000">
                  <a:schemeClr val="accent1">
                    <a:lumMod val="20000"/>
                    <a:lumOff val="80000"/>
                  </a:schemeClr>
                </a:gs>
              </a:gsLst>
              <a:lin ang="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0" name="Rectangle 161"/>
          <p:cNvSpPr>
            <a:spLocks noChangeArrowheads="1"/>
          </p:cNvSpPr>
          <p:nvPr/>
        </p:nvSpPr>
        <p:spPr bwMode="auto">
          <a:xfrm>
            <a:off x="5912485" y="2280285"/>
            <a:ext cx="613219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defTabSz="914400" rtl="0" eaLnBrk="1" fontAlgn="base" latinLnBrk="0" hangingPunct="1">
              <a:lnSpc>
                <a:spcPct val="100000"/>
              </a:lnSpc>
              <a:spcBef>
                <a:spcPct val="0"/>
              </a:spcBef>
              <a:spcAft>
                <a:spcPct val="0"/>
              </a:spcAft>
              <a:buClrTx/>
              <a:buSzTx/>
              <a:buFontTx/>
              <a:buNone/>
              <a:defRPr/>
            </a:pPr>
            <a:r>
              <a:rPr lang="zh-CN" altLang="en-US" sz="40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气候风险概述</a:t>
            </a:r>
            <a:r>
              <a:rPr lang="zh-CN" altLang="en-US" sz="4000" dirty="0" smtClean="0">
                <a:solidFill>
                  <a:schemeClr val="bg1"/>
                </a:solidFill>
                <a:latin typeface="华光魏体_CNKI" panose="02000500000000000000" charset="-122"/>
                <a:ea typeface="华光魏体_CNKI" panose="02000500000000000000" charset="-122"/>
                <a:sym typeface="FZHei-B01S" panose="02010601030101010101" pitchFamily="2" charset="-122"/>
              </a:rPr>
              <a:t>与影响机制</a:t>
            </a:r>
            <a:endParaRPr lang="zh-CN" altLang="en-US" sz="4000" dirty="0" smtClean="0">
              <a:solidFill>
                <a:schemeClr val="bg1"/>
              </a:solidFill>
              <a:latin typeface="华光魏体_CNKI" panose="02000500000000000000" charset="-122"/>
              <a:ea typeface="华光魏体_CNKI" panose="02000500000000000000" charset="-122"/>
              <a:sym typeface="FZHei-B01S" panose="02010601030101010101" pitchFamily="2" charset="-122"/>
            </a:endParaRPr>
          </a:p>
          <a:p>
            <a:pPr marL="0" marR="0" lvl="0" indent="0" defTabSz="914400" rtl="0" eaLnBrk="1" fontAlgn="base"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0" dirty="0">
              <a:ln>
                <a:noFill/>
              </a:ln>
              <a:solidFill>
                <a:schemeClr val="bg1"/>
              </a:solidFill>
              <a:effectLst/>
              <a:uLnTx/>
              <a:uFillTx/>
              <a:latin typeface="Calibri" panose="020F0502020204030204" charset="0"/>
              <a:ea typeface="方正黑体简体" panose="03000509000000000000" pitchFamily="65" charset="-122"/>
              <a:cs typeface="+mn-ea"/>
              <a:sym typeface="Calibri" panose="020F0502020204030204" charset="0"/>
            </a:endParaRPr>
          </a:p>
        </p:txBody>
      </p:sp>
      <p:sp>
        <p:nvSpPr>
          <p:cNvPr id="13" name="Rectangle 15"/>
          <p:cNvSpPr/>
          <p:nvPr/>
        </p:nvSpPr>
        <p:spPr>
          <a:xfrm>
            <a:off x="6463168" y="3602620"/>
            <a:ext cx="5031134" cy="138366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rPr>
              <a:t>早在2015年12月，20国集团金融稳定委员会(FSB)设立了气候相关财务信息披露工作组(TCFD)。该组织将气候相关财务风险划分为物理风险和转型风险。</a:t>
            </a:r>
            <a:endParaRPr kumimoji="0" lang="en-US" sz="1400" b="0" i="0" u="none" strike="noStrike" kern="1200" cap="none" spc="0" normalizeH="0" baseline="0" noProof="0">
              <a:ln>
                <a:noFill/>
              </a:ln>
              <a:solidFill>
                <a:schemeClr val="bg1"/>
              </a:solidFill>
              <a:effectLst/>
              <a:uLnTx/>
              <a:uFillTx/>
              <a:latin typeface="华光魏体_CNKI" panose="02000500000000000000" charset="-122"/>
              <a:ea typeface="华光魏体_CNKI" panose="02000500000000000000" charset="-122"/>
              <a:cs typeface="华光魏体_CNKI" panose="02000500000000000000" charset="-122"/>
              <a:sym typeface="Century Gothic" panose="020B0502020202020204" pitchFamily="34" charset="0"/>
            </a:endParaRPr>
          </a:p>
        </p:txBody>
      </p:sp>
      <p:sp>
        <p:nvSpPr>
          <p:cNvPr id="16" name="圆: 空心 15"/>
          <p:cNvSpPr/>
          <p:nvPr/>
        </p:nvSpPr>
        <p:spPr>
          <a:xfrm>
            <a:off x="11001375" y="-796062"/>
            <a:ext cx="2135907" cy="2135907"/>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cxnSp>
        <p:nvCxnSpPr>
          <p:cNvPr id="17" name="直接连接符 16"/>
          <p:cNvCxnSpPr/>
          <p:nvPr/>
        </p:nvCxnSpPr>
        <p:spPr>
          <a:xfrm>
            <a:off x="6625093" y="3092088"/>
            <a:ext cx="106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圆: 空心 15"/>
          <p:cNvSpPr/>
          <p:nvPr/>
        </p:nvSpPr>
        <p:spPr>
          <a:xfrm>
            <a:off x="556924" y="648405"/>
            <a:ext cx="982281" cy="982281"/>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
        <p:nvSpPr>
          <p:cNvPr id="21" name="圆: 空心 15"/>
          <p:cNvSpPr/>
          <p:nvPr/>
        </p:nvSpPr>
        <p:spPr>
          <a:xfrm>
            <a:off x="275886" y="5765491"/>
            <a:ext cx="405303" cy="405303"/>
          </a:xfrm>
          <a:prstGeom prst="donu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方正黑体简体" panose="03000509000000000000" pitchFamily="65"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bldLst>
      <p:bldP spid="9" grpId="0" bldLvl="0" animBg="1"/>
      <p:bldP spid="9" grpId="1" bldLvl="0" animBg="1"/>
      <p:bldP spid="10" grpId="0" build="allAtOnce"/>
      <p:bldP spid="10" grpId="1" build="allAtOnce"/>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泪滴形 5"/>
          <p:cNvSpPr/>
          <p:nvPr/>
        </p:nvSpPr>
        <p:spPr>
          <a:xfrm rot="8100000" flipH="1" flipV="1">
            <a:off x="7078028" y="2533650"/>
            <a:ext cx="1657350" cy="1657350"/>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9" name="泪滴形 18"/>
          <p:cNvSpPr/>
          <p:nvPr/>
        </p:nvSpPr>
        <p:spPr>
          <a:xfrm rot="8100000" flipH="1" flipV="1">
            <a:off x="3638233" y="2536190"/>
            <a:ext cx="1657350" cy="1657350"/>
          </a:xfrm>
          <a:prstGeom prst="teardrop">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7" name="TextBox 76"/>
          <p:cNvSpPr txBox="1"/>
          <p:nvPr/>
        </p:nvSpPr>
        <p:spPr>
          <a:xfrm>
            <a:off x="342826" y="428896"/>
            <a:ext cx="2512695" cy="398780"/>
          </a:xfrm>
          <a:prstGeom prst="rect">
            <a:avLst/>
          </a:prstGeom>
          <a:noFill/>
        </p:spPr>
        <p:txBody>
          <a:bodyPr wrap="square" rtlCol="0">
            <a:spAutoFit/>
          </a:bodyPr>
          <a:lstStyle/>
          <a:p>
            <a:pPr algn="l">
              <a:buClrTx/>
              <a:buSzTx/>
              <a:buFontTx/>
            </a:pP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什么是气候风险？</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29" name="直接连接符 28"/>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75100" y="2886710"/>
            <a:ext cx="982980" cy="953135"/>
          </a:xfrm>
          <a:prstGeom prst="rect">
            <a:avLst/>
          </a:prstGeom>
          <a:noFill/>
        </p:spPr>
        <p:txBody>
          <a:bodyPr wrap="square" rtlCol="0">
            <a:spAutoFit/>
            <a:scene3d>
              <a:camera prst="orthographicFront"/>
              <a:lightRig rig="threePt" dir="t"/>
            </a:scene3d>
          </a:bodyPr>
          <a:p>
            <a:r>
              <a:rPr lang="zh-CN" altLang="en-US" sz="2800">
                <a:solidFill>
                  <a:schemeClr val="bg1"/>
                </a:solidFill>
                <a:effectLst>
                  <a:outerShdw blurRad="38100" dist="19050" dir="2700000" algn="tl" rotWithShape="0">
                    <a:schemeClr val="dk1">
                      <a:alpha val="40000"/>
                    </a:schemeClr>
                  </a:outerShdw>
                </a:effectLst>
                <a:latin typeface="华光魏体_CNKI" panose="02000500000000000000" charset="-122"/>
                <a:ea typeface="华光魏体_CNKI" panose="02000500000000000000" charset="-122"/>
              </a:rPr>
              <a:t>物理</a:t>
            </a:r>
            <a:endParaRPr lang="zh-CN" altLang="en-US" sz="2800">
              <a:solidFill>
                <a:schemeClr val="bg1"/>
              </a:solidFill>
              <a:effectLst>
                <a:outerShdw blurRad="38100" dist="19050" dir="2700000" algn="tl" rotWithShape="0">
                  <a:schemeClr val="dk1">
                    <a:alpha val="40000"/>
                  </a:schemeClr>
                </a:outerShdw>
              </a:effectLst>
              <a:latin typeface="华光魏体_CNKI" panose="02000500000000000000" charset="-122"/>
              <a:ea typeface="华光魏体_CNKI" panose="02000500000000000000" charset="-122"/>
            </a:endParaRPr>
          </a:p>
          <a:p>
            <a:r>
              <a:rPr lang="zh-CN" altLang="en-US" sz="2800">
                <a:solidFill>
                  <a:schemeClr val="bg1"/>
                </a:solidFill>
                <a:effectLst>
                  <a:outerShdw blurRad="38100" dist="19050" dir="2700000" algn="tl" rotWithShape="0">
                    <a:schemeClr val="dk1">
                      <a:alpha val="40000"/>
                    </a:schemeClr>
                  </a:outerShdw>
                </a:effectLst>
                <a:latin typeface="华光魏体_CNKI" panose="02000500000000000000" charset="-122"/>
                <a:ea typeface="华光魏体_CNKI" panose="02000500000000000000" charset="-122"/>
              </a:rPr>
              <a:t>风险</a:t>
            </a:r>
            <a:endParaRPr lang="zh-CN" altLang="en-US" sz="2800">
              <a:solidFill>
                <a:schemeClr val="bg1"/>
              </a:solidFill>
              <a:effectLst>
                <a:outerShdw blurRad="38100" dist="19050" dir="2700000" algn="tl" rotWithShape="0">
                  <a:schemeClr val="dk1">
                    <a:alpha val="40000"/>
                  </a:schemeClr>
                </a:outerShdw>
              </a:effectLst>
              <a:latin typeface="华光魏体_CNKI" panose="02000500000000000000" charset="-122"/>
              <a:ea typeface="华光魏体_CNKI" panose="02000500000000000000" charset="-122"/>
            </a:endParaRPr>
          </a:p>
        </p:txBody>
      </p:sp>
      <p:sp>
        <p:nvSpPr>
          <p:cNvPr id="3" name="文本框 2"/>
          <p:cNvSpPr txBox="1"/>
          <p:nvPr/>
        </p:nvSpPr>
        <p:spPr>
          <a:xfrm>
            <a:off x="7451090" y="2887345"/>
            <a:ext cx="909320" cy="953135"/>
          </a:xfrm>
          <a:prstGeom prst="rect">
            <a:avLst/>
          </a:prstGeom>
          <a:noFill/>
        </p:spPr>
        <p:txBody>
          <a:bodyPr wrap="square" rtlCol="0">
            <a:spAutoFit/>
          </a:bodyPr>
          <a:p>
            <a:r>
              <a:rPr lang="zh-CN" altLang="en-US" sz="2800">
                <a:solidFill>
                  <a:schemeClr val="bg1"/>
                </a:solidFill>
                <a:effectLst>
                  <a:outerShdw blurRad="38100" dist="19050" dir="2700000" algn="tl" rotWithShape="0">
                    <a:schemeClr val="dk1">
                      <a:alpha val="40000"/>
                    </a:schemeClr>
                  </a:outerShdw>
                </a:effectLst>
                <a:latin typeface="华光魏体_CNKI" panose="02000500000000000000" charset="-122"/>
                <a:ea typeface="华光魏体_CNKI" panose="02000500000000000000" charset="-122"/>
              </a:rPr>
              <a:t>转型风险</a:t>
            </a:r>
            <a:endParaRPr lang="zh-CN" altLang="en-US"/>
          </a:p>
        </p:txBody>
      </p:sp>
      <p:sp>
        <p:nvSpPr>
          <p:cNvPr id="5" name="右大括号 4"/>
          <p:cNvSpPr/>
          <p:nvPr/>
        </p:nvSpPr>
        <p:spPr>
          <a:xfrm>
            <a:off x="2896870" y="2069465"/>
            <a:ext cx="497205" cy="2363470"/>
          </a:xfrm>
          <a:prstGeom prst="rightBrace">
            <a:avLst/>
          </a:prstGeom>
          <a:ln w="28575" cmpd="sng">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8" name="文本框 7"/>
          <p:cNvSpPr txBox="1"/>
          <p:nvPr/>
        </p:nvSpPr>
        <p:spPr>
          <a:xfrm>
            <a:off x="1263015" y="190436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急性风险</a:t>
            </a:r>
            <a:endParaRPr lang="zh-CN" altLang="en-US" sz="2400">
              <a:latin typeface="华光魏体_CNKI" panose="02000500000000000000" charset="-122"/>
              <a:ea typeface="华光魏体_CNKI" panose="02000500000000000000" charset="-122"/>
            </a:endParaRPr>
          </a:p>
        </p:txBody>
      </p:sp>
      <p:sp>
        <p:nvSpPr>
          <p:cNvPr id="15" name="文本框 14"/>
          <p:cNvSpPr txBox="1"/>
          <p:nvPr/>
        </p:nvSpPr>
        <p:spPr>
          <a:xfrm>
            <a:off x="1256665" y="3708400"/>
            <a:ext cx="1633220"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慢性风险</a:t>
            </a:r>
            <a:endParaRPr lang="zh-CN" altLang="en-US" sz="2400" b="1">
              <a:latin typeface="华光魏体_CNKI" panose="02000500000000000000" charset="-122"/>
              <a:ea typeface="华光魏体_CNKI" panose="02000500000000000000" charset="-122"/>
            </a:endParaRPr>
          </a:p>
        </p:txBody>
      </p:sp>
      <p:pic>
        <p:nvPicPr>
          <p:cNvPr id="37" name="图片 36" descr="32303038313137363b32303131373338313bc8abc7f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38800" y="2794000"/>
            <a:ext cx="914400" cy="914400"/>
          </a:xfrm>
          <a:prstGeom prst="rect">
            <a:avLst/>
          </a:prstGeom>
        </p:spPr>
      </p:pic>
      <p:sp>
        <p:nvSpPr>
          <p:cNvPr id="4" name="文本框 3"/>
          <p:cNvSpPr txBox="1"/>
          <p:nvPr/>
        </p:nvSpPr>
        <p:spPr>
          <a:xfrm>
            <a:off x="1290955" y="2424430"/>
            <a:ext cx="1598930" cy="922020"/>
          </a:xfrm>
          <a:prstGeom prst="rect">
            <a:avLst/>
          </a:prstGeom>
          <a:noFill/>
        </p:spPr>
        <p:txBody>
          <a:bodyPr wrap="square" rtlCol="0">
            <a:spAutoFit/>
          </a:bodyPr>
          <a:p>
            <a:pPr lvl="0" algn="ctr">
              <a:buClrTx/>
              <a:buSzTx/>
              <a:buFontTx/>
            </a:pPr>
            <a:r>
              <a:rPr lang="zh-CN" altLang="en-US" sz="1800">
                <a:latin typeface="华光魏体_CNKI" panose="02000500000000000000" charset="-122"/>
                <a:ea typeface="华光魏体_CNKI" panose="02000500000000000000" charset="-122"/>
                <a:cs typeface="华光魏体_CNKI" panose="02000500000000000000" charset="-122"/>
                <a:sym typeface="+mn-ea"/>
              </a:rPr>
              <a:t>本地化产生</a:t>
            </a:r>
            <a:endParaRPr lang="zh-CN" altLang="en-US" sz="1800">
              <a:latin typeface="华光魏体_CNKI" panose="02000500000000000000" charset="-122"/>
              <a:ea typeface="华光魏体_CNKI" panose="02000500000000000000" charset="-122"/>
              <a:cs typeface="华光魏体_CNKI" panose="02000500000000000000" charset="-122"/>
              <a:sym typeface="+mn-ea"/>
            </a:endParaRPr>
          </a:p>
          <a:p>
            <a:pPr lvl="0" algn="ctr">
              <a:buClrTx/>
              <a:buSzTx/>
              <a:buFontTx/>
            </a:pPr>
            <a:r>
              <a:rPr lang="zh-CN" altLang="en-US" sz="1800">
                <a:latin typeface="华光魏体_CNKI" panose="02000500000000000000" charset="-122"/>
                <a:ea typeface="华光魏体_CNKI" panose="02000500000000000000" charset="-122"/>
                <a:cs typeface="华光魏体_CNKI" panose="02000500000000000000" charset="-122"/>
                <a:sym typeface="+mn-ea"/>
              </a:rPr>
              <a:t>直接影响的</a:t>
            </a:r>
            <a:endParaRPr lang="zh-CN" altLang="en-US" sz="1800">
              <a:latin typeface="华光魏体_CNKI" panose="02000500000000000000" charset="-122"/>
              <a:ea typeface="华光魏体_CNKI" panose="02000500000000000000" charset="-122"/>
              <a:cs typeface="华光魏体_CNKI" panose="02000500000000000000" charset="-122"/>
              <a:sym typeface="+mn-ea"/>
            </a:endParaRPr>
          </a:p>
          <a:p>
            <a:pPr lvl="0" algn="ctr">
              <a:buClrTx/>
              <a:buSzTx/>
              <a:buFontTx/>
            </a:pPr>
            <a:r>
              <a:rPr lang="zh-CN" altLang="en-US" sz="1800">
                <a:latin typeface="华光魏体_CNKI" panose="02000500000000000000" charset="-122"/>
                <a:ea typeface="华光魏体_CNKI" panose="02000500000000000000" charset="-122"/>
                <a:cs typeface="华光魏体_CNKI" panose="02000500000000000000" charset="-122"/>
                <a:sym typeface="+mn-ea"/>
              </a:rPr>
              <a:t>极端天气事件</a:t>
            </a:r>
            <a:endParaRPr lang="zh-CN" altLang="en-US" sz="1800">
              <a:latin typeface="华光魏体_CNKI" panose="02000500000000000000" charset="-122"/>
              <a:ea typeface="华光魏体_CNKI" panose="02000500000000000000" charset="-122"/>
              <a:cs typeface="华光魏体_CNKI" panose="02000500000000000000" charset="-122"/>
              <a:sym typeface="+mn-ea"/>
            </a:endParaRPr>
          </a:p>
        </p:txBody>
      </p:sp>
      <p:sp>
        <p:nvSpPr>
          <p:cNvPr id="7" name="文本框 6"/>
          <p:cNvSpPr txBox="1"/>
          <p:nvPr/>
        </p:nvSpPr>
        <p:spPr>
          <a:xfrm>
            <a:off x="1256665" y="4168775"/>
            <a:ext cx="1598930" cy="922020"/>
          </a:xfrm>
          <a:prstGeom prst="rect">
            <a:avLst/>
          </a:prstGeom>
          <a:noFill/>
        </p:spPr>
        <p:txBody>
          <a:bodyPr wrap="square" rtlCol="0">
            <a:spAutoFit/>
          </a:bodyPr>
          <a:p>
            <a:pPr lvl="0" algn="ctr">
              <a:buClrTx/>
              <a:buSzTx/>
              <a:buFontTx/>
            </a:pPr>
            <a:r>
              <a:rPr lang="zh-CN" altLang="en-US" sz="1800">
                <a:latin typeface="华光魏体_CNKI" panose="02000500000000000000" charset="-122"/>
                <a:ea typeface="华光魏体_CNKI" panose="02000500000000000000" charset="-122"/>
                <a:cs typeface="华光魏体_CNKI" panose="02000500000000000000" charset="-122"/>
                <a:sym typeface="+mn-ea"/>
              </a:rPr>
              <a:t>气候长期变化带来的缓慢改变的影响</a:t>
            </a:r>
            <a:endParaRPr lang="zh-CN" altLang="en-US" sz="1800">
              <a:latin typeface="华光魏体_CNKI" panose="02000500000000000000" charset="-122"/>
              <a:ea typeface="华光魏体_CNKI" panose="02000500000000000000" charset="-122"/>
              <a:cs typeface="华光魏体_CNKI" panose="02000500000000000000" charset="-122"/>
              <a:sym typeface="+mn-ea"/>
            </a:endParaRPr>
          </a:p>
        </p:txBody>
      </p:sp>
      <p:sp>
        <p:nvSpPr>
          <p:cNvPr id="9" name="右大括号 8"/>
          <p:cNvSpPr/>
          <p:nvPr/>
        </p:nvSpPr>
        <p:spPr>
          <a:xfrm flipH="1">
            <a:off x="8985250" y="2069465"/>
            <a:ext cx="497205" cy="2363470"/>
          </a:xfrm>
          <a:prstGeom prst="rightBrace">
            <a:avLst/>
          </a:prstGeom>
          <a:ln w="28575" cmpd="sng">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9601200" y="190436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政策风险</a:t>
            </a:r>
            <a:endParaRPr lang="zh-CN" altLang="en-US" sz="2400">
              <a:latin typeface="华光魏体_CNKI" panose="02000500000000000000" charset="-122"/>
              <a:ea typeface="华光魏体_CNKI" panose="02000500000000000000" charset="-122"/>
            </a:endParaRPr>
          </a:p>
        </p:txBody>
      </p:sp>
      <p:sp>
        <p:nvSpPr>
          <p:cNvPr id="13" name="文本框 12"/>
          <p:cNvSpPr txBox="1"/>
          <p:nvPr/>
        </p:nvSpPr>
        <p:spPr>
          <a:xfrm>
            <a:off x="9601200" y="250380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技术风险</a:t>
            </a:r>
            <a:endParaRPr lang="zh-CN" altLang="en-US" sz="2400">
              <a:latin typeface="华光魏体_CNKI" panose="02000500000000000000" charset="-122"/>
              <a:ea typeface="华光魏体_CNKI" panose="02000500000000000000" charset="-122"/>
            </a:endParaRPr>
          </a:p>
        </p:txBody>
      </p:sp>
      <p:sp>
        <p:nvSpPr>
          <p:cNvPr id="14" name="文本框 13"/>
          <p:cNvSpPr txBox="1"/>
          <p:nvPr/>
        </p:nvSpPr>
        <p:spPr>
          <a:xfrm>
            <a:off x="9601200" y="310324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市场风险</a:t>
            </a:r>
            <a:endParaRPr lang="zh-CN" altLang="en-US" sz="2400">
              <a:latin typeface="华光魏体_CNKI" panose="02000500000000000000" charset="-122"/>
              <a:ea typeface="华光魏体_CNKI" panose="02000500000000000000" charset="-122"/>
            </a:endParaRPr>
          </a:p>
        </p:txBody>
      </p:sp>
      <p:sp>
        <p:nvSpPr>
          <p:cNvPr id="16" name="文本框 15"/>
          <p:cNvSpPr txBox="1"/>
          <p:nvPr/>
        </p:nvSpPr>
        <p:spPr>
          <a:xfrm>
            <a:off x="9601200" y="370268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法律风险</a:t>
            </a:r>
            <a:endParaRPr lang="zh-CN" altLang="en-US" sz="2400">
              <a:latin typeface="华光魏体_CNKI" panose="02000500000000000000" charset="-122"/>
              <a:ea typeface="华光魏体_CNKI" panose="02000500000000000000" charset="-122"/>
            </a:endParaRPr>
          </a:p>
        </p:txBody>
      </p:sp>
      <p:sp>
        <p:nvSpPr>
          <p:cNvPr id="18" name="文本框 17"/>
          <p:cNvSpPr txBox="1"/>
          <p:nvPr/>
        </p:nvSpPr>
        <p:spPr>
          <a:xfrm>
            <a:off x="9601200" y="4302125"/>
            <a:ext cx="1632585" cy="460375"/>
          </a:xfrm>
          <a:prstGeom prst="rect">
            <a:avLst/>
          </a:prstGeom>
          <a:noFill/>
        </p:spPr>
        <p:txBody>
          <a:bodyPr wrap="square" rtlCol="0">
            <a:spAutoFit/>
          </a:bodyPr>
          <a:p>
            <a:r>
              <a:rPr lang="zh-CN" altLang="en-US" sz="2400" b="1">
                <a:latin typeface="华光魏体_CNKI" panose="02000500000000000000" charset="-122"/>
                <a:ea typeface="华光魏体_CNKI" panose="02000500000000000000" charset="-122"/>
              </a:rPr>
              <a:t>声誉风险</a:t>
            </a:r>
            <a:endParaRPr lang="zh-CN" altLang="en-US" sz="2400">
              <a:latin typeface="华光魏体_CNKI" panose="02000500000000000000" charset="-122"/>
              <a:ea typeface="华光魏体_CNKI" panose="02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bldLst>
      <p:bldP spid="6" grpId="0" bldLvl="0" animBg="1"/>
      <p:bldP spid="1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81133" y="1604010"/>
            <a:ext cx="4527550" cy="4529138"/>
            <a:chOff x="3981133" y="1604010"/>
            <a:chExt cx="4527550" cy="4529138"/>
          </a:xfrm>
        </p:grpSpPr>
        <p:sp>
          <p:nvSpPr>
            <p:cNvPr id="17" name="Freeform 6"/>
            <p:cNvSpPr/>
            <p:nvPr/>
          </p:nvSpPr>
          <p:spPr bwMode="auto">
            <a:xfrm>
              <a:off x="3981133" y="1623060"/>
              <a:ext cx="2003425" cy="2389188"/>
            </a:xfrm>
            <a:custGeom>
              <a:avLst/>
              <a:gdLst>
                <a:gd name="T0" fmla="*/ 414 w 414"/>
                <a:gd name="T1" fmla="*/ 150 h 493"/>
                <a:gd name="T2" fmla="*/ 374 w 414"/>
                <a:gd name="T3" fmla="*/ 88 h 493"/>
                <a:gd name="T4" fmla="*/ 411 w 414"/>
                <a:gd name="T5" fmla="*/ 0 h 493"/>
                <a:gd name="T6" fmla="*/ 207 w 414"/>
                <a:gd name="T7" fmla="*/ 75 h 493"/>
                <a:gd name="T8" fmla="*/ 59 w 414"/>
                <a:gd name="T9" fmla="*/ 152 h 493"/>
                <a:gd name="T10" fmla="*/ 56 w 414"/>
                <a:gd name="T11" fmla="*/ 241 h 493"/>
                <a:gd name="T12" fmla="*/ 0 w 414"/>
                <a:gd name="T13" fmla="*/ 458 h 493"/>
                <a:gd name="T14" fmla="*/ 82 w 414"/>
                <a:gd name="T15" fmla="*/ 493 h 493"/>
                <a:gd name="T16" fmla="*/ 149 w 414"/>
                <a:gd name="T17" fmla="*/ 449 h 493"/>
                <a:gd name="T18" fmla="*/ 178 w 414"/>
                <a:gd name="T19" fmla="*/ 330 h 493"/>
                <a:gd name="T20" fmla="*/ 298 w 414"/>
                <a:gd name="T21" fmla="*/ 251 h 493"/>
                <a:gd name="T22" fmla="*/ 307 w 414"/>
                <a:gd name="T23" fmla="*/ 188 h 493"/>
                <a:gd name="T24" fmla="*/ 414 w 414"/>
                <a:gd name="T25" fmla="*/ 15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93">
                  <a:moveTo>
                    <a:pt x="414" y="150"/>
                  </a:moveTo>
                  <a:cubicBezTo>
                    <a:pt x="374" y="88"/>
                    <a:pt x="374" y="88"/>
                    <a:pt x="374" y="88"/>
                  </a:cubicBezTo>
                  <a:cubicBezTo>
                    <a:pt x="411" y="0"/>
                    <a:pt x="411" y="0"/>
                    <a:pt x="411" y="0"/>
                  </a:cubicBezTo>
                  <a:cubicBezTo>
                    <a:pt x="336" y="9"/>
                    <a:pt x="266" y="35"/>
                    <a:pt x="207" y="75"/>
                  </a:cubicBezTo>
                  <a:cubicBezTo>
                    <a:pt x="147" y="62"/>
                    <a:pt x="84" y="93"/>
                    <a:pt x="59" y="152"/>
                  </a:cubicBezTo>
                  <a:cubicBezTo>
                    <a:pt x="47" y="182"/>
                    <a:pt x="47" y="213"/>
                    <a:pt x="56" y="241"/>
                  </a:cubicBezTo>
                  <a:cubicBezTo>
                    <a:pt x="21" y="306"/>
                    <a:pt x="1" y="380"/>
                    <a:pt x="0" y="458"/>
                  </a:cubicBezTo>
                  <a:cubicBezTo>
                    <a:pt x="82" y="493"/>
                    <a:pt x="82" y="493"/>
                    <a:pt x="82" y="493"/>
                  </a:cubicBezTo>
                  <a:cubicBezTo>
                    <a:pt x="149" y="449"/>
                    <a:pt x="149" y="449"/>
                    <a:pt x="149" y="449"/>
                  </a:cubicBezTo>
                  <a:cubicBezTo>
                    <a:pt x="151" y="407"/>
                    <a:pt x="161" y="367"/>
                    <a:pt x="178" y="330"/>
                  </a:cubicBezTo>
                  <a:cubicBezTo>
                    <a:pt x="229" y="331"/>
                    <a:pt x="277" y="301"/>
                    <a:pt x="298" y="251"/>
                  </a:cubicBezTo>
                  <a:cubicBezTo>
                    <a:pt x="306" y="230"/>
                    <a:pt x="309" y="209"/>
                    <a:pt x="307" y="188"/>
                  </a:cubicBezTo>
                  <a:cubicBezTo>
                    <a:pt x="339" y="169"/>
                    <a:pt x="375" y="156"/>
                    <a:pt x="414" y="150"/>
                  </a:cubicBezTo>
                  <a:close/>
                </a:path>
              </a:pathLst>
            </a:custGeom>
            <a:solidFill>
              <a:schemeClr val="tx2">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1" name="Freeform 7"/>
            <p:cNvSpPr/>
            <p:nvPr/>
          </p:nvSpPr>
          <p:spPr bwMode="auto">
            <a:xfrm>
              <a:off x="6065520" y="1604010"/>
              <a:ext cx="2392363" cy="1917700"/>
            </a:xfrm>
            <a:custGeom>
              <a:avLst/>
              <a:gdLst>
                <a:gd name="T0" fmla="*/ 409 w 494"/>
                <a:gd name="T1" fmla="*/ 188 h 396"/>
                <a:gd name="T2" fmla="*/ 331 w 494"/>
                <a:gd name="T3" fmla="*/ 49 h 396"/>
                <a:gd name="T4" fmla="*/ 238 w 494"/>
                <a:gd name="T5" fmla="*/ 47 h 396"/>
                <a:gd name="T6" fmla="*/ 36 w 494"/>
                <a:gd name="T7" fmla="*/ 0 h 396"/>
                <a:gd name="T8" fmla="*/ 0 w 494"/>
                <a:gd name="T9" fmla="*/ 87 h 396"/>
                <a:gd name="T10" fmla="*/ 40 w 494"/>
                <a:gd name="T11" fmla="*/ 149 h 396"/>
                <a:gd name="T12" fmla="*/ 152 w 494"/>
                <a:gd name="T13" fmla="*/ 172 h 396"/>
                <a:gd name="T14" fmla="*/ 232 w 494"/>
                <a:gd name="T15" fmla="*/ 288 h 396"/>
                <a:gd name="T16" fmla="*/ 302 w 494"/>
                <a:gd name="T17" fmla="*/ 296 h 396"/>
                <a:gd name="T18" fmla="*/ 344 w 494"/>
                <a:gd name="T19" fmla="*/ 396 h 396"/>
                <a:gd name="T20" fmla="*/ 413 w 494"/>
                <a:gd name="T21" fmla="*/ 352 h 396"/>
                <a:gd name="T22" fmla="*/ 494 w 494"/>
                <a:gd name="T23" fmla="*/ 386 h 396"/>
                <a:gd name="T24" fmla="*/ 409 w 494"/>
                <a:gd name="T25" fmla="*/ 18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4" h="396">
                  <a:moveTo>
                    <a:pt x="409" y="188"/>
                  </a:moveTo>
                  <a:cubicBezTo>
                    <a:pt x="418" y="131"/>
                    <a:pt x="387" y="72"/>
                    <a:pt x="331" y="49"/>
                  </a:cubicBezTo>
                  <a:cubicBezTo>
                    <a:pt x="300" y="36"/>
                    <a:pt x="267" y="36"/>
                    <a:pt x="238" y="47"/>
                  </a:cubicBezTo>
                  <a:cubicBezTo>
                    <a:pt x="177" y="17"/>
                    <a:pt x="108" y="1"/>
                    <a:pt x="36" y="0"/>
                  </a:cubicBezTo>
                  <a:cubicBezTo>
                    <a:pt x="0" y="87"/>
                    <a:pt x="0" y="87"/>
                    <a:pt x="0" y="87"/>
                  </a:cubicBezTo>
                  <a:cubicBezTo>
                    <a:pt x="40" y="149"/>
                    <a:pt x="40" y="149"/>
                    <a:pt x="40" y="149"/>
                  </a:cubicBezTo>
                  <a:cubicBezTo>
                    <a:pt x="80" y="150"/>
                    <a:pt x="117" y="158"/>
                    <a:pt x="152" y="172"/>
                  </a:cubicBezTo>
                  <a:cubicBezTo>
                    <a:pt x="154" y="221"/>
                    <a:pt x="183" y="268"/>
                    <a:pt x="232" y="288"/>
                  </a:cubicBezTo>
                  <a:cubicBezTo>
                    <a:pt x="255" y="297"/>
                    <a:pt x="279" y="300"/>
                    <a:pt x="302" y="296"/>
                  </a:cubicBezTo>
                  <a:cubicBezTo>
                    <a:pt x="322" y="326"/>
                    <a:pt x="336" y="360"/>
                    <a:pt x="344" y="396"/>
                  </a:cubicBezTo>
                  <a:cubicBezTo>
                    <a:pt x="413" y="352"/>
                    <a:pt x="413" y="352"/>
                    <a:pt x="413" y="352"/>
                  </a:cubicBezTo>
                  <a:cubicBezTo>
                    <a:pt x="494" y="386"/>
                    <a:pt x="494" y="386"/>
                    <a:pt x="494" y="386"/>
                  </a:cubicBezTo>
                  <a:cubicBezTo>
                    <a:pt x="481" y="312"/>
                    <a:pt x="451" y="245"/>
                    <a:pt x="409" y="188"/>
                  </a:cubicBezTo>
                  <a:close/>
                </a:path>
              </a:pathLst>
            </a:custGeom>
            <a:solidFill>
              <a:schemeClr val="accent2">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2" name="Freeform 8"/>
            <p:cNvSpPr/>
            <p:nvPr/>
          </p:nvSpPr>
          <p:spPr bwMode="auto">
            <a:xfrm>
              <a:off x="6540183" y="3580448"/>
              <a:ext cx="1968500" cy="2508250"/>
            </a:xfrm>
            <a:custGeom>
              <a:avLst/>
              <a:gdLst>
                <a:gd name="T0" fmla="*/ 370 w 406"/>
                <a:gd name="T1" fmla="*/ 330 h 518"/>
                <a:gd name="T2" fmla="*/ 370 w 406"/>
                <a:gd name="T3" fmla="*/ 231 h 518"/>
                <a:gd name="T4" fmla="*/ 402 w 406"/>
                <a:gd name="T5" fmla="*/ 35 h 518"/>
                <a:gd name="T6" fmla="*/ 320 w 406"/>
                <a:gd name="T7" fmla="*/ 0 h 518"/>
                <a:gd name="T8" fmla="*/ 254 w 406"/>
                <a:gd name="T9" fmla="*/ 43 h 518"/>
                <a:gd name="T10" fmla="*/ 240 w 406"/>
                <a:gd name="T11" fmla="*/ 152 h 518"/>
                <a:gd name="T12" fmla="*/ 132 w 406"/>
                <a:gd name="T13" fmla="*/ 231 h 518"/>
                <a:gd name="T14" fmla="*/ 126 w 406"/>
                <a:gd name="T15" fmla="*/ 313 h 518"/>
                <a:gd name="T16" fmla="*/ 0 w 406"/>
                <a:gd name="T17" fmla="*/ 369 h 518"/>
                <a:gd name="T18" fmla="*/ 47 w 406"/>
                <a:gd name="T19" fmla="*/ 441 h 518"/>
                <a:gd name="T20" fmla="*/ 14 w 406"/>
                <a:gd name="T21" fmla="*/ 518 h 518"/>
                <a:gd name="T22" fmla="*/ 243 w 406"/>
                <a:gd name="T23" fmla="*/ 410 h 518"/>
                <a:gd name="T24" fmla="*/ 370 w 406"/>
                <a:gd name="T25" fmla="*/ 33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 h="518">
                  <a:moveTo>
                    <a:pt x="370" y="330"/>
                  </a:moveTo>
                  <a:cubicBezTo>
                    <a:pt x="384" y="297"/>
                    <a:pt x="383" y="261"/>
                    <a:pt x="370" y="231"/>
                  </a:cubicBezTo>
                  <a:cubicBezTo>
                    <a:pt x="394" y="170"/>
                    <a:pt x="406" y="104"/>
                    <a:pt x="402" y="35"/>
                  </a:cubicBezTo>
                  <a:cubicBezTo>
                    <a:pt x="320" y="0"/>
                    <a:pt x="320" y="0"/>
                    <a:pt x="320" y="0"/>
                  </a:cubicBezTo>
                  <a:cubicBezTo>
                    <a:pt x="254" y="43"/>
                    <a:pt x="254" y="43"/>
                    <a:pt x="254" y="43"/>
                  </a:cubicBezTo>
                  <a:cubicBezTo>
                    <a:pt x="256" y="81"/>
                    <a:pt x="251" y="118"/>
                    <a:pt x="240" y="152"/>
                  </a:cubicBezTo>
                  <a:cubicBezTo>
                    <a:pt x="194" y="156"/>
                    <a:pt x="151" y="185"/>
                    <a:pt x="132" y="231"/>
                  </a:cubicBezTo>
                  <a:cubicBezTo>
                    <a:pt x="121" y="258"/>
                    <a:pt x="120" y="287"/>
                    <a:pt x="126" y="313"/>
                  </a:cubicBezTo>
                  <a:cubicBezTo>
                    <a:pt x="90" y="340"/>
                    <a:pt x="47" y="360"/>
                    <a:pt x="0" y="369"/>
                  </a:cubicBezTo>
                  <a:cubicBezTo>
                    <a:pt x="47" y="441"/>
                    <a:pt x="47" y="441"/>
                    <a:pt x="47" y="441"/>
                  </a:cubicBezTo>
                  <a:cubicBezTo>
                    <a:pt x="14" y="518"/>
                    <a:pt x="14" y="518"/>
                    <a:pt x="14" y="518"/>
                  </a:cubicBezTo>
                  <a:cubicBezTo>
                    <a:pt x="102" y="503"/>
                    <a:pt x="180" y="465"/>
                    <a:pt x="243" y="410"/>
                  </a:cubicBezTo>
                  <a:cubicBezTo>
                    <a:pt x="297" y="413"/>
                    <a:pt x="349" y="382"/>
                    <a:pt x="370" y="330"/>
                  </a:cubicBezTo>
                  <a:close/>
                </a:path>
              </a:pathLst>
            </a:custGeom>
            <a:solidFill>
              <a:schemeClr val="tx2">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6" name="Freeform 9"/>
            <p:cNvSpPr/>
            <p:nvPr/>
          </p:nvSpPr>
          <p:spPr bwMode="auto">
            <a:xfrm>
              <a:off x="3993833" y="4078923"/>
              <a:ext cx="2498725" cy="2054225"/>
            </a:xfrm>
            <a:custGeom>
              <a:avLst/>
              <a:gdLst>
                <a:gd name="T0" fmla="*/ 470 w 516"/>
                <a:gd name="T1" fmla="*/ 272 h 424"/>
                <a:gd name="T2" fmla="*/ 339 w 516"/>
                <a:gd name="T3" fmla="*/ 247 h 424"/>
                <a:gd name="T4" fmla="*/ 259 w 516"/>
                <a:gd name="T5" fmla="*/ 136 h 424"/>
                <a:gd name="T6" fmla="*/ 196 w 516"/>
                <a:gd name="T7" fmla="*/ 127 h 424"/>
                <a:gd name="T8" fmla="*/ 149 w 516"/>
                <a:gd name="T9" fmla="*/ 0 h 424"/>
                <a:gd name="T10" fmla="*/ 84 w 516"/>
                <a:gd name="T11" fmla="*/ 42 h 424"/>
                <a:gd name="T12" fmla="*/ 0 w 516"/>
                <a:gd name="T13" fmla="*/ 7 h 424"/>
                <a:gd name="T14" fmla="*/ 84 w 516"/>
                <a:gd name="T15" fmla="*/ 227 h 424"/>
                <a:gd name="T16" fmla="*/ 161 w 516"/>
                <a:gd name="T17" fmla="*/ 374 h 424"/>
                <a:gd name="T18" fmla="*/ 259 w 516"/>
                <a:gd name="T19" fmla="*/ 374 h 424"/>
                <a:gd name="T20" fmla="*/ 483 w 516"/>
                <a:gd name="T21" fmla="*/ 421 h 424"/>
                <a:gd name="T22" fmla="*/ 516 w 516"/>
                <a:gd name="T23" fmla="*/ 343 h 424"/>
                <a:gd name="T24" fmla="*/ 470 w 516"/>
                <a:gd name="T25" fmla="*/ 27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6" h="424">
                  <a:moveTo>
                    <a:pt x="470" y="272"/>
                  </a:moveTo>
                  <a:cubicBezTo>
                    <a:pt x="424" y="273"/>
                    <a:pt x="379" y="264"/>
                    <a:pt x="339" y="247"/>
                  </a:cubicBezTo>
                  <a:cubicBezTo>
                    <a:pt x="336" y="199"/>
                    <a:pt x="306" y="155"/>
                    <a:pt x="259" y="136"/>
                  </a:cubicBezTo>
                  <a:cubicBezTo>
                    <a:pt x="239" y="127"/>
                    <a:pt x="217" y="124"/>
                    <a:pt x="196" y="127"/>
                  </a:cubicBezTo>
                  <a:cubicBezTo>
                    <a:pt x="172" y="89"/>
                    <a:pt x="156" y="46"/>
                    <a:pt x="149" y="0"/>
                  </a:cubicBezTo>
                  <a:cubicBezTo>
                    <a:pt x="84" y="42"/>
                    <a:pt x="84" y="42"/>
                    <a:pt x="84" y="42"/>
                  </a:cubicBezTo>
                  <a:cubicBezTo>
                    <a:pt x="0" y="7"/>
                    <a:pt x="0" y="7"/>
                    <a:pt x="0" y="7"/>
                  </a:cubicBezTo>
                  <a:cubicBezTo>
                    <a:pt x="9" y="89"/>
                    <a:pt x="39" y="164"/>
                    <a:pt x="84" y="227"/>
                  </a:cubicBezTo>
                  <a:cubicBezTo>
                    <a:pt x="71" y="287"/>
                    <a:pt x="102" y="350"/>
                    <a:pt x="161" y="374"/>
                  </a:cubicBezTo>
                  <a:cubicBezTo>
                    <a:pt x="194" y="388"/>
                    <a:pt x="229" y="387"/>
                    <a:pt x="259" y="374"/>
                  </a:cubicBezTo>
                  <a:cubicBezTo>
                    <a:pt x="327" y="407"/>
                    <a:pt x="403" y="424"/>
                    <a:pt x="483" y="421"/>
                  </a:cubicBezTo>
                  <a:cubicBezTo>
                    <a:pt x="516" y="343"/>
                    <a:pt x="516" y="343"/>
                    <a:pt x="516" y="343"/>
                  </a:cubicBezTo>
                  <a:lnTo>
                    <a:pt x="470" y="272"/>
                  </a:lnTo>
                  <a:close/>
                </a:path>
              </a:pathLst>
            </a:custGeom>
            <a:solidFill>
              <a:schemeClr val="accent2">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grpSp>
          <p:nvGrpSpPr>
            <p:cNvPr id="29" name="组合 28"/>
            <p:cNvGrpSpPr/>
            <p:nvPr/>
          </p:nvGrpSpPr>
          <p:grpSpPr>
            <a:xfrm>
              <a:off x="4733149" y="5062112"/>
              <a:ext cx="529274" cy="402576"/>
              <a:chOff x="4929188" y="4928507"/>
              <a:chExt cx="411163" cy="312738"/>
            </a:xfrm>
            <a:solidFill>
              <a:srgbClr val="357879"/>
            </a:solidFill>
          </p:grpSpPr>
          <p:sp>
            <p:nvSpPr>
              <p:cNvPr id="30" name="Freeform 10"/>
              <p:cNvSpPr/>
              <p:nvPr/>
            </p:nvSpPr>
            <p:spPr bwMode="auto">
              <a:xfrm>
                <a:off x="4929188" y="4966607"/>
                <a:ext cx="411163" cy="274638"/>
              </a:xfrm>
              <a:custGeom>
                <a:avLst/>
                <a:gdLst>
                  <a:gd name="T0" fmla="*/ 259 w 259"/>
                  <a:gd name="T1" fmla="*/ 173 h 173"/>
                  <a:gd name="T2" fmla="*/ 0 w 259"/>
                  <a:gd name="T3" fmla="*/ 173 h 173"/>
                  <a:gd name="T4" fmla="*/ 0 w 259"/>
                  <a:gd name="T5" fmla="*/ 0 h 173"/>
                  <a:gd name="T6" fmla="*/ 128 w 259"/>
                  <a:gd name="T7" fmla="*/ 85 h 173"/>
                  <a:gd name="T8" fmla="*/ 259 w 259"/>
                  <a:gd name="T9" fmla="*/ 0 h 173"/>
                  <a:gd name="T10" fmla="*/ 259 w 259"/>
                  <a:gd name="T11" fmla="*/ 173 h 173"/>
                </a:gdLst>
                <a:ahLst/>
                <a:cxnLst>
                  <a:cxn ang="0">
                    <a:pos x="T0" y="T1"/>
                  </a:cxn>
                  <a:cxn ang="0">
                    <a:pos x="T2" y="T3"/>
                  </a:cxn>
                  <a:cxn ang="0">
                    <a:pos x="T4" y="T5"/>
                  </a:cxn>
                  <a:cxn ang="0">
                    <a:pos x="T6" y="T7"/>
                  </a:cxn>
                  <a:cxn ang="0">
                    <a:pos x="T8" y="T9"/>
                  </a:cxn>
                  <a:cxn ang="0">
                    <a:pos x="T10" y="T11"/>
                  </a:cxn>
                </a:cxnLst>
                <a:rect l="0" t="0" r="r" b="b"/>
                <a:pathLst>
                  <a:path w="259" h="173">
                    <a:moveTo>
                      <a:pt x="259" y="173"/>
                    </a:moveTo>
                    <a:lnTo>
                      <a:pt x="0" y="173"/>
                    </a:lnTo>
                    <a:lnTo>
                      <a:pt x="0" y="0"/>
                    </a:lnTo>
                    <a:lnTo>
                      <a:pt x="128" y="85"/>
                    </a:lnTo>
                    <a:lnTo>
                      <a:pt x="259" y="0"/>
                    </a:lnTo>
                    <a:lnTo>
                      <a:pt x="259" y="173"/>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1" name="Freeform 11"/>
              <p:cNvSpPr/>
              <p:nvPr/>
            </p:nvSpPr>
            <p:spPr bwMode="auto">
              <a:xfrm>
                <a:off x="4929188" y="4928507"/>
                <a:ext cx="411163" cy="134938"/>
              </a:xfrm>
              <a:custGeom>
                <a:avLst/>
                <a:gdLst>
                  <a:gd name="T0" fmla="*/ 259 w 259"/>
                  <a:gd name="T1" fmla="*/ 0 h 85"/>
                  <a:gd name="T2" fmla="*/ 0 w 259"/>
                  <a:gd name="T3" fmla="*/ 0 h 85"/>
                  <a:gd name="T4" fmla="*/ 0 w 259"/>
                  <a:gd name="T5" fmla="*/ 2 h 85"/>
                  <a:gd name="T6" fmla="*/ 128 w 259"/>
                  <a:gd name="T7" fmla="*/ 85 h 85"/>
                  <a:gd name="T8" fmla="*/ 259 w 259"/>
                  <a:gd name="T9" fmla="*/ 0 h 85"/>
                </a:gdLst>
                <a:ahLst/>
                <a:cxnLst>
                  <a:cxn ang="0">
                    <a:pos x="T0" y="T1"/>
                  </a:cxn>
                  <a:cxn ang="0">
                    <a:pos x="T2" y="T3"/>
                  </a:cxn>
                  <a:cxn ang="0">
                    <a:pos x="T4" y="T5"/>
                  </a:cxn>
                  <a:cxn ang="0">
                    <a:pos x="T6" y="T7"/>
                  </a:cxn>
                  <a:cxn ang="0">
                    <a:pos x="T8" y="T9"/>
                  </a:cxn>
                </a:cxnLst>
                <a:rect l="0" t="0" r="r" b="b"/>
                <a:pathLst>
                  <a:path w="259" h="85">
                    <a:moveTo>
                      <a:pt x="259" y="0"/>
                    </a:moveTo>
                    <a:lnTo>
                      <a:pt x="0" y="0"/>
                    </a:lnTo>
                    <a:lnTo>
                      <a:pt x="0" y="2"/>
                    </a:lnTo>
                    <a:lnTo>
                      <a:pt x="128" y="85"/>
                    </a:lnTo>
                    <a:lnTo>
                      <a:pt x="259" y="0"/>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grpSp>
        <p:sp>
          <p:nvSpPr>
            <p:cNvPr id="44" name="Freeform 12"/>
            <p:cNvSpPr>
              <a:spLocks noEditPoints="1"/>
            </p:cNvSpPr>
            <p:nvPr/>
          </p:nvSpPr>
          <p:spPr>
            <a:xfrm>
              <a:off x="7635558" y="4571048"/>
              <a:ext cx="434975" cy="576262"/>
            </a:xfrm>
            <a:custGeom>
              <a:avLst/>
              <a:gdLst>
                <a:gd name="txL" fmla="*/ 0 w 90"/>
                <a:gd name="txT" fmla="*/ 0 h 119"/>
                <a:gd name="txR" fmla="*/ 90 w 90"/>
                <a:gd name="txB" fmla="*/ 119 h 119"/>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90" h="119">
                  <a:moveTo>
                    <a:pt x="19" y="4"/>
                  </a:moveTo>
                  <a:cubicBezTo>
                    <a:pt x="31" y="2"/>
                    <a:pt x="66" y="0"/>
                    <a:pt x="76" y="5"/>
                  </a:cubicBezTo>
                  <a:cubicBezTo>
                    <a:pt x="89" y="13"/>
                    <a:pt x="85" y="41"/>
                    <a:pt x="85" y="61"/>
                  </a:cubicBezTo>
                  <a:cubicBezTo>
                    <a:pt x="85" y="81"/>
                    <a:pt x="90" y="109"/>
                    <a:pt x="74" y="115"/>
                  </a:cubicBezTo>
                  <a:cubicBezTo>
                    <a:pt x="65" y="119"/>
                    <a:pt x="22" y="119"/>
                    <a:pt x="14" y="115"/>
                  </a:cubicBezTo>
                  <a:cubicBezTo>
                    <a:pt x="0" y="109"/>
                    <a:pt x="4" y="82"/>
                    <a:pt x="4" y="61"/>
                  </a:cubicBezTo>
                  <a:cubicBezTo>
                    <a:pt x="4" y="51"/>
                    <a:pt x="4" y="44"/>
                    <a:pt x="4" y="37"/>
                  </a:cubicBezTo>
                  <a:cubicBezTo>
                    <a:pt x="4" y="20"/>
                    <a:pt x="2" y="7"/>
                    <a:pt x="19" y="4"/>
                  </a:cubicBezTo>
                  <a:close/>
                  <a:moveTo>
                    <a:pt x="14" y="55"/>
                  </a:moveTo>
                  <a:cubicBezTo>
                    <a:pt x="14" y="69"/>
                    <a:pt x="13" y="85"/>
                    <a:pt x="17" y="89"/>
                  </a:cubicBezTo>
                  <a:cubicBezTo>
                    <a:pt x="22" y="93"/>
                    <a:pt x="38" y="91"/>
                    <a:pt x="44" y="91"/>
                  </a:cubicBezTo>
                  <a:cubicBezTo>
                    <a:pt x="51" y="91"/>
                    <a:pt x="67" y="93"/>
                    <a:pt x="71" y="89"/>
                  </a:cubicBezTo>
                  <a:cubicBezTo>
                    <a:pt x="77" y="83"/>
                    <a:pt x="74" y="66"/>
                    <a:pt x="74" y="54"/>
                  </a:cubicBezTo>
                  <a:cubicBezTo>
                    <a:pt x="74" y="41"/>
                    <a:pt x="77" y="24"/>
                    <a:pt x="71" y="18"/>
                  </a:cubicBezTo>
                  <a:cubicBezTo>
                    <a:pt x="66" y="13"/>
                    <a:pt x="33" y="13"/>
                    <a:pt x="22" y="16"/>
                  </a:cubicBezTo>
                  <a:cubicBezTo>
                    <a:pt x="11" y="19"/>
                    <a:pt x="14" y="36"/>
                    <a:pt x="14" y="55"/>
                  </a:cubicBezTo>
                  <a:close/>
                  <a:moveTo>
                    <a:pt x="45" y="110"/>
                  </a:moveTo>
                  <a:cubicBezTo>
                    <a:pt x="53" y="109"/>
                    <a:pt x="53" y="93"/>
                    <a:pt x="42" y="97"/>
                  </a:cubicBezTo>
                  <a:cubicBezTo>
                    <a:pt x="34" y="100"/>
                    <a:pt x="38" y="110"/>
                    <a:pt x="45" y="110"/>
                  </a:cubicBezTo>
                  <a:close/>
                </a:path>
              </a:pathLst>
            </a:custGeom>
            <a:solidFill>
              <a:schemeClr val="bg1">
                <a:alpha val="100000"/>
              </a:schemeClr>
            </a:solidFill>
            <a:ln w="9525">
              <a:noFill/>
            </a:ln>
          </p:spPr>
          <p:txBody>
            <a:bodyPr/>
            <a:lstStyle/>
            <a:p>
              <a:endParaRPr lang="zh-CN" altLang="en-US">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45" name="组合 44"/>
            <p:cNvGrpSpPr/>
            <p:nvPr/>
          </p:nvGrpSpPr>
          <p:grpSpPr>
            <a:xfrm>
              <a:off x="7122032" y="2103085"/>
              <a:ext cx="594667" cy="580362"/>
              <a:chOff x="6784975" y="2629807"/>
              <a:chExt cx="461963" cy="450850"/>
            </a:xfrm>
            <a:solidFill>
              <a:srgbClr val="357879"/>
            </a:solidFill>
          </p:grpSpPr>
          <p:sp>
            <p:nvSpPr>
              <p:cNvPr id="46" name="Freeform 13"/>
              <p:cNvSpPr/>
              <p:nvPr/>
            </p:nvSpPr>
            <p:spPr bwMode="auto">
              <a:xfrm>
                <a:off x="7029450" y="2967945"/>
                <a:ext cx="71438" cy="104775"/>
              </a:xfrm>
              <a:custGeom>
                <a:avLst/>
                <a:gdLst>
                  <a:gd name="T0" fmla="*/ 0 w 19"/>
                  <a:gd name="T1" fmla="*/ 0 h 28"/>
                  <a:gd name="T2" fmla="*/ 0 w 19"/>
                  <a:gd name="T3" fmla="*/ 28 h 28"/>
                  <a:gd name="T4" fmla="*/ 19 w 19"/>
                  <a:gd name="T5" fmla="*/ 4 h 28"/>
                  <a:gd name="T6" fmla="*/ 0 w 19"/>
                  <a:gd name="T7" fmla="*/ 0 h 28"/>
                </a:gdLst>
                <a:ahLst/>
                <a:cxnLst>
                  <a:cxn ang="0">
                    <a:pos x="T0" y="T1"/>
                  </a:cxn>
                  <a:cxn ang="0">
                    <a:pos x="T2" y="T3"/>
                  </a:cxn>
                  <a:cxn ang="0">
                    <a:pos x="T4" y="T5"/>
                  </a:cxn>
                  <a:cxn ang="0">
                    <a:pos x="T6" y="T7"/>
                  </a:cxn>
                </a:cxnLst>
                <a:rect l="0" t="0" r="r" b="b"/>
                <a:pathLst>
                  <a:path w="19" h="28">
                    <a:moveTo>
                      <a:pt x="0" y="0"/>
                    </a:moveTo>
                    <a:cubicBezTo>
                      <a:pt x="0" y="28"/>
                      <a:pt x="0" y="28"/>
                      <a:pt x="0" y="28"/>
                    </a:cubicBezTo>
                    <a:cubicBezTo>
                      <a:pt x="7" y="25"/>
                      <a:pt x="14" y="16"/>
                      <a:pt x="19" y="4"/>
                    </a:cubicBezTo>
                    <a:cubicBezTo>
                      <a:pt x="13" y="2"/>
                      <a:pt x="6" y="0"/>
                      <a:pt x="0"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47" name="Freeform 14"/>
              <p:cNvSpPr/>
              <p:nvPr/>
            </p:nvSpPr>
            <p:spPr bwMode="auto">
              <a:xfrm>
                <a:off x="7029450" y="2863170"/>
                <a:ext cx="90488" cy="96838"/>
              </a:xfrm>
              <a:custGeom>
                <a:avLst/>
                <a:gdLst>
                  <a:gd name="T0" fmla="*/ 24 w 24"/>
                  <a:gd name="T1" fmla="*/ 0 h 26"/>
                  <a:gd name="T2" fmla="*/ 0 w 24"/>
                  <a:gd name="T3" fmla="*/ 0 h 26"/>
                  <a:gd name="T4" fmla="*/ 0 w 24"/>
                  <a:gd name="T5" fmla="*/ 21 h 26"/>
                  <a:gd name="T6" fmla="*/ 21 w 24"/>
                  <a:gd name="T7" fmla="*/ 26 h 26"/>
                  <a:gd name="T8" fmla="*/ 24 w 24"/>
                  <a:gd name="T9" fmla="*/ 0 h 26"/>
                </a:gdLst>
                <a:ahLst/>
                <a:cxnLst>
                  <a:cxn ang="0">
                    <a:pos x="T0" y="T1"/>
                  </a:cxn>
                  <a:cxn ang="0">
                    <a:pos x="T2" y="T3"/>
                  </a:cxn>
                  <a:cxn ang="0">
                    <a:pos x="T4" y="T5"/>
                  </a:cxn>
                  <a:cxn ang="0">
                    <a:pos x="T6" y="T7"/>
                  </a:cxn>
                  <a:cxn ang="0">
                    <a:pos x="T8" y="T9"/>
                  </a:cxn>
                </a:cxnLst>
                <a:rect l="0" t="0" r="r" b="b"/>
                <a:pathLst>
                  <a:path w="24" h="26">
                    <a:moveTo>
                      <a:pt x="24" y="0"/>
                    </a:moveTo>
                    <a:cubicBezTo>
                      <a:pt x="0" y="0"/>
                      <a:pt x="0" y="0"/>
                      <a:pt x="0" y="0"/>
                    </a:cubicBezTo>
                    <a:cubicBezTo>
                      <a:pt x="0" y="21"/>
                      <a:pt x="0" y="21"/>
                      <a:pt x="0" y="21"/>
                    </a:cubicBezTo>
                    <a:cubicBezTo>
                      <a:pt x="7" y="21"/>
                      <a:pt x="14" y="23"/>
                      <a:pt x="21" y="26"/>
                    </a:cubicBezTo>
                    <a:cubicBezTo>
                      <a:pt x="23" y="18"/>
                      <a:pt x="24" y="9"/>
                      <a:pt x="24"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48" name="Freeform 15"/>
              <p:cNvSpPr/>
              <p:nvPr/>
            </p:nvSpPr>
            <p:spPr bwMode="auto">
              <a:xfrm>
                <a:off x="7029450" y="2742520"/>
                <a:ext cx="90488" cy="96838"/>
              </a:xfrm>
              <a:custGeom>
                <a:avLst/>
                <a:gdLst>
                  <a:gd name="T0" fmla="*/ 0 w 24"/>
                  <a:gd name="T1" fmla="*/ 5 h 26"/>
                  <a:gd name="T2" fmla="*/ 0 w 24"/>
                  <a:gd name="T3" fmla="*/ 26 h 26"/>
                  <a:gd name="T4" fmla="*/ 24 w 24"/>
                  <a:gd name="T5" fmla="*/ 26 h 26"/>
                  <a:gd name="T6" fmla="*/ 20 w 24"/>
                  <a:gd name="T7" fmla="*/ 0 h 26"/>
                  <a:gd name="T8" fmla="*/ 0 w 24"/>
                  <a:gd name="T9" fmla="*/ 5 h 26"/>
                </a:gdLst>
                <a:ahLst/>
                <a:cxnLst>
                  <a:cxn ang="0">
                    <a:pos x="T0" y="T1"/>
                  </a:cxn>
                  <a:cxn ang="0">
                    <a:pos x="T2" y="T3"/>
                  </a:cxn>
                  <a:cxn ang="0">
                    <a:pos x="T4" y="T5"/>
                  </a:cxn>
                  <a:cxn ang="0">
                    <a:pos x="T6" y="T7"/>
                  </a:cxn>
                  <a:cxn ang="0">
                    <a:pos x="T8" y="T9"/>
                  </a:cxn>
                </a:cxnLst>
                <a:rect l="0" t="0" r="r" b="b"/>
                <a:pathLst>
                  <a:path w="24" h="26">
                    <a:moveTo>
                      <a:pt x="0" y="5"/>
                    </a:moveTo>
                    <a:cubicBezTo>
                      <a:pt x="0" y="26"/>
                      <a:pt x="0" y="26"/>
                      <a:pt x="0" y="26"/>
                    </a:cubicBezTo>
                    <a:cubicBezTo>
                      <a:pt x="24" y="26"/>
                      <a:pt x="24" y="26"/>
                      <a:pt x="24" y="26"/>
                    </a:cubicBezTo>
                    <a:cubicBezTo>
                      <a:pt x="24" y="17"/>
                      <a:pt x="22" y="8"/>
                      <a:pt x="20" y="0"/>
                    </a:cubicBezTo>
                    <a:cubicBezTo>
                      <a:pt x="14" y="3"/>
                      <a:pt x="7" y="4"/>
                      <a:pt x="0" y="5"/>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49" name="Freeform 16"/>
              <p:cNvSpPr/>
              <p:nvPr/>
            </p:nvSpPr>
            <p:spPr bwMode="auto">
              <a:xfrm>
                <a:off x="6927850" y="2967945"/>
                <a:ext cx="79375" cy="104775"/>
              </a:xfrm>
              <a:custGeom>
                <a:avLst/>
                <a:gdLst>
                  <a:gd name="T0" fmla="*/ 21 w 21"/>
                  <a:gd name="T1" fmla="*/ 28 h 28"/>
                  <a:gd name="T2" fmla="*/ 21 w 21"/>
                  <a:gd name="T3" fmla="*/ 0 h 28"/>
                  <a:gd name="T4" fmla="*/ 0 w 21"/>
                  <a:gd name="T5" fmla="*/ 4 h 28"/>
                  <a:gd name="T6" fmla="*/ 21 w 21"/>
                  <a:gd name="T7" fmla="*/ 28 h 28"/>
                </a:gdLst>
                <a:ahLst/>
                <a:cxnLst>
                  <a:cxn ang="0">
                    <a:pos x="T0" y="T1"/>
                  </a:cxn>
                  <a:cxn ang="0">
                    <a:pos x="T2" y="T3"/>
                  </a:cxn>
                  <a:cxn ang="0">
                    <a:pos x="T4" y="T5"/>
                  </a:cxn>
                  <a:cxn ang="0">
                    <a:pos x="T6" y="T7"/>
                  </a:cxn>
                </a:cxnLst>
                <a:rect l="0" t="0" r="r" b="b"/>
                <a:pathLst>
                  <a:path w="21" h="28">
                    <a:moveTo>
                      <a:pt x="21" y="28"/>
                    </a:moveTo>
                    <a:cubicBezTo>
                      <a:pt x="21" y="0"/>
                      <a:pt x="21" y="0"/>
                      <a:pt x="21" y="0"/>
                    </a:cubicBezTo>
                    <a:cubicBezTo>
                      <a:pt x="14" y="0"/>
                      <a:pt x="7" y="1"/>
                      <a:pt x="0" y="4"/>
                    </a:cubicBezTo>
                    <a:cubicBezTo>
                      <a:pt x="5" y="17"/>
                      <a:pt x="13" y="26"/>
                      <a:pt x="21" y="28"/>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0" name="Freeform 17"/>
              <p:cNvSpPr/>
              <p:nvPr/>
            </p:nvSpPr>
            <p:spPr bwMode="auto">
              <a:xfrm>
                <a:off x="6908800" y="2745695"/>
                <a:ext cx="98425" cy="93663"/>
              </a:xfrm>
              <a:custGeom>
                <a:avLst/>
                <a:gdLst>
                  <a:gd name="T0" fmla="*/ 0 w 26"/>
                  <a:gd name="T1" fmla="*/ 25 h 25"/>
                  <a:gd name="T2" fmla="*/ 26 w 26"/>
                  <a:gd name="T3" fmla="*/ 25 h 25"/>
                  <a:gd name="T4" fmla="*/ 26 w 26"/>
                  <a:gd name="T5" fmla="*/ 4 h 25"/>
                  <a:gd name="T6" fmla="*/ 4 w 26"/>
                  <a:gd name="T7" fmla="*/ 0 h 25"/>
                  <a:gd name="T8" fmla="*/ 0 w 26"/>
                  <a:gd name="T9" fmla="*/ 25 h 25"/>
                </a:gdLst>
                <a:ahLst/>
                <a:cxnLst>
                  <a:cxn ang="0">
                    <a:pos x="T0" y="T1"/>
                  </a:cxn>
                  <a:cxn ang="0">
                    <a:pos x="T2" y="T3"/>
                  </a:cxn>
                  <a:cxn ang="0">
                    <a:pos x="T4" y="T5"/>
                  </a:cxn>
                  <a:cxn ang="0">
                    <a:pos x="T6" y="T7"/>
                  </a:cxn>
                  <a:cxn ang="0">
                    <a:pos x="T8" y="T9"/>
                  </a:cxn>
                </a:cxnLst>
                <a:rect l="0" t="0" r="r" b="b"/>
                <a:pathLst>
                  <a:path w="26" h="25">
                    <a:moveTo>
                      <a:pt x="0" y="25"/>
                    </a:moveTo>
                    <a:cubicBezTo>
                      <a:pt x="26" y="25"/>
                      <a:pt x="26" y="25"/>
                      <a:pt x="26" y="25"/>
                    </a:cubicBezTo>
                    <a:cubicBezTo>
                      <a:pt x="26" y="4"/>
                      <a:pt x="26" y="4"/>
                      <a:pt x="26" y="4"/>
                    </a:cubicBezTo>
                    <a:cubicBezTo>
                      <a:pt x="18" y="4"/>
                      <a:pt x="11" y="2"/>
                      <a:pt x="4" y="0"/>
                    </a:cubicBezTo>
                    <a:cubicBezTo>
                      <a:pt x="2" y="7"/>
                      <a:pt x="0" y="16"/>
                      <a:pt x="0" y="25"/>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1" name="Freeform 18"/>
              <p:cNvSpPr/>
              <p:nvPr/>
            </p:nvSpPr>
            <p:spPr bwMode="auto">
              <a:xfrm>
                <a:off x="7029450" y="2640920"/>
                <a:ext cx="66675" cy="93663"/>
              </a:xfrm>
              <a:custGeom>
                <a:avLst/>
                <a:gdLst>
                  <a:gd name="T0" fmla="*/ 0 w 18"/>
                  <a:gd name="T1" fmla="*/ 0 h 25"/>
                  <a:gd name="T2" fmla="*/ 0 w 18"/>
                  <a:gd name="T3" fmla="*/ 25 h 25"/>
                  <a:gd name="T4" fmla="*/ 18 w 18"/>
                  <a:gd name="T5" fmla="*/ 21 h 25"/>
                  <a:gd name="T6" fmla="*/ 0 w 18"/>
                  <a:gd name="T7" fmla="*/ 0 h 25"/>
                </a:gdLst>
                <a:ahLst/>
                <a:cxnLst>
                  <a:cxn ang="0">
                    <a:pos x="T0" y="T1"/>
                  </a:cxn>
                  <a:cxn ang="0">
                    <a:pos x="T2" y="T3"/>
                  </a:cxn>
                  <a:cxn ang="0">
                    <a:pos x="T4" y="T5"/>
                  </a:cxn>
                  <a:cxn ang="0">
                    <a:pos x="T6" y="T7"/>
                  </a:cxn>
                </a:cxnLst>
                <a:rect l="0" t="0" r="r" b="b"/>
                <a:pathLst>
                  <a:path w="18" h="25">
                    <a:moveTo>
                      <a:pt x="0" y="0"/>
                    </a:moveTo>
                    <a:cubicBezTo>
                      <a:pt x="0" y="25"/>
                      <a:pt x="0" y="25"/>
                      <a:pt x="0" y="25"/>
                    </a:cubicBezTo>
                    <a:cubicBezTo>
                      <a:pt x="6" y="25"/>
                      <a:pt x="12" y="23"/>
                      <a:pt x="18" y="21"/>
                    </a:cubicBezTo>
                    <a:cubicBezTo>
                      <a:pt x="13" y="10"/>
                      <a:pt x="7" y="2"/>
                      <a:pt x="0"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2" name="Freeform 19"/>
              <p:cNvSpPr/>
              <p:nvPr/>
            </p:nvSpPr>
            <p:spPr bwMode="auto">
              <a:xfrm>
                <a:off x="6931025" y="2636157"/>
                <a:ext cx="76200" cy="98425"/>
              </a:xfrm>
              <a:custGeom>
                <a:avLst/>
                <a:gdLst>
                  <a:gd name="T0" fmla="*/ 20 w 20"/>
                  <a:gd name="T1" fmla="*/ 26 h 26"/>
                  <a:gd name="T2" fmla="*/ 20 w 20"/>
                  <a:gd name="T3" fmla="*/ 0 h 26"/>
                  <a:gd name="T4" fmla="*/ 0 w 20"/>
                  <a:gd name="T5" fmla="*/ 22 h 26"/>
                  <a:gd name="T6" fmla="*/ 20 w 20"/>
                  <a:gd name="T7" fmla="*/ 26 h 26"/>
                </a:gdLst>
                <a:ahLst/>
                <a:cxnLst>
                  <a:cxn ang="0">
                    <a:pos x="T0" y="T1"/>
                  </a:cxn>
                  <a:cxn ang="0">
                    <a:pos x="T2" y="T3"/>
                  </a:cxn>
                  <a:cxn ang="0">
                    <a:pos x="T4" y="T5"/>
                  </a:cxn>
                  <a:cxn ang="0">
                    <a:pos x="T6" y="T7"/>
                  </a:cxn>
                </a:cxnLst>
                <a:rect l="0" t="0" r="r" b="b"/>
                <a:pathLst>
                  <a:path w="20" h="26">
                    <a:moveTo>
                      <a:pt x="20" y="26"/>
                    </a:moveTo>
                    <a:cubicBezTo>
                      <a:pt x="20" y="0"/>
                      <a:pt x="20" y="0"/>
                      <a:pt x="20" y="0"/>
                    </a:cubicBezTo>
                    <a:cubicBezTo>
                      <a:pt x="12" y="2"/>
                      <a:pt x="5" y="11"/>
                      <a:pt x="0" y="22"/>
                    </a:cubicBezTo>
                    <a:cubicBezTo>
                      <a:pt x="6" y="25"/>
                      <a:pt x="13" y="26"/>
                      <a:pt x="20" y="26"/>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3" name="Freeform 20"/>
              <p:cNvSpPr/>
              <p:nvPr/>
            </p:nvSpPr>
            <p:spPr bwMode="auto">
              <a:xfrm>
                <a:off x="6908800" y="2863170"/>
                <a:ext cx="98425" cy="96838"/>
              </a:xfrm>
              <a:custGeom>
                <a:avLst/>
                <a:gdLst>
                  <a:gd name="T0" fmla="*/ 3 w 26"/>
                  <a:gd name="T1" fmla="*/ 26 h 26"/>
                  <a:gd name="T2" fmla="*/ 26 w 26"/>
                  <a:gd name="T3" fmla="*/ 21 h 26"/>
                  <a:gd name="T4" fmla="*/ 26 w 26"/>
                  <a:gd name="T5" fmla="*/ 0 h 26"/>
                  <a:gd name="T6" fmla="*/ 0 w 26"/>
                  <a:gd name="T7" fmla="*/ 0 h 26"/>
                  <a:gd name="T8" fmla="*/ 3 w 26"/>
                  <a:gd name="T9" fmla="*/ 26 h 26"/>
                </a:gdLst>
                <a:ahLst/>
                <a:cxnLst>
                  <a:cxn ang="0">
                    <a:pos x="T0" y="T1"/>
                  </a:cxn>
                  <a:cxn ang="0">
                    <a:pos x="T2" y="T3"/>
                  </a:cxn>
                  <a:cxn ang="0">
                    <a:pos x="T4" y="T5"/>
                  </a:cxn>
                  <a:cxn ang="0">
                    <a:pos x="T6" y="T7"/>
                  </a:cxn>
                  <a:cxn ang="0">
                    <a:pos x="T8" y="T9"/>
                  </a:cxn>
                </a:cxnLst>
                <a:rect l="0" t="0" r="r" b="b"/>
                <a:pathLst>
                  <a:path w="26" h="26">
                    <a:moveTo>
                      <a:pt x="3" y="26"/>
                    </a:moveTo>
                    <a:cubicBezTo>
                      <a:pt x="10" y="23"/>
                      <a:pt x="18" y="21"/>
                      <a:pt x="26" y="21"/>
                    </a:cubicBezTo>
                    <a:cubicBezTo>
                      <a:pt x="26" y="0"/>
                      <a:pt x="26" y="0"/>
                      <a:pt x="26" y="0"/>
                    </a:cubicBezTo>
                    <a:cubicBezTo>
                      <a:pt x="0" y="0"/>
                      <a:pt x="0" y="0"/>
                      <a:pt x="0" y="0"/>
                    </a:cubicBezTo>
                    <a:cubicBezTo>
                      <a:pt x="0" y="9"/>
                      <a:pt x="1" y="18"/>
                      <a:pt x="3" y="26"/>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4" name="Freeform 21"/>
              <p:cNvSpPr/>
              <p:nvPr/>
            </p:nvSpPr>
            <p:spPr bwMode="auto">
              <a:xfrm>
                <a:off x="6784975" y="2863170"/>
                <a:ext cx="112713" cy="146050"/>
              </a:xfrm>
              <a:custGeom>
                <a:avLst/>
                <a:gdLst>
                  <a:gd name="T0" fmla="*/ 30 w 30"/>
                  <a:gd name="T1" fmla="*/ 28 h 39"/>
                  <a:gd name="T2" fmla="*/ 27 w 30"/>
                  <a:gd name="T3" fmla="*/ 0 h 39"/>
                  <a:gd name="T4" fmla="*/ 0 w 30"/>
                  <a:gd name="T5" fmla="*/ 0 h 39"/>
                  <a:gd name="T6" fmla="*/ 16 w 30"/>
                  <a:gd name="T7" fmla="*/ 39 h 39"/>
                  <a:gd name="T8" fmla="*/ 30 w 30"/>
                  <a:gd name="T9" fmla="*/ 28 h 39"/>
                </a:gdLst>
                <a:ahLst/>
                <a:cxnLst>
                  <a:cxn ang="0">
                    <a:pos x="T0" y="T1"/>
                  </a:cxn>
                  <a:cxn ang="0">
                    <a:pos x="T2" y="T3"/>
                  </a:cxn>
                  <a:cxn ang="0">
                    <a:pos x="T4" y="T5"/>
                  </a:cxn>
                  <a:cxn ang="0">
                    <a:pos x="T6" y="T7"/>
                  </a:cxn>
                  <a:cxn ang="0">
                    <a:pos x="T8" y="T9"/>
                  </a:cxn>
                </a:cxnLst>
                <a:rect l="0" t="0" r="r" b="b"/>
                <a:pathLst>
                  <a:path w="30" h="39">
                    <a:moveTo>
                      <a:pt x="30" y="28"/>
                    </a:moveTo>
                    <a:cubicBezTo>
                      <a:pt x="28" y="20"/>
                      <a:pt x="27" y="10"/>
                      <a:pt x="27" y="0"/>
                    </a:cubicBezTo>
                    <a:cubicBezTo>
                      <a:pt x="0" y="0"/>
                      <a:pt x="0" y="0"/>
                      <a:pt x="0" y="0"/>
                    </a:cubicBezTo>
                    <a:cubicBezTo>
                      <a:pt x="1" y="15"/>
                      <a:pt x="7" y="28"/>
                      <a:pt x="16" y="39"/>
                    </a:cubicBezTo>
                    <a:cubicBezTo>
                      <a:pt x="20" y="35"/>
                      <a:pt x="25" y="31"/>
                      <a:pt x="30" y="28"/>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5" name="Freeform 22"/>
              <p:cNvSpPr/>
              <p:nvPr/>
            </p:nvSpPr>
            <p:spPr bwMode="auto">
              <a:xfrm>
                <a:off x="7062788" y="2629807"/>
                <a:ext cx="101600" cy="77788"/>
              </a:xfrm>
              <a:custGeom>
                <a:avLst/>
                <a:gdLst>
                  <a:gd name="T0" fmla="*/ 0 w 27"/>
                  <a:gd name="T1" fmla="*/ 0 h 21"/>
                  <a:gd name="T2" fmla="*/ 15 w 27"/>
                  <a:gd name="T3" fmla="*/ 21 h 21"/>
                  <a:gd name="T4" fmla="*/ 27 w 27"/>
                  <a:gd name="T5" fmla="*/ 12 h 21"/>
                  <a:gd name="T6" fmla="*/ 0 w 27"/>
                  <a:gd name="T7" fmla="*/ 0 h 21"/>
                </a:gdLst>
                <a:ahLst/>
                <a:cxnLst>
                  <a:cxn ang="0">
                    <a:pos x="T0" y="T1"/>
                  </a:cxn>
                  <a:cxn ang="0">
                    <a:pos x="T2" y="T3"/>
                  </a:cxn>
                  <a:cxn ang="0">
                    <a:pos x="T4" y="T5"/>
                  </a:cxn>
                  <a:cxn ang="0">
                    <a:pos x="T6" y="T7"/>
                  </a:cxn>
                </a:cxnLst>
                <a:rect l="0" t="0" r="r" b="b"/>
                <a:pathLst>
                  <a:path w="27" h="21">
                    <a:moveTo>
                      <a:pt x="0" y="0"/>
                    </a:moveTo>
                    <a:cubicBezTo>
                      <a:pt x="6" y="4"/>
                      <a:pt x="11" y="11"/>
                      <a:pt x="15" y="21"/>
                    </a:cubicBezTo>
                    <a:cubicBezTo>
                      <a:pt x="19" y="19"/>
                      <a:pt x="23" y="16"/>
                      <a:pt x="27" y="12"/>
                    </a:cubicBezTo>
                    <a:cubicBezTo>
                      <a:pt x="19" y="6"/>
                      <a:pt x="10" y="2"/>
                      <a:pt x="0"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6" name="Freeform 23"/>
              <p:cNvSpPr/>
              <p:nvPr/>
            </p:nvSpPr>
            <p:spPr bwMode="auto">
              <a:xfrm>
                <a:off x="7131050" y="2863170"/>
                <a:ext cx="115888" cy="149225"/>
              </a:xfrm>
              <a:custGeom>
                <a:avLst/>
                <a:gdLst>
                  <a:gd name="T0" fmla="*/ 4 w 31"/>
                  <a:gd name="T1" fmla="*/ 0 h 40"/>
                  <a:gd name="T2" fmla="*/ 0 w 31"/>
                  <a:gd name="T3" fmla="*/ 29 h 40"/>
                  <a:gd name="T4" fmla="*/ 15 w 31"/>
                  <a:gd name="T5" fmla="*/ 40 h 40"/>
                  <a:gd name="T6" fmla="*/ 31 w 31"/>
                  <a:gd name="T7" fmla="*/ 0 h 40"/>
                  <a:gd name="T8" fmla="*/ 4 w 31"/>
                  <a:gd name="T9" fmla="*/ 0 h 40"/>
                </a:gdLst>
                <a:ahLst/>
                <a:cxnLst>
                  <a:cxn ang="0">
                    <a:pos x="T0" y="T1"/>
                  </a:cxn>
                  <a:cxn ang="0">
                    <a:pos x="T2" y="T3"/>
                  </a:cxn>
                  <a:cxn ang="0">
                    <a:pos x="T4" y="T5"/>
                  </a:cxn>
                  <a:cxn ang="0">
                    <a:pos x="T6" y="T7"/>
                  </a:cxn>
                  <a:cxn ang="0">
                    <a:pos x="T8" y="T9"/>
                  </a:cxn>
                </a:cxnLst>
                <a:rect l="0" t="0" r="r" b="b"/>
                <a:pathLst>
                  <a:path w="31" h="40">
                    <a:moveTo>
                      <a:pt x="4" y="0"/>
                    </a:moveTo>
                    <a:cubicBezTo>
                      <a:pt x="4" y="10"/>
                      <a:pt x="2" y="20"/>
                      <a:pt x="0" y="29"/>
                    </a:cubicBezTo>
                    <a:cubicBezTo>
                      <a:pt x="5" y="32"/>
                      <a:pt x="10" y="36"/>
                      <a:pt x="15" y="40"/>
                    </a:cubicBezTo>
                    <a:cubicBezTo>
                      <a:pt x="25" y="30"/>
                      <a:pt x="31" y="15"/>
                      <a:pt x="31" y="0"/>
                    </a:cubicBezTo>
                    <a:cubicBezTo>
                      <a:pt x="4" y="0"/>
                      <a:pt x="4" y="0"/>
                      <a:pt x="4"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7" name="Freeform 24"/>
              <p:cNvSpPr/>
              <p:nvPr/>
            </p:nvSpPr>
            <p:spPr bwMode="auto">
              <a:xfrm>
                <a:off x="6867525" y="2629807"/>
                <a:ext cx="93663" cy="77788"/>
              </a:xfrm>
              <a:custGeom>
                <a:avLst/>
                <a:gdLst>
                  <a:gd name="T0" fmla="*/ 11 w 25"/>
                  <a:gd name="T1" fmla="*/ 21 h 21"/>
                  <a:gd name="T2" fmla="*/ 25 w 25"/>
                  <a:gd name="T3" fmla="*/ 0 h 21"/>
                  <a:gd name="T4" fmla="*/ 0 w 25"/>
                  <a:gd name="T5" fmla="*/ 13 h 21"/>
                  <a:gd name="T6" fmla="*/ 11 w 25"/>
                  <a:gd name="T7" fmla="*/ 21 h 21"/>
                </a:gdLst>
                <a:ahLst/>
                <a:cxnLst>
                  <a:cxn ang="0">
                    <a:pos x="T0" y="T1"/>
                  </a:cxn>
                  <a:cxn ang="0">
                    <a:pos x="T2" y="T3"/>
                  </a:cxn>
                  <a:cxn ang="0">
                    <a:pos x="T4" y="T5"/>
                  </a:cxn>
                  <a:cxn ang="0">
                    <a:pos x="T6" y="T7"/>
                  </a:cxn>
                </a:cxnLst>
                <a:rect l="0" t="0" r="r" b="b"/>
                <a:pathLst>
                  <a:path w="25" h="21">
                    <a:moveTo>
                      <a:pt x="11" y="21"/>
                    </a:moveTo>
                    <a:cubicBezTo>
                      <a:pt x="15" y="12"/>
                      <a:pt x="20" y="5"/>
                      <a:pt x="25" y="0"/>
                    </a:cubicBezTo>
                    <a:cubicBezTo>
                      <a:pt x="16" y="3"/>
                      <a:pt x="7" y="7"/>
                      <a:pt x="0" y="13"/>
                    </a:cubicBezTo>
                    <a:cubicBezTo>
                      <a:pt x="3" y="17"/>
                      <a:pt x="7" y="19"/>
                      <a:pt x="11" y="21"/>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8" name="Freeform 25"/>
              <p:cNvSpPr/>
              <p:nvPr/>
            </p:nvSpPr>
            <p:spPr bwMode="auto">
              <a:xfrm>
                <a:off x="7126288" y="2693307"/>
                <a:ext cx="120650" cy="146050"/>
              </a:xfrm>
              <a:custGeom>
                <a:avLst/>
                <a:gdLst>
                  <a:gd name="T0" fmla="*/ 0 w 32"/>
                  <a:gd name="T1" fmla="*/ 10 h 39"/>
                  <a:gd name="T2" fmla="*/ 5 w 32"/>
                  <a:gd name="T3" fmla="*/ 39 h 39"/>
                  <a:gd name="T4" fmla="*/ 32 w 32"/>
                  <a:gd name="T5" fmla="*/ 39 h 39"/>
                  <a:gd name="T6" fmla="*/ 15 w 32"/>
                  <a:gd name="T7" fmla="*/ 0 h 39"/>
                  <a:gd name="T8" fmla="*/ 0 w 32"/>
                  <a:gd name="T9" fmla="*/ 10 h 39"/>
                </a:gdLst>
                <a:ahLst/>
                <a:cxnLst>
                  <a:cxn ang="0">
                    <a:pos x="T0" y="T1"/>
                  </a:cxn>
                  <a:cxn ang="0">
                    <a:pos x="T2" y="T3"/>
                  </a:cxn>
                  <a:cxn ang="0">
                    <a:pos x="T4" y="T5"/>
                  </a:cxn>
                  <a:cxn ang="0">
                    <a:pos x="T6" y="T7"/>
                  </a:cxn>
                  <a:cxn ang="0">
                    <a:pos x="T8" y="T9"/>
                  </a:cxn>
                </a:cxnLst>
                <a:rect l="0" t="0" r="r" b="b"/>
                <a:pathLst>
                  <a:path w="32" h="39">
                    <a:moveTo>
                      <a:pt x="0" y="10"/>
                    </a:moveTo>
                    <a:cubicBezTo>
                      <a:pt x="3" y="19"/>
                      <a:pt x="4" y="29"/>
                      <a:pt x="5" y="39"/>
                    </a:cubicBezTo>
                    <a:cubicBezTo>
                      <a:pt x="32" y="39"/>
                      <a:pt x="32" y="39"/>
                      <a:pt x="32" y="39"/>
                    </a:cubicBezTo>
                    <a:cubicBezTo>
                      <a:pt x="31" y="24"/>
                      <a:pt x="25" y="10"/>
                      <a:pt x="15" y="0"/>
                    </a:cubicBezTo>
                    <a:cubicBezTo>
                      <a:pt x="10" y="4"/>
                      <a:pt x="6" y="7"/>
                      <a:pt x="0" y="1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9" name="Freeform 26"/>
              <p:cNvSpPr/>
              <p:nvPr/>
            </p:nvSpPr>
            <p:spPr bwMode="auto">
              <a:xfrm>
                <a:off x="6788150" y="2696482"/>
                <a:ext cx="112713" cy="142875"/>
              </a:xfrm>
              <a:custGeom>
                <a:avLst/>
                <a:gdLst>
                  <a:gd name="T0" fmla="*/ 26 w 30"/>
                  <a:gd name="T1" fmla="*/ 38 h 38"/>
                  <a:gd name="T2" fmla="*/ 30 w 30"/>
                  <a:gd name="T3" fmla="*/ 10 h 38"/>
                  <a:gd name="T4" fmla="*/ 16 w 30"/>
                  <a:gd name="T5" fmla="*/ 0 h 38"/>
                  <a:gd name="T6" fmla="*/ 0 w 30"/>
                  <a:gd name="T7" fmla="*/ 38 h 38"/>
                  <a:gd name="T8" fmla="*/ 26 w 30"/>
                  <a:gd name="T9" fmla="*/ 38 h 38"/>
                </a:gdLst>
                <a:ahLst/>
                <a:cxnLst>
                  <a:cxn ang="0">
                    <a:pos x="T0" y="T1"/>
                  </a:cxn>
                  <a:cxn ang="0">
                    <a:pos x="T2" y="T3"/>
                  </a:cxn>
                  <a:cxn ang="0">
                    <a:pos x="T4" y="T5"/>
                  </a:cxn>
                  <a:cxn ang="0">
                    <a:pos x="T6" y="T7"/>
                  </a:cxn>
                  <a:cxn ang="0">
                    <a:pos x="T8" y="T9"/>
                  </a:cxn>
                </a:cxnLst>
                <a:rect l="0" t="0" r="r" b="b"/>
                <a:pathLst>
                  <a:path w="30" h="38">
                    <a:moveTo>
                      <a:pt x="26" y="38"/>
                    </a:moveTo>
                    <a:cubicBezTo>
                      <a:pt x="26" y="28"/>
                      <a:pt x="27" y="18"/>
                      <a:pt x="30" y="10"/>
                    </a:cubicBezTo>
                    <a:cubicBezTo>
                      <a:pt x="25" y="7"/>
                      <a:pt x="20" y="4"/>
                      <a:pt x="16" y="0"/>
                    </a:cubicBezTo>
                    <a:cubicBezTo>
                      <a:pt x="7" y="10"/>
                      <a:pt x="1" y="23"/>
                      <a:pt x="0" y="38"/>
                    </a:cubicBezTo>
                    <a:cubicBezTo>
                      <a:pt x="26" y="38"/>
                      <a:pt x="26" y="38"/>
                      <a:pt x="26" y="38"/>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0" name="Freeform 27"/>
              <p:cNvSpPr/>
              <p:nvPr/>
            </p:nvSpPr>
            <p:spPr bwMode="auto">
              <a:xfrm>
                <a:off x="7070725" y="2994932"/>
                <a:ext cx="96838" cy="85725"/>
              </a:xfrm>
              <a:custGeom>
                <a:avLst/>
                <a:gdLst>
                  <a:gd name="T0" fmla="*/ 14 w 26"/>
                  <a:gd name="T1" fmla="*/ 0 h 23"/>
                  <a:gd name="T2" fmla="*/ 0 w 26"/>
                  <a:gd name="T3" fmla="*/ 23 h 23"/>
                  <a:gd name="T4" fmla="*/ 26 w 26"/>
                  <a:gd name="T5" fmla="*/ 10 h 23"/>
                  <a:gd name="T6" fmla="*/ 14 w 26"/>
                  <a:gd name="T7" fmla="*/ 0 h 23"/>
                </a:gdLst>
                <a:ahLst/>
                <a:cxnLst>
                  <a:cxn ang="0">
                    <a:pos x="T0" y="T1"/>
                  </a:cxn>
                  <a:cxn ang="0">
                    <a:pos x="T2" y="T3"/>
                  </a:cxn>
                  <a:cxn ang="0">
                    <a:pos x="T4" y="T5"/>
                  </a:cxn>
                  <a:cxn ang="0">
                    <a:pos x="T6" y="T7"/>
                  </a:cxn>
                </a:cxnLst>
                <a:rect l="0" t="0" r="r" b="b"/>
                <a:pathLst>
                  <a:path w="26" h="23">
                    <a:moveTo>
                      <a:pt x="14" y="0"/>
                    </a:moveTo>
                    <a:cubicBezTo>
                      <a:pt x="10" y="10"/>
                      <a:pt x="5" y="18"/>
                      <a:pt x="0" y="23"/>
                    </a:cubicBezTo>
                    <a:cubicBezTo>
                      <a:pt x="9" y="21"/>
                      <a:pt x="18" y="16"/>
                      <a:pt x="26" y="10"/>
                    </a:cubicBezTo>
                    <a:cubicBezTo>
                      <a:pt x="22" y="6"/>
                      <a:pt x="18" y="3"/>
                      <a:pt x="14"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1" name="Freeform 28"/>
              <p:cNvSpPr/>
              <p:nvPr/>
            </p:nvSpPr>
            <p:spPr bwMode="auto">
              <a:xfrm>
                <a:off x="6862763" y="2994932"/>
                <a:ext cx="95250" cy="82550"/>
              </a:xfrm>
              <a:custGeom>
                <a:avLst/>
                <a:gdLst>
                  <a:gd name="T0" fmla="*/ 11 w 25"/>
                  <a:gd name="T1" fmla="*/ 0 h 22"/>
                  <a:gd name="T2" fmla="*/ 0 w 25"/>
                  <a:gd name="T3" fmla="*/ 9 h 22"/>
                  <a:gd name="T4" fmla="*/ 25 w 25"/>
                  <a:gd name="T5" fmla="*/ 22 h 22"/>
                  <a:gd name="T6" fmla="*/ 11 w 25"/>
                  <a:gd name="T7" fmla="*/ 0 h 22"/>
                </a:gdLst>
                <a:ahLst/>
                <a:cxnLst>
                  <a:cxn ang="0">
                    <a:pos x="T0" y="T1"/>
                  </a:cxn>
                  <a:cxn ang="0">
                    <a:pos x="T2" y="T3"/>
                  </a:cxn>
                  <a:cxn ang="0">
                    <a:pos x="T4" y="T5"/>
                  </a:cxn>
                  <a:cxn ang="0">
                    <a:pos x="T6" y="T7"/>
                  </a:cxn>
                </a:cxnLst>
                <a:rect l="0" t="0" r="r" b="b"/>
                <a:pathLst>
                  <a:path w="25" h="22">
                    <a:moveTo>
                      <a:pt x="11" y="0"/>
                    </a:moveTo>
                    <a:cubicBezTo>
                      <a:pt x="7" y="2"/>
                      <a:pt x="3" y="5"/>
                      <a:pt x="0" y="9"/>
                    </a:cubicBezTo>
                    <a:cubicBezTo>
                      <a:pt x="7" y="15"/>
                      <a:pt x="15" y="20"/>
                      <a:pt x="25" y="22"/>
                    </a:cubicBezTo>
                    <a:cubicBezTo>
                      <a:pt x="19" y="18"/>
                      <a:pt x="15" y="10"/>
                      <a:pt x="11"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grpSp>
        <p:sp>
          <p:nvSpPr>
            <p:cNvPr id="62" name="Freeform 29"/>
            <p:cNvSpPr>
              <a:spLocks noEditPoints="1"/>
            </p:cNvSpPr>
            <p:nvPr/>
          </p:nvSpPr>
          <p:spPr>
            <a:xfrm>
              <a:off x="4539933" y="2286635"/>
              <a:ext cx="552450" cy="561975"/>
            </a:xfrm>
            <a:custGeom>
              <a:avLst/>
              <a:gdLst>
                <a:gd name="txL" fmla="*/ 0 w 114"/>
                <a:gd name="txT" fmla="*/ 0 h 116"/>
                <a:gd name="txR" fmla="*/ 114 w 114"/>
                <a:gd name="txB" fmla="*/ 116 h 116"/>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4" h="116">
                  <a:moveTo>
                    <a:pt x="113" y="100"/>
                  </a:moveTo>
                  <a:cubicBezTo>
                    <a:pt x="84" y="72"/>
                    <a:pt x="84" y="72"/>
                    <a:pt x="84" y="72"/>
                  </a:cubicBezTo>
                  <a:cubicBezTo>
                    <a:pt x="88" y="65"/>
                    <a:pt x="90" y="56"/>
                    <a:pt x="89" y="46"/>
                  </a:cubicBezTo>
                  <a:cubicBezTo>
                    <a:pt x="88" y="21"/>
                    <a:pt x="67" y="0"/>
                    <a:pt x="43" y="1"/>
                  </a:cubicBezTo>
                  <a:cubicBezTo>
                    <a:pt x="18" y="3"/>
                    <a:pt x="0" y="24"/>
                    <a:pt x="1" y="50"/>
                  </a:cubicBezTo>
                  <a:cubicBezTo>
                    <a:pt x="3" y="76"/>
                    <a:pt x="24" y="96"/>
                    <a:pt x="48" y="95"/>
                  </a:cubicBezTo>
                  <a:cubicBezTo>
                    <a:pt x="57" y="95"/>
                    <a:pt x="65" y="92"/>
                    <a:pt x="72" y="87"/>
                  </a:cubicBezTo>
                  <a:cubicBezTo>
                    <a:pt x="100" y="115"/>
                    <a:pt x="100" y="115"/>
                    <a:pt x="100" y="115"/>
                  </a:cubicBezTo>
                  <a:cubicBezTo>
                    <a:pt x="101" y="116"/>
                    <a:pt x="103" y="115"/>
                    <a:pt x="104" y="114"/>
                  </a:cubicBezTo>
                  <a:cubicBezTo>
                    <a:pt x="113" y="103"/>
                    <a:pt x="113" y="103"/>
                    <a:pt x="113" y="103"/>
                  </a:cubicBezTo>
                  <a:cubicBezTo>
                    <a:pt x="114" y="102"/>
                    <a:pt x="114" y="101"/>
                    <a:pt x="113" y="100"/>
                  </a:cubicBezTo>
                  <a:close/>
                  <a:moveTo>
                    <a:pt x="15" y="50"/>
                  </a:moveTo>
                  <a:cubicBezTo>
                    <a:pt x="14" y="32"/>
                    <a:pt x="27" y="17"/>
                    <a:pt x="44" y="16"/>
                  </a:cubicBezTo>
                  <a:cubicBezTo>
                    <a:pt x="60" y="16"/>
                    <a:pt x="74" y="29"/>
                    <a:pt x="75" y="47"/>
                  </a:cubicBezTo>
                  <a:cubicBezTo>
                    <a:pt x="76" y="65"/>
                    <a:pt x="64" y="80"/>
                    <a:pt x="47" y="80"/>
                  </a:cubicBezTo>
                  <a:cubicBezTo>
                    <a:pt x="31" y="81"/>
                    <a:pt x="16" y="67"/>
                    <a:pt x="15" y="50"/>
                  </a:cubicBezTo>
                  <a:close/>
                </a:path>
              </a:pathLst>
            </a:custGeom>
            <a:solidFill>
              <a:schemeClr val="bg1">
                <a:alpha val="100000"/>
              </a:schemeClr>
            </a:solidFill>
            <a:ln w="9525">
              <a:noFill/>
            </a:ln>
          </p:spPr>
          <p:txBody>
            <a:bodyPr/>
            <a:lstStyle/>
            <a:p>
              <a:endParaRPr lang="zh-CN" altLang="en-US">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grpSp>
      <p:sp>
        <p:nvSpPr>
          <p:cNvPr id="63" name="文本框 62"/>
          <p:cNvSpPr txBox="1"/>
          <p:nvPr/>
        </p:nvSpPr>
        <p:spPr>
          <a:xfrm>
            <a:off x="8885199" y="1638935"/>
            <a:ext cx="1459230" cy="398780"/>
          </a:xfrm>
          <a:prstGeom prst="rect">
            <a:avLst/>
          </a:prstGeom>
          <a:noFill/>
        </p:spPr>
        <p:txBody>
          <a:bodyPr wrap="none" rtlCol="0" anchor="t">
            <a:spAutoFit/>
          </a:bodyPr>
          <a:lstStyle/>
          <a:p>
            <a:pPr algn="ctr" defTabSz="913765">
              <a:spcBef>
                <a:spcPct val="0"/>
              </a:spcBef>
              <a:defRPr/>
            </a:pP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对于</a:t>
            </a: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银行业</a:t>
            </a:r>
            <a:endPar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4" name="文本框 63"/>
          <p:cNvSpPr txBox="1"/>
          <p:nvPr/>
        </p:nvSpPr>
        <p:spPr>
          <a:xfrm>
            <a:off x="8485504" y="2037715"/>
            <a:ext cx="2380273" cy="1370965"/>
          </a:xfrm>
          <a:prstGeom prst="rect">
            <a:avLst/>
          </a:prstGeom>
          <a:noFill/>
        </p:spPr>
        <p:txBody>
          <a:bodyPr wrap="square" rtlCol="0" anchor="t">
            <a:spAutoFit/>
          </a:bodyPr>
          <a:lstStyle/>
          <a:p>
            <a:pPr>
              <a:lnSpc>
                <a:spcPct val="130000"/>
              </a:lnSpc>
              <a:spcBef>
                <a:spcPts val="0"/>
              </a:spcBef>
              <a:spcAft>
                <a:spcPts val="0"/>
              </a:spcAft>
            </a:pPr>
            <a:r>
              <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抵质押品减值和受影响企业及个人偿债能力下降，从而带来银行资产损失</a:t>
            </a:r>
            <a:endPar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5" name="文本框 64"/>
          <p:cNvSpPr txBox="1"/>
          <p:nvPr/>
        </p:nvSpPr>
        <p:spPr>
          <a:xfrm>
            <a:off x="8629929" y="4438650"/>
            <a:ext cx="1714500" cy="398780"/>
          </a:xfrm>
          <a:prstGeom prst="rect">
            <a:avLst/>
          </a:prstGeom>
          <a:noFill/>
        </p:spPr>
        <p:txBody>
          <a:bodyPr wrap="none" rtlCol="0" anchor="t">
            <a:spAutoFit/>
          </a:bodyPr>
          <a:lstStyle/>
          <a:p>
            <a:pPr algn="ctr" defTabSz="913765">
              <a:spcBef>
                <a:spcPct val="0"/>
              </a:spcBef>
              <a:defRPr/>
            </a:pP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对于</a:t>
            </a: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中央银行</a:t>
            </a:r>
            <a:endPar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6" name="文本框 65"/>
          <p:cNvSpPr txBox="1"/>
          <p:nvPr/>
        </p:nvSpPr>
        <p:spPr>
          <a:xfrm>
            <a:off x="8359775" y="4864735"/>
            <a:ext cx="2254542" cy="730885"/>
          </a:xfrm>
          <a:prstGeom prst="rect">
            <a:avLst/>
          </a:prstGeom>
          <a:noFill/>
        </p:spPr>
        <p:txBody>
          <a:bodyPr wrap="square" rtlCol="0" anchor="t">
            <a:spAutoFit/>
          </a:bodyPr>
          <a:lstStyle/>
          <a:p>
            <a:pPr>
              <a:lnSpc>
                <a:spcPct val="130000"/>
              </a:lnSpc>
              <a:spcBef>
                <a:spcPts val="0"/>
              </a:spcBef>
              <a:spcAft>
                <a:spcPts val="0"/>
              </a:spcAft>
            </a:pPr>
            <a:r>
              <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对有效实现货币政策目标的影响越来越大</a:t>
            </a:r>
            <a:endPar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7" name="文本框 66"/>
          <p:cNvSpPr txBox="1"/>
          <p:nvPr/>
        </p:nvSpPr>
        <p:spPr>
          <a:xfrm>
            <a:off x="1998270" y="4465895"/>
            <a:ext cx="1714500" cy="398780"/>
          </a:xfrm>
          <a:prstGeom prst="rect">
            <a:avLst/>
          </a:prstGeom>
          <a:noFill/>
        </p:spPr>
        <p:txBody>
          <a:bodyPr wrap="none" rtlCol="0" anchor="t">
            <a:spAutoFit/>
          </a:bodyPr>
          <a:lstStyle/>
          <a:p>
            <a:pPr algn="ctr" defTabSz="913765">
              <a:spcBef>
                <a:spcPct val="0"/>
              </a:spcBef>
              <a:defRPr/>
            </a:pP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对于</a:t>
            </a: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资本市场</a:t>
            </a:r>
            <a:endPar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8" name="文本框 67"/>
          <p:cNvSpPr txBox="1"/>
          <p:nvPr/>
        </p:nvSpPr>
        <p:spPr>
          <a:xfrm>
            <a:off x="1724220" y="4864735"/>
            <a:ext cx="2283265" cy="1050925"/>
          </a:xfrm>
          <a:prstGeom prst="rect">
            <a:avLst/>
          </a:prstGeom>
          <a:noFill/>
        </p:spPr>
        <p:txBody>
          <a:bodyPr wrap="square" rtlCol="0" anchor="t">
            <a:spAutoFit/>
          </a:bodyPr>
          <a:lstStyle/>
          <a:p>
            <a:pPr algn="l">
              <a:lnSpc>
                <a:spcPct val="130000"/>
              </a:lnSpc>
              <a:spcBef>
                <a:spcPts val="0"/>
              </a:spcBef>
              <a:spcAft>
                <a:spcPts val="0"/>
              </a:spcAft>
            </a:pPr>
            <a:r>
              <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遭受损失的公司股票、债券和大宗类商品价格面临下跌风险</a:t>
            </a:r>
            <a:endPar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文本框 68"/>
          <p:cNvSpPr txBox="1"/>
          <p:nvPr/>
        </p:nvSpPr>
        <p:spPr>
          <a:xfrm>
            <a:off x="2125905" y="1639095"/>
            <a:ext cx="1459230" cy="398780"/>
          </a:xfrm>
          <a:prstGeom prst="rect">
            <a:avLst/>
          </a:prstGeom>
          <a:noFill/>
        </p:spPr>
        <p:txBody>
          <a:bodyPr wrap="none" rtlCol="0" anchor="t">
            <a:spAutoFit/>
          </a:bodyPr>
          <a:lstStyle/>
          <a:p>
            <a:pPr algn="ctr" defTabSz="913765">
              <a:spcBef>
                <a:spcPct val="0"/>
              </a:spcBef>
              <a:defRPr/>
            </a:pPr>
            <a:r>
              <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rPr>
              <a:t>对于保险业</a:t>
            </a:r>
            <a:endParaRPr lang="zh-CN" altLang="en-US" sz="2000" b="1" dirty="0">
              <a:solidFill>
                <a:schemeClr val="bg2">
                  <a:lumMod val="10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文本框 69"/>
          <p:cNvSpPr txBox="1"/>
          <p:nvPr/>
        </p:nvSpPr>
        <p:spPr>
          <a:xfrm>
            <a:off x="1714060" y="2037715"/>
            <a:ext cx="2283265" cy="1050925"/>
          </a:xfrm>
          <a:prstGeom prst="rect">
            <a:avLst/>
          </a:prstGeom>
          <a:noFill/>
        </p:spPr>
        <p:txBody>
          <a:bodyPr wrap="square" rtlCol="0" anchor="t">
            <a:spAutoFit/>
          </a:bodyPr>
          <a:lstStyle/>
          <a:p>
            <a:pPr algn="l">
              <a:lnSpc>
                <a:spcPct val="130000"/>
              </a:lnSpc>
              <a:spcBef>
                <a:spcPts val="0"/>
              </a:spcBef>
              <a:spcAft>
                <a:spcPts val="0"/>
              </a:spcAft>
            </a:pPr>
            <a:r>
              <a:rPr lang="zh-CN" altLang="zh-CN" sz="16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气候物理风险敞口持续增加，赔付率不断提高危及保险公司</a:t>
            </a:r>
            <a:endParaRPr lang="zh-CN" altLang="zh-CN" sz="1600" dirty="0">
              <a:solidFill>
                <a:schemeClr val="tx1">
                  <a:lumMod val="85000"/>
                  <a:lumOff val="15000"/>
                </a:schemeClr>
              </a:solidFill>
              <a:latin typeface="黑体" panose="02010609060101010101" charset="-122"/>
              <a:ea typeface="黑体" panose="02010609060101010101" charset="-122"/>
              <a:sym typeface="FZHei-B01S" panose="02010601030101010101" pitchFamily="2" charset="-122"/>
            </a:endParaRPr>
          </a:p>
        </p:txBody>
      </p:sp>
      <p:sp>
        <p:nvSpPr>
          <p:cNvPr id="42" name="TextBox 76"/>
          <p:cNvSpPr txBox="1"/>
          <p:nvPr/>
        </p:nvSpPr>
        <p:spPr>
          <a:xfrm>
            <a:off x="342900" y="428625"/>
            <a:ext cx="3303905"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71" name="直接连接符 70"/>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rcRect l="7763" t="1298" r="26192" b="-270"/>
          <a:stretch>
            <a:fillRect/>
          </a:stretch>
        </p:blipFill>
        <p:spPr>
          <a:xfrm>
            <a:off x="4927600" y="2472690"/>
            <a:ext cx="2682875" cy="2759075"/>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bldLst>
      <p:bldP spid="63" grpId="0"/>
      <p:bldP spid="64" grpId="0"/>
      <p:bldP spid="65" grpId="0"/>
      <p:bldP spid="66" grpId="0"/>
      <p:bldP spid="67" grpId="0"/>
      <p:bldP spid="68" grpId="0"/>
      <p:bldP spid="69"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76"/>
          <p:cNvSpPr txBox="1"/>
          <p:nvPr/>
        </p:nvSpPr>
        <p:spPr>
          <a:xfrm>
            <a:off x="342900" y="428625"/>
            <a:ext cx="475234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保险业</a:t>
            </a:r>
            <a:endPar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endParaRPr>
          </a:p>
        </p:txBody>
      </p:sp>
      <p:cxnSp>
        <p:nvCxnSpPr>
          <p:cNvPr id="44" name="直接连接符 43"/>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811520" y="2571115"/>
            <a:ext cx="5111750" cy="2861310"/>
          </a:xfrm>
          <a:prstGeom prst="rect">
            <a:avLst/>
          </a:prstGeom>
          <a:noFill/>
        </p:spPr>
        <p:txBody>
          <a:bodyPr wrap="square" rtlCol="0">
            <a:spAutoFit/>
          </a:bodyPr>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1992年的“安德鲁”飓风是保险业受气候变化影响的标志性事件。</a:t>
            </a: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当年这次飓风的保险损失达到了当时创纪录的210亿美元。直接导致了十多家保险公司破产和美国整体财产保险业偿付能力的下降。</a:t>
            </a: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endParaRPr lang="zh-CN" altLang="en-US">
              <a:latin typeface="华光魏体_CNKI" panose="02000500000000000000" charset="-122"/>
              <a:ea typeface="华光魏体_CNKI" panose="02000500000000000000" charset="-122"/>
              <a:cs typeface="华光魏体_CNKI" panose="02000500000000000000" charset="-122"/>
            </a:endParaRPr>
          </a:p>
          <a:p>
            <a:pPr marL="285750" indent="-285750">
              <a:buFont typeface="Arial" panose="020B0604020202020204" pitchFamily="34" charset="0"/>
              <a:buChar char="•"/>
            </a:pPr>
            <a:r>
              <a:rPr lang="zh-CN" altLang="en-US">
                <a:latin typeface="华光魏体_CNKI" panose="02000500000000000000" charset="-122"/>
                <a:ea typeface="华光魏体_CNKI" panose="02000500000000000000" charset="-122"/>
                <a:cs typeface="华光魏体_CNKI" panose="02000500000000000000" charset="-122"/>
              </a:rPr>
              <a:t>这引起了世界对巨灾保险问题的深思，美国政府从中吸取教训，并陆续建立了一些较为完备的巨灾保险体系。</a:t>
            </a:r>
            <a:endParaRPr lang="zh-CN" altLang="en-US">
              <a:latin typeface="华光魏体_CNKI" panose="02000500000000000000" charset="-122"/>
              <a:ea typeface="华光魏体_CNKI" panose="02000500000000000000" charset="-122"/>
              <a:cs typeface="华光魏体_CNKI" panose="02000500000000000000" charset="-122"/>
            </a:endParaRPr>
          </a:p>
        </p:txBody>
      </p:sp>
      <p:pic>
        <p:nvPicPr>
          <p:cNvPr id="3" name="图片 2"/>
          <p:cNvPicPr>
            <a:picLocks noChangeAspect="1"/>
          </p:cNvPicPr>
          <p:nvPr/>
        </p:nvPicPr>
        <p:blipFill>
          <a:blip r:embed="rId1"/>
          <a:stretch>
            <a:fillRect/>
          </a:stretch>
        </p:blipFill>
        <p:spPr>
          <a:xfrm>
            <a:off x="791845" y="1198245"/>
            <a:ext cx="4476115" cy="2303780"/>
          </a:xfrm>
          <a:prstGeom prst="rect">
            <a:avLst/>
          </a:prstGeom>
        </p:spPr>
      </p:pic>
      <p:pic>
        <p:nvPicPr>
          <p:cNvPr id="4" name="图片 3"/>
          <p:cNvPicPr>
            <a:picLocks noChangeAspect="1"/>
          </p:cNvPicPr>
          <p:nvPr/>
        </p:nvPicPr>
        <p:blipFill>
          <a:blip r:embed="rId2"/>
          <a:stretch>
            <a:fillRect/>
          </a:stretch>
        </p:blipFill>
        <p:spPr>
          <a:xfrm>
            <a:off x="791845" y="3772535"/>
            <a:ext cx="4465320" cy="2667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6"/>
          <p:cNvSpPr txBox="1"/>
          <p:nvPr/>
        </p:nvSpPr>
        <p:spPr>
          <a:xfrm>
            <a:off x="342900" y="428625"/>
            <a:ext cx="5220970"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物理风险对金融行业的影响</a:t>
            </a:r>
            <a:r>
              <a:rPr lang="en-US" altLang="zh-CN"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a:t>
            </a:r>
            <a:r>
              <a:rPr lang="zh-CN" altLang="en-US" sz="2000" b="1" dirty="0">
                <a:solidFill>
                  <a:schemeClr val="tx1">
                    <a:lumMod val="85000"/>
                    <a:lumOff val="15000"/>
                  </a:schemeClr>
                </a:solidFill>
                <a:latin typeface="华光魏体_CNKI" panose="02000500000000000000" charset="-122"/>
                <a:ea typeface="华光魏体_CNKI" panose="02000500000000000000" charset="-122"/>
                <a:sym typeface="FZHei-B01S" panose="02010601030101010101" pitchFamily="2" charset="-122"/>
              </a:rPr>
              <a:t>保险业</a:t>
            </a:r>
            <a:endParaRPr lang="zh-CN" altLang="en-US" sz="20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cxnSp>
        <p:nvCxnSpPr>
          <p:cNvPr id="15" name="直接连接符 14"/>
          <p:cNvCxnSpPr/>
          <p:nvPr/>
        </p:nvCxnSpPr>
        <p:spPr>
          <a:xfrm>
            <a:off x="342826" y="827316"/>
            <a:ext cx="10997409" cy="0"/>
          </a:xfrm>
          <a:prstGeom prst="line">
            <a:avLst/>
          </a:prstGeom>
          <a:ln>
            <a:solidFill>
              <a:srgbClr val="71AF2F"/>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998220" y="1551940"/>
            <a:ext cx="4244975" cy="2828925"/>
          </a:xfrm>
          <a:prstGeom prst="rect">
            <a:avLst/>
          </a:prstGeom>
        </p:spPr>
      </p:pic>
      <p:pic>
        <p:nvPicPr>
          <p:cNvPr id="5" name="图片 4"/>
          <p:cNvPicPr>
            <a:picLocks noChangeAspect="1"/>
          </p:cNvPicPr>
          <p:nvPr/>
        </p:nvPicPr>
        <p:blipFill>
          <a:blip r:embed="rId2"/>
          <a:stretch>
            <a:fillRect/>
          </a:stretch>
        </p:blipFill>
        <p:spPr>
          <a:xfrm>
            <a:off x="6149340" y="1551940"/>
            <a:ext cx="15240" cy="4213860"/>
          </a:xfrm>
          <a:prstGeom prst="rect">
            <a:avLst/>
          </a:prstGeom>
        </p:spPr>
      </p:pic>
      <p:sp>
        <p:nvSpPr>
          <p:cNvPr id="6" name="文本框 5"/>
          <p:cNvSpPr txBox="1"/>
          <p:nvPr/>
        </p:nvSpPr>
        <p:spPr>
          <a:xfrm>
            <a:off x="770255" y="4681220"/>
            <a:ext cx="4939665" cy="645160"/>
          </a:xfrm>
          <a:prstGeom prst="rect">
            <a:avLst/>
          </a:prstGeom>
          <a:noFill/>
        </p:spPr>
        <p:txBody>
          <a:bodyPr wrap="square" rtlCol="0">
            <a:spAutoFit/>
          </a:bodyPr>
          <a:p>
            <a:r>
              <a:rPr lang="zh-CN" altLang="en-US" b="1">
                <a:latin typeface="华光魏体_CNKI" panose="02000500000000000000" charset="-122"/>
                <a:ea typeface="华光魏体_CNKI" panose="02000500000000000000" charset="-122"/>
                <a:cs typeface="华光魏体_CNKI" panose="02000500000000000000" charset="-122"/>
              </a:rPr>
              <a:t>“卡特里娜”</a:t>
            </a:r>
            <a:r>
              <a:rPr lang="zh-CN" altLang="en-US">
                <a:latin typeface="华光魏体_CNKI" panose="02000500000000000000" charset="-122"/>
                <a:ea typeface="华光魏体_CNKI" panose="02000500000000000000" charset="-122"/>
                <a:cs typeface="华光魏体_CNKI" panose="02000500000000000000" charset="-122"/>
              </a:rPr>
              <a:t>造成保险损失436亿美元，占美国当年巨灾保险损失的66％。</a:t>
            </a:r>
            <a:endParaRPr lang="zh-CN" altLang="en-US">
              <a:latin typeface="华光魏体_CNKI" panose="02000500000000000000" charset="-122"/>
              <a:ea typeface="华光魏体_CNKI" panose="02000500000000000000" charset="-122"/>
              <a:cs typeface="华光魏体_CNKI" panose="02000500000000000000" charset="-122"/>
            </a:endParaRPr>
          </a:p>
        </p:txBody>
      </p:sp>
      <p:pic>
        <p:nvPicPr>
          <p:cNvPr id="7" name="图片 6"/>
          <p:cNvPicPr>
            <a:picLocks noChangeAspect="1"/>
          </p:cNvPicPr>
          <p:nvPr/>
        </p:nvPicPr>
        <p:blipFill>
          <a:blip r:embed="rId3"/>
          <a:stretch>
            <a:fillRect/>
          </a:stretch>
        </p:blipFill>
        <p:spPr>
          <a:xfrm>
            <a:off x="7070725" y="1536700"/>
            <a:ext cx="4284345" cy="2859405"/>
          </a:xfrm>
          <a:prstGeom prst="rect">
            <a:avLst/>
          </a:prstGeom>
        </p:spPr>
      </p:pic>
      <p:sp>
        <p:nvSpPr>
          <p:cNvPr id="9" name="文本框 8"/>
          <p:cNvSpPr txBox="1"/>
          <p:nvPr/>
        </p:nvSpPr>
        <p:spPr>
          <a:xfrm>
            <a:off x="6963410" y="4681220"/>
            <a:ext cx="4391660" cy="922020"/>
          </a:xfrm>
          <a:prstGeom prst="rect">
            <a:avLst/>
          </a:prstGeom>
          <a:noFill/>
        </p:spPr>
        <p:txBody>
          <a:bodyPr wrap="square" rtlCol="0">
            <a:spAutoFit/>
          </a:bodyPr>
          <a:p>
            <a:r>
              <a:rPr lang="zh-CN" altLang="en-US" b="1">
                <a:latin typeface="华光魏体_CNKI" panose="02000500000000000000" charset="-122"/>
                <a:ea typeface="华光魏体_CNKI" panose="02000500000000000000" charset="-122"/>
                <a:cs typeface="华光魏体_CNKI" panose="02000500000000000000" charset="-122"/>
              </a:rPr>
              <a:t>飓风“哈维”</a:t>
            </a:r>
            <a:r>
              <a:rPr lang="zh-CN" altLang="en-US">
                <a:latin typeface="华光魏体_CNKI" panose="02000500000000000000" charset="-122"/>
                <a:ea typeface="华光魏体_CNKI" panose="02000500000000000000" charset="-122"/>
                <a:cs typeface="华光魏体_CNKI" panose="02000500000000000000" charset="-122"/>
              </a:rPr>
              <a:t>是美国历史上造成损失第二大的自然灾害，保险公司赔付约200亿美元，为保险行业利润的1／4</a:t>
            </a:r>
            <a:endParaRPr lang="zh-CN" altLang="en-US">
              <a:latin typeface="华光魏体_CNKI" panose="02000500000000000000" charset="-122"/>
              <a:ea typeface="华光魏体_CNKI" panose="02000500000000000000" charset="-122"/>
              <a:cs typeface="华光魏体_CNKI" panose="02000500000000000000" charset="-122"/>
            </a:endParaRPr>
          </a:p>
        </p:txBody>
      </p:sp>
      <p:sp>
        <p:nvSpPr>
          <p:cNvPr id="10" name="文本框 9"/>
          <p:cNvSpPr txBox="1"/>
          <p:nvPr/>
        </p:nvSpPr>
        <p:spPr>
          <a:xfrm>
            <a:off x="1155700" y="5979160"/>
            <a:ext cx="10001250" cy="64516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rPr>
              <a:t>IMF分析了全球自然灾害总损失及保险损失在1980一2018年的变化趋势，认为从1980年起，保险索赔因自然灾害损失增长了两倍，保险公司未来面临更大的自然灾害损失索赔压力。</a:t>
            </a:r>
            <a:endParaRPr lang="zh-CN" altLang="en-US">
              <a:solidFill>
                <a:schemeClr val="accent1"/>
              </a:solidFill>
              <a:effectLst>
                <a:outerShdw blurRad="38100" dist="25400" dir="5400000" algn="ctr" rotWithShape="0">
                  <a:srgbClr val="6E747A">
                    <a:alpha val="43000"/>
                  </a:srgbClr>
                </a:outerShdw>
              </a:effectLst>
              <a:latin typeface="华光魏体_CNKI" panose="02000500000000000000" charset="-122"/>
              <a:ea typeface="华光魏体_CNKI" panose="02000500000000000000" charset="-122"/>
              <a:cs typeface="华光魏体_CNKI" panose="02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TABLE_ENDDRAG_ORIGIN_RECT" val="120*414"/>
  <p:tag name="TABLE_ENDDRAG_RECT" val="782*74*120*414"/>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i"/>
  <p:tag name="KSO_WM_UNIT_INDEX" val="1_3_1"/>
  <p:tag name="KSO_WM_UNIT_ID" val="diagram20174764_3*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14"/>
  <p:tag name="KSO_WM_UNIT_LINE_FILL_TYPE" val="2"/>
  <p:tag name="KSO_WM_UNIT_TEXT_FILL_FORE_SCHEMECOLOR_INDEX" val="2"/>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i"/>
  <p:tag name="KSO_WM_UNIT_INDEX" val="1_4_1"/>
  <p:tag name="KSO_WM_UNIT_ID" val="diagram20174764_3*l_h_i*1_4_1"/>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14"/>
  <p:tag name="KSO_WM_UNIT_LINE_FILL_TYPE" val="2"/>
  <p:tag name="KSO_WM_UNIT_TEXT_FILL_FORE_SCHEMECOLOR_INDEX" val="2"/>
  <p:tag name="KSO_WM_UNIT_TEXT_FILL_TYPE" val="1"/>
</p:tagLst>
</file>

<file path=ppt/tags/tag12.xml><?xml version="1.0" encoding="utf-8"?>
<p:tagLst xmlns:p="http://schemas.openxmlformats.org/presentationml/2006/main">
  <p:tag name="KSO_WM_TEMPLATE_CATEGORY" val="diagram"/>
  <p:tag name="KSO_WM_TEMPLATE_INDEX" val="20181209"/>
  <p:tag name="KSO_WM_UNIT_TYPE" val="l_h_i"/>
  <p:tag name="KSO_WM_UNIT_INDEX" val="1_3_6"/>
  <p:tag name="KSO_WM_UNIT_ID" val="diagram20181209_4*l_h_i*1_3_6"/>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3.xml><?xml version="1.0" encoding="utf-8"?>
<p:tagLst xmlns:p="http://schemas.openxmlformats.org/presentationml/2006/main">
  <p:tag name="KSO_WM_TEMPLATE_CATEGORY" val="diagram"/>
  <p:tag name="KSO_WM_TEMPLATE_INDEX" val="20181209"/>
  <p:tag name="KSO_WM_UNIT_TYPE" val="l_h_i"/>
  <p:tag name="KSO_WM_UNIT_INDEX" val="1_2_3"/>
  <p:tag name="KSO_WM_UNIT_ID" val="diagram20181209_4*l_h_i*1_2_3"/>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TEMPLATE_CATEGORY" val="diagram"/>
  <p:tag name="KSO_WM_TEMPLATE_INDEX" val="20181209"/>
  <p:tag name="KSO_WM_UNIT_TYPE" val="l_h_i"/>
  <p:tag name="KSO_WM_UNIT_INDEX" val="1_1_4"/>
  <p:tag name="KSO_WM_UNIT_ID" val="diagram20181209_4*l_h_i*1_1_4"/>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xml><?xml version="1.0" encoding="utf-8"?>
<p:tagLst xmlns:p="http://schemas.openxmlformats.org/presentationml/2006/main">
  <p:tag name="KSO_WM_TAG_VERSION" val="1.0"/>
  <p:tag name="KSO_WM_BEAUTIFY_FLAG" val="#wm#"/>
  <p:tag name="KSO_WM_UNIT_TYPE" val="i"/>
  <p:tag name="KSO_WM_UNIT_ID" val="diagram20181209_4*i*1"/>
  <p:tag name="KSO_WM_TEMPLATE_CATEGORY" val="diagram"/>
  <p:tag name="KSO_WM_TEMPLATE_INDEX" val="20181209"/>
  <p:tag name="KSO_WM_UNIT_INDEX" val="1"/>
</p:tagLst>
</file>

<file path=ppt/tags/tag16.xml><?xml version="1.0" encoding="utf-8"?>
<p:tagLst xmlns:p="http://schemas.openxmlformats.org/presentationml/2006/main">
  <p:tag name="KSO_WM_TEMPLATE_CATEGORY" val="diagram"/>
  <p:tag name="KSO_WM_TEMPLATE_INDEX" val="20181209"/>
  <p:tag name="KSO_WM_UNIT_TYPE" val="l_h_i"/>
  <p:tag name="KSO_WM_UNIT_INDEX" val="1_5_1"/>
  <p:tag name="KSO_WM_UNIT_ID" val="diagram20181209_4*l_h_i*1_5_1"/>
  <p:tag name="KSO_WM_UNIT_LAYERLEVEL" val="1_1_1"/>
  <p:tag name="KSO_WM_BEAUTIFY_FLAG" val="#wm#"/>
  <p:tag name="KSO_WM_TAG_VERSION" val="1.0"/>
  <p:tag name="KSO_WM_DIAGRAM_GROUP_CODE" val="l1-1"/>
  <p:tag name="KSO_WM_UNIT_FILL_FORE_SCHEMECOLOR_INDEX" val="10"/>
  <p:tag name="KSO_WM_UNIT_FILL_TYPE" val="1"/>
  <p:tag name="KSO_WM_UNIT_LINE_FORE_SCHEMECOLOR_INDEX" val="9"/>
  <p:tag name="KSO_WM_UNIT_LINE_FILL_TYPE" val="2"/>
  <p:tag name="KSO_WM_UNIT_TEXT_FILL_FORE_SCHEMECOLOR_INDEX" val="13"/>
  <p:tag name="KSO_WM_UNIT_TEXT_FILL_TYPE" val="1"/>
</p:tagLst>
</file>

<file path=ppt/tags/tag17.xml><?xml version="1.0" encoding="utf-8"?>
<p:tagLst xmlns:p="http://schemas.openxmlformats.org/presentationml/2006/main">
  <p:tag name="KSO_WM_TEMPLATE_CATEGORY" val="diagram"/>
  <p:tag name="KSO_WM_TEMPLATE_INDEX" val="20181209"/>
  <p:tag name="KSO_WM_UNIT_TYPE" val="l_h_i"/>
  <p:tag name="KSO_WM_UNIT_INDEX" val="1_5_2"/>
  <p:tag name="KSO_WM_UNIT_ID" val="diagram20181209_4*l_h_i*1_5_2"/>
  <p:tag name="KSO_WM_UNIT_LAYERLEVEL" val="1_1_1"/>
  <p:tag name="KSO_WM_BEAUTIFY_FLAG" val="#wm#"/>
  <p:tag name="KSO_WM_TAG_VERSION" val="1.0"/>
  <p:tag name="KSO_WM_DIAGRAM_GROUP_CODE" val="l1-1"/>
  <p:tag name="KSO_WM_UNIT_FILL_FORE_SCHEMECOLOR_INDEX" val="9"/>
  <p:tag name="KSO_WM_UNIT_FILL_TYPE" val="1"/>
  <p:tag name="KSO_WM_UNIT_TEXT_FILL_FORE_SCHEMECOLOR_INDEX" val="13"/>
  <p:tag name="KSO_WM_UNIT_TEXT_FILL_TYPE" val="1"/>
</p:tagLst>
</file>

<file path=ppt/tags/tag18.xml><?xml version="1.0" encoding="utf-8"?>
<p:tagLst xmlns:p="http://schemas.openxmlformats.org/presentationml/2006/main">
  <p:tag name="KSO_WM_TEMPLATE_CATEGORY" val="diagram"/>
  <p:tag name="KSO_WM_TEMPLATE_INDEX" val="20181209"/>
  <p:tag name="KSO_WM_UNIT_TYPE" val="l_h_f"/>
  <p:tag name="KSO_WM_UNIT_INDEX" val="1_5_2"/>
  <p:tag name="KSO_WM_UNIT_ID" val="diagram20181209_4*l_h_f*1_5_2"/>
  <p:tag name="KSO_WM_UNIT_LAYERLEVEL" val="1_1_1"/>
  <p:tag name="KSO_WM_UNIT_VALUE" val="3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
  <p:tag name="KSO_WM_UNIT_TEXT_FILL_FORE_SCHEMECOLOR_INDEX" val="15"/>
  <p:tag name="KSO_WM_UNIT_TEXT_FILL_TYPE" val="1"/>
</p:tagLst>
</file>

<file path=ppt/tags/tag19.xml><?xml version="1.0" encoding="utf-8"?>
<p:tagLst xmlns:p="http://schemas.openxmlformats.org/presentationml/2006/main">
  <p:tag name="KSO_WM_TEMPLATE_CATEGORY" val="diagram"/>
  <p:tag name="KSO_WM_TEMPLATE_INDEX" val="20181209"/>
  <p:tag name="KSO_WM_UNIT_TYPE" val="l_h_a"/>
  <p:tag name="KSO_WM_UNIT_INDEX" val="1_5_1"/>
  <p:tag name="KSO_WM_UNIT_ID" val="diagram20181209_4*l_h_a*1_5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4"/>
  <p:tag name="KSO_WM_UNIT_TEXT_FILL_TYPE" val="1"/>
</p:tagLst>
</file>

<file path=ppt/tags/tag2.xml><?xml version="1.0" encoding="utf-8"?>
<p:tagLst xmlns:p="http://schemas.openxmlformats.org/presentationml/2006/main">
  <p:tag name="KSO_WM_UNIT_TABLE_BEAUTIFY" val="smartTable{21ab0772-4f9a-4d63-bce8-aeee4350e731}"/>
  <p:tag name="TABLE_ENDDRAG_ORIGIN_RECT" val="474*436"/>
  <p:tag name="TABLE_ENDDRAG_RECT" val="242*96*474*436"/>
</p:tagLst>
</file>

<file path=ppt/tags/tag20.xml><?xml version="1.0" encoding="utf-8"?>
<p:tagLst xmlns:p="http://schemas.openxmlformats.org/presentationml/2006/main">
  <p:tag name="KSO_WM_TAG_VERSION" val="1.0"/>
  <p:tag name="KSO_WM_BEAUTIFY_FLAG" val="#wm#"/>
  <p:tag name="KSO_WM_UNIT_TYPE" val="i"/>
  <p:tag name="KSO_WM_UNIT_ID" val="diagram20181209_4*i*17"/>
  <p:tag name="KSO_WM_TEMPLATE_CATEGORY" val="diagram"/>
  <p:tag name="KSO_WM_TEMPLATE_INDEX" val="20181209"/>
  <p:tag name="KSO_WM_UNIT_INDEX" val="17"/>
</p:tagLst>
</file>

<file path=ppt/tags/tag21.xml><?xml version="1.0" encoding="utf-8"?>
<p:tagLst xmlns:p="http://schemas.openxmlformats.org/presentationml/2006/main">
  <p:tag name="KSO_WM_TEMPLATE_CATEGORY" val="diagram"/>
  <p:tag name="KSO_WM_TEMPLATE_INDEX" val="20181209"/>
  <p:tag name="KSO_WM_UNIT_TYPE" val="l_h_i"/>
  <p:tag name="KSO_WM_UNIT_INDEX" val="1_4_1"/>
  <p:tag name="KSO_WM_UNIT_ID" val="diagram20181209_4*l_h_i*1_4_1"/>
  <p:tag name="KSO_WM_UNIT_LAYERLEVEL" val="1_1_1"/>
  <p:tag name="KSO_WM_BEAUTIFY_FLAG" val="#wm#"/>
  <p:tag name="KSO_WM_TAG_VERSION" val="1.0"/>
  <p:tag name="KSO_WM_DIAGRAM_GROUP_CODE" val="l1-1"/>
  <p:tag name="KSO_WM_UNIT_FILL_FORE_SCHEMECOLOR_INDEX" val="10"/>
  <p:tag name="KSO_WM_UNIT_FILL_TYPE" val="1"/>
  <p:tag name="KSO_WM_UNIT_LINE_FORE_SCHEMECOLOR_INDEX" val="8"/>
  <p:tag name="KSO_WM_UNIT_LINE_FILL_TYPE" val="2"/>
  <p:tag name="KSO_WM_UNIT_TEXT_FILL_FORE_SCHEMECOLOR_INDEX" val="13"/>
  <p:tag name="KSO_WM_UNIT_TEXT_FILL_TYPE" val="1"/>
</p:tagLst>
</file>

<file path=ppt/tags/tag22.xml><?xml version="1.0" encoding="utf-8"?>
<p:tagLst xmlns:p="http://schemas.openxmlformats.org/presentationml/2006/main">
  <p:tag name="KSO_WM_TEMPLATE_CATEGORY" val="diagram"/>
  <p:tag name="KSO_WM_TEMPLATE_INDEX" val="20181209"/>
  <p:tag name="KSO_WM_UNIT_TYPE" val="l_h_i"/>
  <p:tag name="KSO_WM_UNIT_INDEX" val="1_4_3"/>
  <p:tag name="KSO_WM_UNIT_ID" val="diagram20181209_4*l_h_i*1_4_3"/>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23.xml><?xml version="1.0" encoding="utf-8"?>
<p:tagLst xmlns:p="http://schemas.openxmlformats.org/presentationml/2006/main">
  <p:tag name="KSO_WM_TEMPLATE_CATEGORY" val="diagram"/>
  <p:tag name="KSO_WM_TEMPLATE_INDEX" val="20181209"/>
  <p:tag name="KSO_WM_UNIT_TYPE" val="l_h_f"/>
  <p:tag name="KSO_WM_UNIT_INDEX" val="1_4_2"/>
  <p:tag name="KSO_WM_UNIT_ID" val="diagram20181209_4*l_h_f*1_4_2"/>
  <p:tag name="KSO_WM_UNIT_LAYERLEVEL" val="1_1_1"/>
  <p:tag name="KSO_WM_UNIT_VALUE" val="3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
  <p:tag name="KSO_WM_UNIT_TEXT_FILL_FORE_SCHEMECOLOR_INDEX" val="15"/>
  <p:tag name="KSO_WM_UNIT_TEXT_FILL_TYPE" val="1"/>
</p:tagLst>
</file>

<file path=ppt/tags/tag24.xml><?xml version="1.0" encoding="utf-8"?>
<p:tagLst xmlns:p="http://schemas.openxmlformats.org/presentationml/2006/main">
  <p:tag name="KSO_WM_TEMPLATE_CATEGORY" val="diagram"/>
  <p:tag name="KSO_WM_TEMPLATE_INDEX" val="20181209"/>
  <p:tag name="KSO_WM_UNIT_TYPE" val="l_h_a"/>
  <p:tag name="KSO_WM_UNIT_INDEX" val="1_4_1"/>
  <p:tag name="KSO_WM_UNIT_ID" val="diagram20181209_4*l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4"/>
  <p:tag name="KSO_WM_UNIT_TEXT_FILL_TYPE" val="1"/>
</p:tagLst>
</file>

<file path=ppt/tags/tag25.xml><?xml version="1.0" encoding="utf-8"?>
<p:tagLst xmlns:p="http://schemas.openxmlformats.org/presentationml/2006/main">
  <p:tag name="KSO_WM_TAG_VERSION" val="1.0"/>
  <p:tag name="KSO_WM_BEAUTIFY_FLAG" val="#wm#"/>
  <p:tag name="KSO_WM_UNIT_TYPE" val="i"/>
  <p:tag name="KSO_WM_UNIT_ID" val="diagram20181209_4*i*30"/>
  <p:tag name="KSO_WM_TEMPLATE_CATEGORY" val="diagram"/>
  <p:tag name="KSO_WM_TEMPLATE_INDEX" val="20181209"/>
  <p:tag name="KSO_WM_UNIT_INDEX" val="30"/>
</p:tagLst>
</file>

<file path=ppt/tags/tag26.xml><?xml version="1.0" encoding="utf-8"?>
<p:tagLst xmlns:p="http://schemas.openxmlformats.org/presentationml/2006/main">
  <p:tag name="KSO_WM_TEMPLATE_CATEGORY" val="diagram"/>
  <p:tag name="KSO_WM_TEMPLATE_INDEX" val="20181209"/>
  <p:tag name="KSO_WM_UNIT_TYPE" val="l_h_i"/>
  <p:tag name="KSO_WM_UNIT_INDEX" val="1_3_1"/>
  <p:tag name="KSO_WM_UNIT_ID" val="diagram20181209_4*l_h_i*1_3_1"/>
  <p:tag name="KSO_WM_UNIT_LAYERLEVEL" val="1_1_1"/>
  <p:tag name="KSO_WM_BEAUTIFY_FLAG" val="#wm#"/>
  <p:tag name="KSO_WM_TAG_VERSION" val="1.0"/>
  <p:tag name="KSO_WM_DIAGRAM_GROUP_CODE" val="l1-1"/>
  <p:tag name="KSO_WM_UNIT_FILL_FORE_SCHEMECOLOR_INDEX" val="10"/>
  <p:tag name="KSO_WM_UNIT_FILL_TYPE" val="1"/>
  <p:tag name="KSO_WM_UNIT_LINE_FORE_SCHEMECOLOR_INDEX" val="7"/>
  <p:tag name="KSO_WM_UNIT_LINE_FILL_TYPE" val="2"/>
  <p:tag name="KSO_WM_UNIT_TEXT_FILL_FORE_SCHEMECOLOR_INDEX" val="13"/>
  <p:tag name="KSO_WM_UNIT_TEXT_FILL_TYPE" val="1"/>
</p:tagLst>
</file>

<file path=ppt/tags/tag27.xml><?xml version="1.0" encoding="utf-8"?>
<p:tagLst xmlns:p="http://schemas.openxmlformats.org/presentationml/2006/main">
  <p:tag name="KSO_WM_TEMPLATE_CATEGORY" val="diagram"/>
  <p:tag name="KSO_WM_TEMPLATE_INDEX" val="20181209"/>
  <p:tag name="KSO_WM_UNIT_TYPE" val="l_h_i"/>
  <p:tag name="KSO_WM_UNIT_INDEX" val="1_3_6"/>
  <p:tag name="KSO_WM_UNIT_ID" val="diagram20181209_4*l_h_i*1_3_6"/>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TEMPLATE_CATEGORY" val="diagram"/>
  <p:tag name="KSO_WM_TEMPLATE_INDEX" val="20181209"/>
  <p:tag name="KSO_WM_UNIT_TYPE" val="l_h_f"/>
  <p:tag name="KSO_WM_UNIT_INDEX" val="1_3_2"/>
  <p:tag name="KSO_WM_UNIT_ID" val="diagram20181209_4*l_h_f*1_3_2"/>
  <p:tag name="KSO_WM_UNIT_LAYERLEVEL" val="1_1_1"/>
  <p:tag name="KSO_WM_UNIT_VALUE" val="3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
  <p:tag name="KSO_WM_UNIT_TEXT_FILL_FORE_SCHEMECOLOR_INDEX" val="15"/>
  <p:tag name="KSO_WM_UNIT_TEXT_FILL_TYPE" val="1"/>
</p:tagLst>
</file>

<file path=ppt/tags/tag29.xml><?xml version="1.0" encoding="utf-8"?>
<p:tagLst xmlns:p="http://schemas.openxmlformats.org/presentationml/2006/main">
  <p:tag name="KSO_WM_TEMPLATE_CATEGORY" val="diagram"/>
  <p:tag name="KSO_WM_TEMPLATE_INDEX" val="20181209"/>
  <p:tag name="KSO_WM_UNIT_TYPE" val="l_h_a"/>
  <p:tag name="KSO_WM_UNIT_INDEX" val="1_3_1"/>
  <p:tag name="KSO_WM_UNIT_ID" val="diagram20181209_4*l_h_a*1_3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4"/>
  <p:tag name="KSO_WM_UNIT_TEXT_FILL_TYPE" val="1"/>
</p:tagLst>
</file>

<file path=ppt/tags/tag3.xml><?xml version="1.0" encoding="utf-8"?>
<p:tagLst xmlns:p="http://schemas.openxmlformats.org/presentationml/2006/main">
  <p:tag name="KSO_WM_UNIT_PLACING_PICTURE_USER_VIEWPORT" val="{&quot;height&quot;:10330,&quot;width&quot;:19200}"/>
</p:tagLst>
</file>

<file path=ppt/tags/tag30.xml><?xml version="1.0" encoding="utf-8"?>
<p:tagLst xmlns:p="http://schemas.openxmlformats.org/presentationml/2006/main">
  <p:tag name="KSO_WM_TAG_VERSION" val="1.0"/>
  <p:tag name="KSO_WM_BEAUTIFY_FLAG" val="#wm#"/>
  <p:tag name="KSO_WM_UNIT_TYPE" val="i"/>
  <p:tag name="KSO_WM_UNIT_ID" val="diagram20181209_4*i*49"/>
  <p:tag name="KSO_WM_TEMPLATE_CATEGORY" val="diagram"/>
  <p:tag name="KSO_WM_TEMPLATE_INDEX" val="20181209"/>
  <p:tag name="KSO_WM_UNIT_INDEX" val="49"/>
</p:tagLst>
</file>

<file path=ppt/tags/tag31.xml><?xml version="1.0" encoding="utf-8"?>
<p:tagLst xmlns:p="http://schemas.openxmlformats.org/presentationml/2006/main">
  <p:tag name="KSO_WM_TEMPLATE_CATEGORY" val="diagram"/>
  <p:tag name="KSO_WM_TEMPLATE_INDEX" val="20181209"/>
  <p:tag name="KSO_WM_UNIT_TYPE" val="l_h_i"/>
  <p:tag name="KSO_WM_UNIT_INDEX" val="1_2_1"/>
  <p:tag name="KSO_WM_UNIT_ID" val="diagram20181209_4*l_h_i*1_2_1"/>
  <p:tag name="KSO_WM_UNIT_LAYERLEVEL" val="1_1_1"/>
  <p:tag name="KSO_WM_BEAUTIFY_FLAG" val="#wm#"/>
  <p:tag name="KSO_WM_TAG_VERSION" val="1.0"/>
  <p:tag name="KSO_WM_DIAGRAM_GROUP_CODE" val="l1-1"/>
  <p:tag name="KSO_WM_UNIT_FILL_FORE_SCHEMECOLOR_INDEX" val="10"/>
  <p:tag name="KSO_WM_UNIT_FILL_TYPE" val="1"/>
  <p:tag name="KSO_WM_UNIT_LINE_FORE_SCHEMECOLOR_INDEX" val="6"/>
  <p:tag name="KSO_WM_UNIT_LINE_FILL_TYPE" val="2"/>
  <p:tag name="KSO_WM_UNIT_TEXT_FILL_FORE_SCHEMECOLOR_INDEX" val="13"/>
  <p:tag name="KSO_WM_UNIT_TEXT_FILL_TYPE" val="1"/>
</p:tagLst>
</file>

<file path=ppt/tags/tag32.xml><?xml version="1.0" encoding="utf-8"?>
<p:tagLst xmlns:p="http://schemas.openxmlformats.org/presentationml/2006/main">
  <p:tag name="KSO_WM_TEMPLATE_CATEGORY" val="diagram"/>
  <p:tag name="KSO_WM_TEMPLATE_INDEX" val="20181209"/>
  <p:tag name="KSO_WM_UNIT_TYPE" val="l_h_i"/>
  <p:tag name="KSO_WM_UNIT_INDEX" val="1_2_3"/>
  <p:tag name="KSO_WM_UNIT_ID" val="diagram20181209_4*l_h_i*1_2_3"/>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33.xml><?xml version="1.0" encoding="utf-8"?>
<p:tagLst xmlns:p="http://schemas.openxmlformats.org/presentationml/2006/main">
  <p:tag name="KSO_WM_TEMPLATE_CATEGORY" val="diagram"/>
  <p:tag name="KSO_WM_TEMPLATE_INDEX" val="20181209"/>
  <p:tag name="KSO_WM_UNIT_TYPE" val="l_h_f"/>
  <p:tag name="KSO_WM_UNIT_INDEX" val="1_2_2"/>
  <p:tag name="KSO_WM_UNIT_ID" val="diagram20181209_4*l_h_f*1_2_2"/>
  <p:tag name="KSO_WM_UNIT_LAYERLEVEL" val="1_1_1"/>
  <p:tag name="KSO_WM_UNIT_VALUE" val="3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
  <p:tag name="KSO_WM_UNIT_TEXT_FILL_FORE_SCHEMECOLOR_INDEX" val="15"/>
  <p:tag name="KSO_WM_UNIT_TEXT_FILL_TYPE" val="1"/>
</p:tagLst>
</file>

<file path=ppt/tags/tag34.xml><?xml version="1.0" encoding="utf-8"?>
<p:tagLst xmlns:p="http://schemas.openxmlformats.org/presentationml/2006/main">
  <p:tag name="KSO_WM_TEMPLATE_CATEGORY" val="diagram"/>
  <p:tag name="KSO_WM_TEMPLATE_INDEX" val="20181209"/>
  <p:tag name="KSO_WM_UNIT_TYPE" val="l_h_a"/>
  <p:tag name="KSO_WM_UNIT_INDEX" val="1_2_1"/>
  <p:tag name="KSO_WM_UNIT_ID" val="diagram20181209_4*l_h_a*1_2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4"/>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20181209_4*i*62"/>
  <p:tag name="KSO_WM_TEMPLATE_CATEGORY" val="diagram"/>
  <p:tag name="KSO_WM_TEMPLATE_INDEX" val="20181209"/>
  <p:tag name="KSO_WM_UNIT_INDEX" val="62"/>
</p:tagLst>
</file>

<file path=ppt/tags/tag36.xml><?xml version="1.0" encoding="utf-8"?>
<p:tagLst xmlns:p="http://schemas.openxmlformats.org/presentationml/2006/main">
  <p:tag name="KSO_WM_TEMPLATE_CATEGORY" val="diagram"/>
  <p:tag name="KSO_WM_TEMPLATE_INDEX" val="20181209"/>
  <p:tag name="KSO_WM_UNIT_TYPE" val="l_h_i"/>
  <p:tag name="KSO_WM_UNIT_INDEX" val="1_1_1"/>
  <p:tag name="KSO_WM_UNIT_ID" val="diagram20181209_4*l_h_i*1_1_1"/>
  <p:tag name="KSO_WM_UNIT_LAYERLEVEL" val="1_1_1"/>
  <p:tag name="KSO_WM_BEAUTIFY_FLAG" val="#wm#"/>
  <p:tag name="KSO_WM_TAG_VERSION" val="1.0"/>
  <p:tag name="KSO_WM_DIAGRAM_GROUP_CODE" val="l1-1"/>
  <p:tag name="KSO_WM_UNIT_FILL_FORE_SCHEMECOLOR_INDEX" val="10"/>
  <p:tag name="KSO_WM_UNIT_FILL_TYPE" val="1"/>
  <p:tag name="KSO_WM_UNIT_LINE_FORE_SCHEMECOLOR_INDEX" val="5"/>
  <p:tag name="KSO_WM_UNIT_LINE_FILL_TYPE" val="2"/>
  <p:tag name="KSO_WM_UNIT_TEXT_FILL_FORE_SCHEMECOLOR_INDEX" val="13"/>
  <p:tag name="KSO_WM_UNIT_TEXT_FILL_TYPE" val="1"/>
</p:tagLst>
</file>

<file path=ppt/tags/tag37.xml><?xml version="1.0" encoding="utf-8"?>
<p:tagLst xmlns:p="http://schemas.openxmlformats.org/presentationml/2006/main">
  <p:tag name="KSO_WM_TEMPLATE_CATEGORY" val="diagram"/>
  <p:tag name="KSO_WM_TEMPLATE_INDEX" val="20181209"/>
  <p:tag name="KSO_WM_UNIT_TYPE" val="l_h_i"/>
  <p:tag name="KSO_WM_UNIT_INDEX" val="1_1_4"/>
  <p:tag name="KSO_WM_UNIT_ID" val="diagram20181209_4*l_h_i*1_1_4"/>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38.xml><?xml version="1.0" encoding="utf-8"?>
<p:tagLst xmlns:p="http://schemas.openxmlformats.org/presentationml/2006/main">
  <p:tag name="KSO_WM_TEMPLATE_CATEGORY" val="diagram"/>
  <p:tag name="KSO_WM_TEMPLATE_INDEX" val="20181209"/>
  <p:tag name="KSO_WM_UNIT_TYPE" val="l_h_f"/>
  <p:tag name="KSO_WM_UNIT_INDEX" val="1_1_2"/>
  <p:tag name="KSO_WM_UNIT_ID" val="diagram20181209_4*l_h_f*1_1_2"/>
  <p:tag name="KSO_WM_UNIT_LAYERLEVEL" val="1_1_1"/>
  <p:tag name="KSO_WM_UNIT_VALUE" val="3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
  <p:tag name="KSO_WM_UNIT_TEXT_FILL_FORE_SCHEMECOLOR_INDEX" val="15"/>
  <p:tag name="KSO_WM_UNIT_TEXT_FILL_TYPE" val="1"/>
</p:tagLst>
</file>

<file path=ppt/tags/tag39.xml><?xml version="1.0" encoding="utf-8"?>
<p:tagLst xmlns:p="http://schemas.openxmlformats.org/presentationml/2006/main">
  <p:tag name="KSO_WM_TEMPLATE_CATEGORY" val="diagram"/>
  <p:tag name="KSO_WM_TEMPLATE_INDEX" val="20181209"/>
  <p:tag name="KSO_WM_UNIT_TYPE" val="l_h_a"/>
  <p:tag name="KSO_WM_UNIT_INDEX" val="1_1_1"/>
  <p:tag name="KSO_WM_UNIT_ID" val="diagram20181209_4*l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4"/>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f"/>
  <p:tag name="KSO_WM_UNIT_INDEX" val="1_1_1"/>
  <p:tag name="KSO_WM_UNIT_ID" val="diagram20174764_3*l_h_f*1_1_1"/>
  <p:tag name="KSO_WM_UNIT_LAYERLEVEL" val="1_1_1"/>
  <p:tag name="KSO_WM_UNIT_VALUE" val="24"/>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文本具体内容"/>
  <p:tag name="KSO_WM_UNIT_TEXT_FILL_FORE_SCHEMECOLOR_INDEX" val="13"/>
  <p:tag name="KSO_WM_UNIT_TEXT_FILL_TYPE" val="1"/>
</p:tagLst>
</file>

<file path=ppt/tags/tag40.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3509_3*m_h_f*1_2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41.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93509_3*m_h_f*1_4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42.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3509_3*m_h_f*1_1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43.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3509_3*m_h_f*1_3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3509_3*m_h_i*1_2_2"/>
  <p:tag name="KSO_WM_TEMPLATE_CATEGORY" val="diagram"/>
  <p:tag name="KSO_WM_TEMPLATE_INDEX" val="2019350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3509_3*m_h_i*1_2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3509_3*m_h_i*1_2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Lst>
</file>

<file path=ppt/tags/tag4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7"/>
  <p:tag name="KSO_WM_UNIT_ID" val="diagram20193509_3*m_h_i*1_2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3509_3*m_h_i*1_3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3509_3*m_h_i*1_3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f"/>
  <p:tag name="KSO_WM_UNIT_INDEX" val="1_2_1"/>
  <p:tag name="KSO_WM_UNIT_ID" val="diagram20174764_3*l_h_f*1_2_1"/>
  <p:tag name="KSO_WM_UNIT_LAYERLEVEL" val="1_1_1"/>
  <p:tag name="KSO_WM_UNIT_VALUE" val="24"/>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文本具体内容"/>
  <p:tag name="KSO_WM_UNIT_TEXT_FILL_FORE_SCHEMECOLOR_INDEX" val="13"/>
  <p:tag name="KSO_WM_UNIT_TEXT_FILL_TYPE" val="1"/>
</p:tagLst>
</file>

<file path=ppt/tags/tag5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7"/>
  <p:tag name="KSO_WM_UNIT_ID" val="diagram20193509_3*m_h_i*1_3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93509_3*m_h_i*1_4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93509_3*m_h_i*1_4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Lst>
</file>

<file path=ppt/tags/tag5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193509_3*m_h_i*1_4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3509_3*m_h_i*1_1_1"/>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3509_3*m_h_i*1_1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5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193509_3*m_h_i*1_1_6"/>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193509_3*m_h_i*1_3_4"/>
  <p:tag name="KSO_WM_TEMPLATE_CATEGORY" val="diagram"/>
  <p:tag name="KSO_WM_TEMPLATE_INDEX" val="2019350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193509_3*m_h_i*1_4_4"/>
  <p:tag name="KSO_WM_TEMPLATE_CATEGORY" val="diagram"/>
  <p:tag name="KSO_WM_TEMPLATE_INDEX" val="2019350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3509_3*m_h_i*1_1_4"/>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f"/>
  <p:tag name="KSO_WM_UNIT_INDEX" val="1_3_1"/>
  <p:tag name="KSO_WM_UNIT_ID" val="diagram20174764_3*l_h_f*1_3_1"/>
  <p:tag name="KSO_WM_UNIT_LAYERLEVEL" val="1_1_1"/>
  <p:tag name="KSO_WM_UNIT_VALUE" val="24"/>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文本具体内容"/>
  <p:tag name="KSO_WM_UNIT_TEXT_FILL_FORE_SCHEMECOLOR_INDEX" val="13"/>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3509_3*m_h_i*1_2_5"/>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3509_3*m_h_i*1_2_6"/>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193509_3*m_h_i*1_3_5"/>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193509_3*m_h_i*1_3_6"/>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193509_3*m_h_i*1_4_5"/>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193509_3*m_h_i*1_4_6"/>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193509_3*m_h_i*1_1_5"/>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f"/>
  <p:tag name="KSO_WM_UNIT_INDEX" val="1_4_1"/>
  <p:tag name="KSO_WM_UNIT_ID" val="diagram20174764_3*l_h_f*1_4_1"/>
  <p:tag name="KSO_WM_UNIT_LAYERLEVEL" val="1_1_1"/>
  <p:tag name="KSO_WM_UNIT_VALUE" val="24"/>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文本具体内容"/>
  <p:tag name="KSO_WM_UNIT_TEXT_FILL_FORE_SCHEMECOLOR_INDEX" val="13"/>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i"/>
  <p:tag name="KSO_WM_UNIT_INDEX" val="1_1_1"/>
  <p:tag name="KSO_WM_UNIT_ID" val="diagram20174764_3*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14"/>
  <p:tag name="KSO_WM_UNIT_LINE_FILL_TYPE" val="2"/>
  <p:tag name="KSO_WM_UNIT_TEXT_FILL_FORE_SCHEMECOLOR_INDEX" val="2"/>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74764"/>
  <p:tag name="KSO_WM_UNIT_TYPE" val="l_h_i"/>
  <p:tag name="KSO_WM_UNIT_INDEX" val="1_2_1"/>
  <p:tag name="KSO_WM_UNIT_ID" val="diagram20174764_3*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14"/>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自定义 1976">
      <a:dk1>
        <a:sysClr val="windowText" lastClr="000000"/>
      </a:dk1>
      <a:lt1>
        <a:sysClr val="window" lastClr="FFFFFF"/>
      </a:lt1>
      <a:dk2>
        <a:srgbClr val="44546A"/>
      </a:dk2>
      <a:lt2>
        <a:srgbClr val="E7E6E6"/>
      </a:lt2>
      <a:accent1>
        <a:srgbClr val="C03E51"/>
      </a:accent1>
      <a:accent2>
        <a:srgbClr val="64A797"/>
      </a:accent2>
      <a:accent3>
        <a:srgbClr val="C03E51"/>
      </a:accent3>
      <a:accent4>
        <a:srgbClr val="64A797"/>
      </a:accent4>
      <a:accent5>
        <a:srgbClr val="C03E51"/>
      </a:accent5>
      <a:accent6>
        <a:srgbClr val="64A797"/>
      </a:accent6>
      <a:hlink>
        <a:srgbClr val="C03E51"/>
      </a:hlink>
      <a:folHlink>
        <a:srgbClr val="64A79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4630</Words>
  <Application>WPS 演示</Application>
  <PresentationFormat>宽屏</PresentationFormat>
  <Paragraphs>532</Paragraphs>
  <Slides>25</Slides>
  <Notes>25</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25</vt:i4>
      </vt:variant>
    </vt:vector>
  </HeadingPairs>
  <TitlesOfParts>
    <vt:vector size="47" baseType="lpstr">
      <vt:lpstr>Arial</vt:lpstr>
      <vt:lpstr>宋体</vt:lpstr>
      <vt:lpstr>Wingdings</vt:lpstr>
      <vt:lpstr>Lato Light</vt:lpstr>
      <vt:lpstr>Segoe Print</vt:lpstr>
      <vt:lpstr>FZHei-B01S</vt:lpstr>
      <vt:lpstr>方正黑体简体</vt:lpstr>
      <vt:lpstr>华光行楷_CNKI</vt:lpstr>
      <vt:lpstr>华光魏体_CNKI</vt:lpstr>
      <vt:lpstr>Calibri</vt:lpstr>
      <vt:lpstr>微软雅黑</vt:lpstr>
      <vt:lpstr>Calibri</vt:lpstr>
      <vt:lpstr>Comic Sans MS</vt:lpstr>
      <vt:lpstr>Century Gothic</vt:lpstr>
      <vt:lpstr>Arial</vt:lpstr>
      <vt:lpstr>黑体</vt:lpstr>
      <vt:lpstr>Arial Unicode MS</vt:lpstr>
      <vt:lpstr>等线 Light</vt:lpstr>
      <vt:lpstr>等线</vt:lpstr>
      <vt:lpstr>Wingdings</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简约风年终述职PPT模板</dc:title>
  <dc:creator>Administrator</dc:creator>
  <cp:lastModifiedBy>前朝</cp:lastModifiedBy>
  <cp:revision>84</cp:revision>
  <dcterms:created xsi:type="dcterms:W3CDTF">2018-12-10T01:48:00Z</dcterms:created>
  <dcterms:modified xsi:type="dcterms:W3CDTF">2022-03-21T14:59:35Z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08C432652B6F4A28BDF99535442525E9</vt:lpwstr>
  </property>
</Properties>
</file>