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3"/>
    <p:sldId id="261" r:id="rId4"/>
    <p:sldId id="262" r:id="rId5"/>
    <p:sldId id="264" r:id="rId6"/>
    <p:sldId id="295" r:id="rId7"/>
    <p:sldId id="300" r:id="rId8"/>
    <p:sldId id="267" r:id="rId9"/>
    <p:sldId id="268" r:id="rId10"/>
    <p:sldId id="297" r:id="rId11"/>
    <p:sldId id="298" r:id="rId12"/>
    <p:sldId id="315" r:id="rId13"/>
    <p:sldId id="271" r:id="rId14"/>
    <p:sldId id="272" r:id="rId15"/>
    <p:sldId id="296" r:id="rId16"/>
    <p:sldId id="326" r:id="rId17"/>
    <p:sldId id="327" r:id="rId18"/>
    <p:sldId id="328" r:id="rId19"/>
    <p:sldId id="329" r:id="rId20"/>
    <p:sldId id="331" r:id="rId21"/>
    <p:sldId id="330" r:id="rId22"/>
    <p:sldId id="332" r:id="rId23"/>
    <p:sldId id="333" r:id="rId24"/>
    <p:sldId id="276" r:id="rId25"/>
    <p:sldId id="281" r:id="rId26"/>
    <p:sldId id="334" r:id="rId27"/>
    <p:sldId id="278" r:id="rId28"/>
    <p:sldId id="287" r:id="rId29"/>
    <p:sldId id="341" r:id="rId30"/>
    <p:sldId id="280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4DD"/>
    <a:srgbClr val="20517C"/>
    <a:srgbClr val="E8EAE9"/>
    <a:srgbClr val="FFFFFF"/>
    <a:srgbClr val="A5A5A5"/>
    <a:srgbClr val="16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1" autoAdjust="0"/>
    <p:restoredTop sz="85766" autoAdjust="0"/>
  </p:normalViewPr>
  <p:slideViewPr>
    <p:cSldViewPr showGuides="1">
      <p:cViewPr varScale="1">
        <p:scale>
          <a:sx n="88" d="100"/>
          <a:sy n="88" d="100"/>
        </p:scale>
        <p:origin x="84" y="132"/>
      </p:cViewPr>
      <p:guideLst>
        <p:guide orient="horz" pos="2184"/>
        <p:guide pos="3826"/>
        <p:guide pos="7061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BA0B-DAEA-4680-AAC1-9E8B91E60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DBA15-3F6E-4149-9019-6609FD57F7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24680" y="0"/>
            <a:ext cx="12216680" cy="2132856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/>
          <p:cNvSpPr/>
          <p:nvPr userDrawn="1"/>
        </p:nvSpPr>
        <p:spPr>
          <a:xfrm>
            <a:off x="-24680" y="5301208"/>
            <a:ext cx="12216680" cy="1556792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KSO_Shape"/>
          <p:cNvSpPr/>
          <p:nvPr userDrawn="1"/>
        </p:nvSpPr>
        <p:spPr bwMode="auto">
          <a:xfrm>
            <a:off x="8040216" y="2564904"/>
            <a:ext cx="3313621" cy="2016224"/>
          </a:xfrm>
          <a:custGeom>
            <a:avLst/>
            <a:gdLst>
              <a:gd name="T0" fmla="*/ 1395067 w 3931"/>
              <a:gd name="T1" fmla="*/ 589725 h 2392"/>
              <a:gd name="T2" fmla="*/ 928365 w 3931"/>
              <a:gd name="T3" fmla="*/ 389484 h 2392"/>
              <a:gd name="T4" fmla="*/ 403040 w 3931"/>
              <a:gd name="T5" fmla="*/ 589725 h 2392"/>
              <a:gd name="T6" fmla="*/ 256480 w 3931"/>
              <a:gd name="T7" fmla="*/ 528782 h 2392"/>
              <a:gd name="T8" fmla="*/ 256480 w 3931"/>
              <a:gd name="T9" fmla="*/ 708403 h 2392"/>
              <a:gd name="T10" fmla="*/ 296326 w 3931"/>
              <a:gd name="T11" fmla="*/ 763389 h 2392"/>
              <a:gd name="T12" fmla="*/ 255564 w 3931"/>
              <a:gd name="T13" fmla="*/ 818375 h 2392"/>
              <a:gd name="T14" fmla="*/ 299074 w 3931"/>
              <a:gd name="T15" fmla="*/ 1011742 h 2392"/>
              <a:gd name="T16" fmla="*/ 170834 w 3931"/>
              <a:gd name="T17" fmla="*/ 1011742 h 2392"/>
              <a:gd name="T18" fmla="*/ 214802 w 3931"/>
              <a:gd name="T19" fmla="*/ 817458 h 2392"/>
              <a:gd name="T20" fmla="*/ 179078 w 3931"/>
              <a:gd name="T21" fmla="*/ 763389 h 2392"/>
              <a:gd name="T22" fmla="*/ 213428 w 3931"/>
              <a:gd name="T23" fmla="*/ 709777 h 2392"/>
              <a:gd name="T24" fmla="*/ 213428 w 3931"/>
              <a:gd name="T25" fmla="*/ 510911 h 2392"/>
              <a:gd name="T26" fmla="*/ 0 w 3931"/>
              <a:gd name="T27" fmla="*/ 421559 h 2392"/>
              <a:gd name="T28" fmla="*/ 938899 w 3931"/>
              <a:gd name="T29" fmla="*/ 0 h 2392"/>
              <a:gd name="T30" fmla="*/ 1800397 w 3931"/>
              <a:gd name="T31" fmla="*/ 427058 h 2392"/>
              <a:gd name="T32" fmla="*/ 1395067 w 3931"/>
              <a:gd name="T33" fmla="*/ 589725 h 2392"/>
              <a:gd name="T34" fmla="*/ 917831 w 3931"/>
              <a:gd name="T35" fmla="*/ 491208 h 2392"/>
              <a:gd name="T36" fmla="*/ 1341481 w 3931"/>
              <a:gd name="T37" fmla="*/ 635088 h 2392"/>
              <a:gd name="T38" fmla="*/ 1341481 w 3931"/>
              <a:gd name="T39" fmla="*/ 983791 h 2392"/>
              <a:gd name="T40" fmla="*/ 896306 w 3931"/>
              <a:gd name="T41" fmla="*/ 1096054 h 2392"/>
              <a:gd name="T42" fmla="*/ 503342 w 3931"/>
              <a:gd name="T43" fmla="*/ 983791 h 2392"/>
              <a:gd name="T44" fmla="*/ 503342 w 3931"/>
              <a:gd name="T45" fmla="*/ 635088 h 2392"/>
              <a:gd name="T46" fmla="*/ 917831 w 3931"/>
              <a:gd name="T47" fmla="*/ 491208 h 2392"/>
              <a:gd name="T48" fmla="*/ 912335 w 3931"/>
              <a:gd name="T49" fmla="*/ 1031904 h 2392"/>
              <a:gd name="T50" fmla="*/ 1254003 w 3931"/>
              <a:gd name="T51" fmla="*/ 946675 h 2392"/>
              <a:gd name="T52" fmla="*/ 912335 w 3931"/>
              <a:gd name="T53" fmla="*/ 860989 h 2392"/>
              <a:gd name="T54" fmla="*/ 571126 w 3931"/>
              <a:gd name="T55" fmla="*/ 946675 h 2392"/>
              <a:gd name="T56" fmla="*/ 912335 w 3931"/>
              <a:gd name="T57" fmla="*/ 1031904 h 239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931" h="2392">
                <a:moveTo>
                  <a:pt x="3046" y="1287"/>
                </a:moveTo>
                <a:cubicBezTo>
                  <a:pt x="3046" y="1287"/>
                  <a:pt x="2618" y="850"/>
                  <a:pt x="2027" y="850"/>
                </a:cubicBezTo>
                <a:cubicBezTo>
                  <a:pt x="1450" y="850"/>
                  <a:pt x="880" y="1287"/>
                  <a:pt x="880" y="1287"/>
                </a:cubicBezTo>
                <a:cubicBezTo>
                  <a:pt x="560" y="1154"/>
                  <a:pt x="560" y="1154"/>
                  <a:pt x="560" y="1154"/>
                </a:cubicBezTo>
                <a:cubicBezTo>
                  <a:pt x="560" y="1546"/>
                  <a:pt x="560" y="1546"/>
                  <a:pt x="560" y="1546"/>
                </a:cubicBezTo>
                <a:cubicBezTo>
                  <a:pt x="610" y="1563"/>
                  <a:pt x="647" y="1610"/>
                  <a:pt x="647" y="1666"/>
                </a:cubicBezTo>
                <a:cubicBezTo>
                  <a:pt x="647" y="1723"/>
                  <a:pt x="609" y="1769"/>
                  <a:pt x="558" y="1786"/>
                </a:cubicBezTo>
                <a:cubicBezTo>
                  <a:pt x="653" y="2208"/>
                  <a:pt x="653" y="2208"/>
                  <a:pt x="653" y="2208"/>
                </a:cubicBezTo>
                <a:cubicBezTo>
                  <a:pt x="373" y="2208"/>
                  <a:pt x="373" y="2208"/>
                  <a:pt x="373" y="2208"/>
                </a:cubicBezTo>
                <a:cubicBezTo>
                  <a:pt x="469" y="1784"/>
                  <a:pt x="469" y="1784"/>
                  <a:pt x="469" y="1784"/>
                </a:cubicBezTo>
                <a:cubicBezTo>
                  <a:pt x="423" y="1764"/>
                  <a:pt x="391" y="1719"/>
                  <a:pt x="391" y="1666"/>
                </a:cubicBezTo>
                <a:cubicBezTo>
                  <a:pt x="391" y="1614"/>
                  <a:pt x="422" y="1570"/>
                  <a:pt x="466" y="1549"/>
                </a:cubicBezTo>
                <a:cubicBezTo>
                  <a:pt x="466" y="1115"/>
                  <a:pt x="466" y="1115"/>
                  <a:pt x="466" y="1115"/>
                </a:cubicBezTo>
                <a:cubicBezTo>
                  <a:pt x="0" y="920"/>
                  <a:pt x="0" y="920"/>
                  <a:pt x="0" y="92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3931" y="932"/>
                  <a:pt x="3931" y="932"/>
                  <a:pt x="3931" y="932"/>
                </a:cubicBezTo>
                <a:lnTo>
                  <a:pt x="3046" y="1287"/>
                </a:lnTo>
                <a:close/>
                <a:moveTo>
                  <a:pt x="2004" y="1072"/>
                </a:moveTo>
                <a:cubicBezTo>
                  <a:pt x="2598" y="1072"/>
                  <a:pt x="2929" y="1386"/>
                  <a:pt x="2929" y="1386"/>
                </a:cubicBezTo>
                <a:cubicBezTo>
                  <a:pt x="2929" y="2147"/>
                  <a:pt x="2929" y="2147"/>
                  <a:pt x="2929" y="2147"/>
                </a:cubicBezTo>
                <a:cubicBezTo>
                  <a:pt x="2929" y="2147"/>
                  <a:pt x="2586" y="2392"/>
                  <a:pt x="1957" y="2392"/>
                </a:cubicBezTo>
                <a:cubicBezTo>
                  <a:pt x="1328" y="2392"/>
                  <a:pt x="1099" y="2147"/>
                  <a:pt x="1099" y="2147"/>
                </a:cubicBezTo>
                <a:cubicBezTo>
                  <a:pt x="1099" y="1386"/>
                  <a:pt x="1099" y="1386"/>
                  <a:pt x="1099" y="1386"/>
                </a:cubicBezTo>
                <a:cubicBezTo>
                  <a:pt x="1099" y="1386"/>
                  <a:pt x="1410" y="1072"/>
                  <a:pt x="2004" y="1072"/>
                </a:cubicBezTo>
                <a:close/>
                <a:moveTo>
                  <a:pt x="1992" y="2252"/>
                </a:moveTo>
                <a:cubicBezTo>
                  <a:pt x="2404" y="2252"/>
                  <a:pt x="2738" y="2168"/>
                  <a:pt x="2738" y="2066"/>
                </a:cubicBezTo>
                <a:cubicBezTo>
                  <a:pt x="2738" y="1963"/>
                  <a:pt x="2404" y="1879"/>
                  <a:pt x="1992" y="1879"/>
                </a:cubicBezTo>
                <a:cubicBezTo>
                  <a:pt x="1581" y="1879"/>
                  <a:pt x="1247" y="1963"/>
                  <a:pt x="1247" y="2066"/>
                </a:cubicBezTo>
                <a:cubicBezTo>
                  <a:pt x="1247" y="2168"/>
                  <a:pt x="1581" y="2252"/>
                  <a:pt x="1992" y="2252"/>
                </a:cubicBezTo>
                <a:close/>
              </a:path>
            </a:pathLst>
          </a:custGeom>
          <a:solidFill>
            <a:srgbClr val="20517C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6" name="文本占位符 145"/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2924944"/>
            <a:ext cx="6549312" cy="808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毕业论文答辩</a:t>
            </a:r>
            <a:r>
              <a:rPr lang="en-US" altLang="zh-CN" dirty="0" smtClean="0"/>
              <a:t>PPT</a:t>
            </a:r>
            <a:r>
              <a:rPr lang="zh-CN" altLang="en-US" dirty="0" smtClean="0"/>
              <a:t>模板</a:t>
            </a:r>
            <a:endParaRPr lang="zh-CN" altLang="en-US" dirty="0" smtClean="0"/>
          </a:p>
        </p:txBody>
      </p:sp>
      <p:sp>
        <p:nvSpPr>
          <p:cNvPr id="149" name="文本占位符 148"/>
          <p:cNvSpPr>
            <a:spLocks noGrp="1"/>
          </p:cNvSpPr>
          <p:nvPr>
            <p:ph type="body" sz="quarter" idx="11" hasCustomPrompt="1"/>
          </p:nvPr>
        </p:nvSpPr>
        <p:spPr>
          <a:xfrm>
            <a:off x="839415" y="3958958"/>
            <a:ext cx="3379105" cy="5032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学院：金融学院</a:t>
            </a:r>
            <a:endParaRPr lang="zh-CN" altLang="en-US" dirty="0" smtClean="0"/>
          </a:p>
        </p:txBody>
      </p:sp>
      <p:sp>
        <p:nvSpPr>
          <p:cNvPr id="150" name="文本占位符 148"/>
          <p:cNvSpPr>
            <a:spLocks noGrp="1"/>
          </p:cNvSpPr>
          <p:nvPr>
            <p:ph type="body" sz="quarter" idx="12" hasCustomPrompt="1"/>
          </p:nvPr>
        </p:nvSpPr>
        <p:spPr>
          <a:xfrm>
            <a:off x="4362537" y="3958958"/>
            <a:ext cx="3389647" cy="5032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专业：国际金融</a:t>
            </a:r>
            <a:endParaRPr lang="zh-CN" altLang="en-US" dirty="0" smtClean="0"/>
          </a:p>
        </p:txBody>
      </p:sp>
      <p:sp>
        <p:nvSpPr>
          <p:cNvPr id="151" name="文本占位符 148"/>
          <p:cNvSpPr>
            <a:spLocks noGrp="1"/>
          </p:cNvSpPr>
          <p:nvPr>
            <p:ph type="body" sz="quarter" idx="13" hasCustomPrompt="1"/>
          </p:nvPr>
        </p:nvSpPr>
        <p:spPr>
          <a:xfrm>
            <a:off x="6717772" y="5950099"/>
            <a:ext cx="2618588" cy="5032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答辩人：北纬君</a:t>
            </a:r>
            <a:endParaRPr lang="zh-CN" altLang="en-US" dirty="0" smtClean="0"/>
          </a:p>
        </p:txBody>
      </p:sp>
      <p:sp>
        <p:nvSpPr>
          <p:cNvPr id="152" name="文本占位符 148"/>
          <p:cNvSpPr>
            <a:spLocks noGrp="1"/>
          </p:cNvSpPr>
          <p:nvPr>
            <p:ph type="body" sz="quarter" idx="14" hasCustomPrompt="1"/>
          </p:nvPr>
        </p:nvSpPr>
        <p:spPr>
          <a:xfrm>
            <a:off x="9475105" y="5950099"/>
            <a:ext cx="2716895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指导老师：北纬君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3359696" cy="6858000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23392" y="836712"/>
            <a:ext cx="2003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 userDrawn="1"/>
        </p:nvSpPr>
        <p:spPr>
          <a:xfrm>
            <a:off x="830161" y="1852375"/>
            <a:ext cx="159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400" b="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6" name="文本占位符 148"/>
          <p:cNvSpPr>
            <a:spLocks noGrp="1"/>
          </p:cNvSpPr>
          <p:nvPr>
            <p:ph type="body" sz="quarter" idx="11" hasCustomPrompt="1"/>
          </p:nvPr>
        </p:nvSpPr>
        <p:spPr>
          <a:xfrm>
            <a:off x="5159896" y="1885469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PART  01</a:t>
            </a:r>
            <a:endParaRPr lang="zh-CN" altLang="en-US" dirty="0" smtClean="0"/>
          </a:p>
        </p:txBody>
      </p:sp>
      <p:sp>
        <p:nvSpPr>
          <p:cNvPr id="57" name="文本占位符 148"/>
          <p:cNvSpPr>
            <a:spLocks noGrp="1"/>
          </p:cNvSpPr>
          <p:nvPr>
            <p:ph type="body" sz="quarter" idx="12" hasCustomPrompt="1"/>
          </p:nvPr>
        </p:nvSpPr>
        <p:spPr>
          <a:xfrm>
            <a:off x="5159896" y="2650071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PART  02</a:t>
            </a:r>
            <a:endParaRPr lang="zh-CN" altLang="en-US" dirty="0" smtClean="0"/>
          </a:p>
        </p:txBody>
      </p:sp>
      <p:sp>
        <p:nvSpPr>
          <p:cNvPr id="58" name="文本占位符 14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896" y="3414673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PART  03</a:t>
            </a:r>
            <a:endParaRPr lang="zh-CN" altLang="en-US" dirty="0" smtClean="0"/>
          </a:p>
        </p:txBody>
      </p:sp>
      <p:sp>
        <p:nvSpPr>
          <p:cNvPr id="59" name="文本占位符 14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896" y="4179275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PART  04</a:t>
            </a:r>
            <a:endParaRPr lang="zh-CN" altLang="en-US" dirty="0" smtClean="0"/>
          </a:p>
        </p:txBody>
      </p:sp>
      <p:sp>
        <p:nvSpPr>
          <p:cNvPr id="60" name="文本占位符 148"/>
          <p:cNvSpPr>
            <a:spLocks noGrp="1"/>
          </p:cNvSpPr>
          <p:nvPr>
            <p:ph type="body" sz="quarter" idx="15" hasCustomPrompt="1"/>
          </p:nvPr>
        </p:nvSpPr>
        <p:spPr>
          <a:xfrm>
            <a:off x="5159896" y="4943877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PART  05</a:t>
            </a:r>
            <a:endParaRPr lang="zh-CN" altLang="en-US" dirty="0" smtClean="0"/>
          </a:p>
        </p:txBody>
      </p:sp>
      <p:sp>
        <p:nvSpPr>
          <p:cNvPr id="61" name="文本占位符 14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896" y="5708477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PART  06</a:t>
            </a:r>
            <a:endParaRPr lang="zh-CN" altLang="en-US" dirty="0" smtClean="0"/>
          </a:p>
        </p:txBody>
      </p:sp>
      <p:cxnSp>
        <p:nvCxnSpPr>
          <p:cNvPr id="16" name="直接连接符 15"/>
          <p:cNvCxnSpPr/>
          <p:nvPr userDrawn="1"/>
        </p:nvCxnSpPr>
        <p:spPr>
          <a:xfrm flipH="1">
            <a:off x="6672064" y="1935872"/>
            <a:ext cx="432048" cy="432048"/>
          </a:xfrm>
          <a:prstGeom prst="line">
            <a:avLst/>
          </a:prstGeom>
          <a:ln>
            <a:solidFill>
              <a:srgbClr val="205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 userDrawn="1"/>
        </p:nvCxnSpPr>
        <p:spPr>
          <a:xfrm flipH="1">
            <a:off x="6672064" y="2731007"/>
            <a:ext cx="432048" cy="432048"/>
          </a:xfrm>
          <a:prstGeom prst="line">
            <a:avLst/>
          </a:prstGeom>
          <a:ln>
            <a:solidFill>
              <a:srgbClr val="205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 userDrawn="1"/>
        </p:nvCxnSpPr>
        <p:spPr>
          <a:xfrm flipH="1">
            <a:off x="6672064" y="3485862"/>
            <a:ext cx="432048" cy="432048"/>
          </a:xfrm>
          <a:prstGeom prst="line">
            <a:avLst/>
          </a:prstGeom>
          <a:ln>
            <a:solidFill>
              <a:srgbClr val="205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 userDrawn="1"/>
        </p:nvCxnSpPr>
        <p:spPr>
          <a:xfrm flipH="1">
            <a:off x="6672064" y="4250464"/>
            <a:ext cx="432048" cy="432048"/>
          </a:xfrm>
          <a:prstGeom prst="line">
            <a:avLst/>
          </a:prstGeom>
          <a:ln>
            <a:solidFill>
              <a:srgbClr val="205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 userDrawn="1"/>
        </p:nvCxnSpPr>
        <p:spPr>
          <a:xfrm flipH="1">
            <a:off x="6672064" y="5015066"/>
            <a:ext cx="432048" cy="432048"/>
          </a:xfrm>
          <a:prstGeom prst="line">
            <a:avLst/>
          </a:prstGeom>
          <a:ln>
            <a:solidFill>
              <a:srgbClr val="205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 userDrawn="1"/>
        </p:nvCxnSpPr>
        <p:spPr>
          <a:xfrm flipH="1">
            <a:off x="6672064" y="5805264"/>
            <a:ext cx="432048" cy="432048"/>
          </a:xfrm>
          <a:prstGeom prst="line">
            <a:avLst/>
          </a:prstGeom>
          <a:ln>
            <a:solidFill>
              <a:srgbClr val="205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占位符 148"/>
          <p:cNvSpPr>
            <a:spLocks noGrp="1"/>
          </p:cNvSpPr>
          <p:nvPr>
            <p:ph type="body" sz="quarter" idx="17" hasCustomPrompt="1"/>
          </p:nvPr>
        </p:nvSpPr>
        <p:spPr>
          <a:xfrm>
            <a:off x="7392144" y="1885469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绪论引言</a:t>
            </a:r>
            <a:endParaRPr lang="zh-CN" altLang="en-US" dirty="0" smtClean="0"/>
          </a:p>
        </p:txBody>
      </p:sp>
      <p:sp>
        <p:nvSpPr>
          <p:cNvPr id="68" name="文本占位符 148"/>
          <p:cNvSpPr>
            <a:spLocks noGrp="1"/>
          </p:cNvSpPr>
          <p:nvPr>
            <p:ph type="body" sz="quarter" idx="18" hasCustomPrompt="1"/>
          </p:nvPr>
        </p:nvSpPr>
        <p:spPr>
          <a:xfrm>
            <a:off x="7392144" y="2656557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研究思路与方法</a:t>
            </a:r>
            <a:endParaRPr lang="zh-CN" altLang="en-US" dirty="0" smtClean="0"/>
          </a:p>
        </p:txBody>
      </p:sp>
      <p:sp>
        <p:nvSpPr>
          <p:cNvPr id="69" name="文本占位符 148"/>
          <p:cNvSpPr>
            <a:spLocks noGrp="1"/>
          </p:cNvSpPr>
          <p:nvPr>
            <p:ph type="body" sz="quarter" idx="19" hasCustomPrompt="1"/>
          </p:nvPr>
        </p:nvSpPr>
        <p:spPr>
          <a:xfrm>
            <a:off x="7392144" y="3411412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研究难点</a:t>
            </a:r>
            <a:endParaRPr lang="zh-CN" altLang="en-US" dirty="0" smtClean="0"/>
          </a:p>
        </p:txBody>
      </p:sp>
      <p:sp>
        <p:nvSpPr>
          <p:cNvPr id="70" name="文本占位符 148"/>
          <p:cNvSpPr>
            <a:spLocks noGrp="1"/>
          </p:cNvSpPr>
          <p:nvPr>
            <p:ph type="body" sz="quarter" idx="20" hasCustomPrompt="1"/>
          </p:nvPr>
        </p:nvSpPr>
        <p:spPr>
          <a:xfrm>
            <a:off x="7392144" y="4179506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研究数据</a:t>
            </a:r>
            <a:endParaRPr lang="zh-CN" altLang="en-US" dirty="0" smtClean="0"/>
          </a:p>
        </p:txBody>
      </p:sp>
      <p:sp>
        <p:nvSpPr>
          <p:cNvPr id="71" name="文本占位符 148"/>
          <p:cNvSpPr>
            <a:spLocks noGrp="1"/>
          </p:cNvSpPr>
          <p:nvPr>
            <p:ph type="body" sz="quarter" idx="21" hasCustomPrompt="1"/>
          </p:nvPr>
        </p:nvSpPr>
        <p:spPr>
          <a:xfrm>
            <a:off x="7392144" y="4956676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研究应用与成果</a:t>
            </a:r>
            <a:endParaRPr lang="zh-CN" altLang="en-US" dirty="0" smtClean="0"/>
          </a:p>
        </p:txBody>
      </p:sp>
      <p:sp>
        <p:nvSpPr>
          <p:cNvPr id="72" name="文本占位符 148"/>
          <p:cNvSpPr>
            <a:spLocks noGrp="1"/>
          </p:cNvSpPr>
          <p:nvPr>
            <p:ph type="body" sz="quarter" idx="22" hasCustomPrompt="1"/>
          </p:nvPr>
        </p:nvSpPr>
        <p:spPr>
          <a:xfrm>
            <a:off x="7392144" y="5709142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研究结论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 userDrawn="1"/>
        </p:nvSpPr>
        <p:spPr>
          <a:xfrm>
            <a:off x="5179328" y="1916832"/>
            <a:ext cx="1800200" cy="1800200"/>
          </a:xfrm>
          <a:prstGeom prst="ellipse">
            <a:avLst/>
          </a:prstGeom>
          <a:noFill/>
          <a:ln w="19050">
            <a:solidFill>
              <a:srgbClr val="205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5612203" y="2421509"/>
            <a:ext cx="1044178" cy="1008063"/>
          </a:xfrm>
          <a:prstGeom prst="rect">
            <a:avLst/>
          </a:prstGeom>
        </p:spPr>
        <p:txBody>
          <a:bodyPr/>
          <a:lstStyle>
            <a:lvl1pPr marL="0" indent="0" algn="dist">
              <a:buNone/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 smtClean="0"/>
          </a:p>
        </p:txBody>
      </p:sp>
      <p:sp>
        <p:nvSpPr>
          <p:cNvPr id="55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5124013" y="3890952"/>
            <a:ext cx="1891640" cy="49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PART ONE</a:t>
            </a:r>
            <a:endParaRPr lang="zh-CN" altLang="en-US" dirty="0" smtClean="0"/>
          </a:p>
        </p:txBody>
      </p:sp>
      <p:sp>
        <p:nvSpPr>
          <p:cNvPr id="56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3503712" y="4372336"/>
            <a:ext cx="5195640" cy="49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rgbClr val="20517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绪论引言</a:t>
            </a:r>
            <a:endParaRPr lang="zh-CN" altLang="en-US" dirty="0" smtClean="0"/>
          </a:p>
        </p:txBody>
      </p:sp>
      <p:sp>
        <p:nvSpPr>
          <p:cNvPr id="57" name="矩形 56"/>
          <p:cNvSpPr/>
          <p:nvPr userDrawn="1"/>
        </p:nvSpPr>
        <p:spPr>
          <a:xfrm>
            <a:off x="-24680" y="0"/>
            <a:ext cx="12216680" cy="1268760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-24680" y="5661248"/>
            <a:ext cx="12216680" cy="1195648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0"/>
            <a:ext cx="12216680" cy="1124744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9944" y="278936"/>
            <a:ext cx="864096" cy="1008063"/>
          </a:xfrm>
          <a:prstGeom prst="rect">
            <a:avLst/>
          </a:prstGeom>
        </p:spPr>
        <p:txBody>
          <a:bodyPr/>
          <a:lstStyle>
            <a:lvl1pPr marL="0" indent="0" algn="dist">
              <a:buNone/>
              <a:defRPr sz="48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 smtClean="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1437592" y="348250"/>
            <a:ext cx="4586400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绪论引言</a:t>
            </a:r>
            <a:endParaRPr lang="zh-CN" altLang="en-US" dirty="0" smtClean="0"/>
          </a:p>
        </p:txBody>
      </p:sp>
      <p:cxnSp>
        <p:nvCxnSpPr>
          <p:cNvPr id="64" name="直接连接符 63"/>
          <p:cNvCxnSpPr/>
          <p:nvPr userDrawn="1"/>
        </p:nvCxnSpPr>
        <p:spPr>
          <a:xfrm flipH="1">
            <a:off x="1102301" y="407372"/>
            <a:ext cx="307464" cy="4849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896225" y="2204720"/>
            <a:ext cx="4176395" cy="295211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16355" y="2355215"/>
            <a:ext cx="8757920" cy="1494790"/>
          </a:xfrm>
        </p:spPr>
        <p:txBody>
          <a:bodyPr/>
          <a:lstStyle/>
          <a:p>
            <a:pPr algn="ctr"/>
            <a:r>
              <a:rPr lang="zh-CN" altLang="en-US" dirty="0"/>
              <a:t>违约边界与效率缺口：企业债务违约风险识别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137535" y="4284980"/>
            <a:ext cx="5764530" cy="58547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汇报人：陈智莹           日期：</a:t>
            </a:r>
            <a:r>
              <a:rPr lang="en-US" altLang="zh-CN" dirty="0"/>
              <a:t>2022.4.11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理论分析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6110" y="1395730"/>
            <a:ext cx="5257800" cy="482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0725" y="1395730"/>
            <a:ext cx="2545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违约的边界的形态</a:t>
            </a:r>
            <a:r>
              <a:rPr lang="en-US" altLang="zh-CN"/>
              <a:t>-</a:t>
            </a:r>
            <a:r>
              <a:rPr lang="zh-CN" altLang="en-US"/>
              <a:t>二维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58825" y="271399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对资本收益函数求偏导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01370" y="36017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对资本支出函数求偏导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235" y="2574290"/>
            <a:ext cx="1955800" cy="647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35" y="3455670"/>
            <a:ext cx="1473200" cy="66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理论分析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20725" y="13957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违约的边界的形态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845" y="1875155"/>
            <a:ext cx="4724400" cy="4686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845" y="1630045"/>
            <a:ext cx="6045200" cy="48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915406" y="3890952"/>
            <a:ext cx="2340139" cy="496824"/>
          </a:xfrm>
        </p:spPr>
        <p:txBody>
          <a:bodyPr/>
          <a:lstStyle/>
          <a:p>
            <a:r>
              <a:rPr lang="en-US" altLang="zh-CN" dirty="0" smtClean="0"/>
              <a:t>PARTTHREE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研究设计和实证结果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00025" y="278765"/>
            <a:ext cx="1123950" cy="1008380"/>
          </a:xfrm>
        </p:spPr>
        <p:txBody>
          <a:bodyPr/>
          <a:lstStyle/>
          <a:p>
            <a:r>
              <a:rPr lang="en-US" altLang="zh-CN" dirty="0"/>
              <a:t>3.1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研究设计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1270" y="1370330"/>
            <a:ext cx="2548890" cy="712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90" y="2512695"/>
            <a:ext cx="5154295" cy="711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4220" y="2082800"/>
            <a:ext cx="98323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借鉴梁琪和余峰燕（2014），将均衡方程的非线性部分在对应变量的均值位置进行一阶泰勒展开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83430" y="1556385"/>
            <a:ext cx="720090" cy="36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17465" y="2628900"/>
            <a:ext cx="294005" cy="412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79820" y="2647315"/>
            <a:ext cx="632460" cy="412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395" t="18030" r="-879" b="18844"/>
          <a:stretch>
            <a:fillRect/>
          </a:stretch>
        </p:blipFill>
        <p:spPr>
          <a:xfrm>
            <a:off x="3216275" y="3429000"/>
            <a:ext cx="4639310" cy="4260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81050" y="4059555"/>
            <a:ext cx="6699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假设股利政策和技术水平不变，即</a:t>
            </a:r>
            <a:r>
              <a:rPr lang="en-US" altLang="zh-CN"/>
              <a:t>φ</a:t>
            </a:r>
            <a:r>
              <a:rPr lang="zh-CN" altLang="en-US"/>
              <a:t>和</a:t>
            </a:r>
            <a:r>
              <a:rPr lang="en-US" altLang="zh-CN"/>
              <a:t>A</a:t>
            </a:r>
            <a:r>
              <a:rPr lang="zh-CN" altLang="en-US"/>
              <a:t>是常数，最终回归模型：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b="4101"/>
          <a:stretch>
            <a:fillRect/>
          </a:stretch>
        </p:blipFill>
        <p:spPr>
          <a:xfrm>
            <a:off x="3181985" y="4743450"/>
            <a:ext cx="4318635" cy="83947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884295" y="4930140"/>
            <a:ext cx="294005" cy="412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913505" y="5231765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</a:rPr>
              <a:t>↓</a:t>
            </a:r>
            <a:endParaRPr lang="zh-CN" altLang="en-US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065" y="5600065"/>
            <a:ext cx="1803400" cy="444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9390" y="278765"/>
            <a:ext cx="1124585" cy="1008380"/>
          </a:xfrm>
        </p:spPr>
        <p:txBody>
          <a:bodyPr/>
          <a:lstStyle/>
          <a:p>
            <a:r>
              <a:rPr lang="en-US" altLang="zh-CN" dirty="0"/>
              <a:t>3.1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研究设计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81025" y="1529715"/>
            <a:ext cx="18440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 b="1"/>
              <a:t>第一个模型：</a:t>
            </a:r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2245" y="1287145"/>
            <a:ext cx="4337050" cy="80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1190" y="2248535"/>
            <a:ext cx="1611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/>
              <a:t>控制变量：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63520" y="2195195"/>
            <a:ext cx="73279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1600"/>
              <a:t>上市年限（age），用企业上市年度数量衡量；</a:t>
            </a:r>
            <a:endParaRPr lang="zh-CN" altLang="en-US" sz="1600"/>
          </a:p>
          <a:p>
            <a:pPr algn="l" fontAlgn="auto">
              <a:lnSpc>
                <a:spcPct val="150000"/>
              </a:lnSpc>
            </a:pPr>
            <a:r>
              <a:rPr lang="zh-CN" altLang="en-US" sz="1600"/>
              <a:t>公司规模（size），用总资产的自然对数衡量；</a:t>
            </a:r>
            <a:endParaRPr lang="zh-CN" altLang="en-US" sz="1600"/>
          </a:p>
          <a:p>
            <a:pPr algn="l" fontAlgn="auto">
              <a:lnSpc>
                <a:spcPct val="150000"/>
              </a:lnSpc>
            </a:pPr>
            <a:r>
              <a:rPr lang="zh-CN" altLang="en-US" sz="1600"/>
              <a:t>盈利能力a（roa），用净利润与总资产的比值衡量；</a:t>
            </a:r>
            <a:endParaRPr lang="zh-CN" altLang="en-US" sz="1600"/>
          </a:p>
          <a:p>
            <a:pPr algn="l" fontAlgn="auto">
              <a:lnSpc>
                <a:spcPct val="150000"/>
              </a:lnSpc>
            </a:pPr>
            <a:r>
              <a:rPr lang="zh-CN" altLang="en-US" sz="1600"/>
              <a:t>资产有形性（ppe），用固定资产净额与总资产的比值衡量；</a:t>
            </a:r>
            <a:endParaRPr lang="zh-CN" altLang="en-US" sz="1600"/>
          </a:p>
          <a:p>
            <a:pPr algn="l" fontAlgn="auto">
              <a:lnSpc>
                <a:spcPct val="150000"/>
              </a:lnSpc>
            </a:pPr>
            <a:r>
              <a:rPr lang="zh-CN" altLang="en-US" sz="1600"/>
              <a:t>成长性（tobinq），用企业资产市值与总资产的账面价值之比衡量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2715" y="278765"/>
            <a:ext cx="1191260" cy="1008380"/>
          </a:xfrm>
        </p:spPr>
        <p:txBody>
          <a:bodyPr/>
          <a:lstStyle/>
          <a:p>
            <a:r>
              <a:rPr lang="en-US" altLang="zh-CN" dirty="0"/>
              <a:t>3.1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研究设计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59740" y="1381125"/>
            <a:ext cx="24765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 b="1"/>
              <a:t>违约概率</a:t>
            </a:r>
            <a:r>
              <a:rPr lang="en-US" altLang="zh-CN" b="1"/>
              <a:t>&amp;</a:t>
            </a:r>
            <a:r>
              <a:rPr lang="zh-CN" altLang="en-US" b="1"/>
              <a:t>效率缺口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425450" y="1843405"/>
            <a:ext cx="6200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违约概率：借鉴BharathandShumway（2008）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0420" y="2305685"/>
            <a:ext cx="3708400" cy="901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338" t="13226"/>
          <a:stretch>
            <a:fillRect/>
          </a:stretch>
        </p:blipFill>
        <p:spPr>
          <a:xfrm>
            <a:off x="3288665" y="3500755"/>
            <a:ext cx="1683385" cy="3416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2050" y="3500755"/>
            <a:ext cx="28956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（</a:t>
            </a:r>
            <a:r>
              <a:rPr lang="en-US" altLang="zh-CN" sz="1400"/>
              <a:t>expecteddefaultfrequency</a:t>
            </a:r>
            <a:r>
              <a:rPr lang="zh-CN" altLang="en-US" sz="1400"/>
              <a:t>）</a:t>
            </a:r>
            <a:endParaRPr lang="zh-CN" altLang="en-US" sz="1400"/>
          </a:p>
        </p:txBody>
      </p:sp>
      <p:sp>
        <p:nvSpPr>
          <p:cNvPr id="11" name="文本框 10"/>
          <p:cNvSpPr txBox="1"/>
          <p:nvPr/>
        </p:nvSpPr>
        <p:spPr>
          <a:xfrm>
            <a:off x="755650" y="4147185"/>
            <a:ext cx="76523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效率缺口：根据</a:t>
            </a:r>
            <a:r>
              <a:rPr lang="en-US" altLang="zh-CN" b="1">
                <a:sym typeface="+mn-ea"/>
              </a:rPr>
              <a:t>R*=(r</a:t>
            </a:r>
            <a:r>
              <a:rPr lang="zh-CN" altLang="en-US">
                <a:sym typeface="+mn-ea"/>
              </a:rPr>
              <a:t>－</a:t>
            </a:r>
            <a:r>
              <a:rPr lang="en-US" altLang="zh-CN">
                <a:sym typeface="+mn-ea"/>
              </a:rPr>
              <a:t>φ)</a:t>
            </a:r>
            <a:r>
              <a:rPr lang="en-US" altLang="zh-CN" b="1">
                <a:sym typeface="+mn-ea"/>
              </a:rPr>
              <a:t>L+</a:t>
            </a:r>
            <a:r>
              <a:rPr lang="en-US" altLang="zh-CN">
                <a:sym typeface="+mn-ea"/>
              </a:rPr>
              <a:t>φ+A</a:t>
            </a:r>
            <a:r>
              <a:rPr lang="zh-CN" altLang="en-US">
                <a:sym typeface="+mn-ea"/>
              </a:rPr>
              <a:t>计算出违约临界条件下的最低效率水平R*</a:t>
            </a:r>
            <a:endParaRPr lang="zh-CN" altLang="en-US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965" y="4596130"/>
            <a:ext cx="1191895" cy="3778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200525" y="4801235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</a:rPr>
              <a:t>↓</a:t>
            </a:r>
            <a:endParaRPr lang="zh-CN" altLang="en-US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96995" y="4784725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</a:rPr>
              <a:t>↓</a:t>
            </a:r>
            <a:endParaRPr lang="zh-CN" altLang="en-US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75000" y="515429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最低效率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237990" y="514032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实际效率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95730" y="5702935"/>
            <a:ext cx="6412230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en-US" altLang="zh-CN" sz="1400"/>
              <a:t>gap</a:t>
            </a:r>
            <a:r>
              <a:rPr lang="zh-CN" altLang="en-US" sz="1400"/>
              <a:t>为正：实际效率＜边界上的最低效率，数值越大，亏损越多，违约风险越高</a:t>
            </a:r>
            <a:endParaRPr lang="zh-CN" altLang="en-US" sz="1400"/>
          </a:p>
          <a:p>
            <a:pPr algn="l"/>
            <a:r>
              <a:rPr lang="en-US" altLang="zh-CN" sz="1400"/>
              <a:t>gap</a:t>
            </a:r>
            <a:r>
              <a:rPr lang="zh-CN" altLang="en-US" sz="1400"/>
              <a:t>为负：</a:t>
            </a:r>
            <a:r>
              <a:rPr lang="zh-CN" altLang="en-US" sz="1400">
                <a:sym typeface="+mn-ea"/>
              </a:rPr>
              <a:t>实际效率＞边界上的最低效率，数值越小，违约风险越低</a:t>
            </a:r>
            <a:endParaRPr lang="zh-CN" altLang="en-US" sz="1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58750" y="278765"/>
            <a:ext cx="1165225" cy="1008380"/>
          </a:xfrm>
        </p:spPr>
        <p:txBody>
          <a:bodyPr/>
          <a:lstStyle/>
          <a:p>
            <a:r>
              <a:rPr lang="en-US" altLang="zh-CN" dirty="0"/>
              <a:t>3.1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研究设计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97535" y="1429385"/>
            <a:ext cx="18440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 b="1"/>
              <a:t>第二个模型：</a:t>
            </a:r>
            <a:endParaRPr lang="zh-CN" altLang="en-US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4727"/>
          <a:stretch>
            <a:fillRect/>
          </a:stretch>
        </p:blipFill>
        <p:spPr>
          <a:xfrm>
            <a:off x="2673985" y="1215390"/>
            <a:ext cx="3749675" cy="825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1190" y="2176780"/>
            <a:ext cx="81534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/>
              <a:t>控制变量：借鉴BharathandShumway（2008）、Brogaardetal.（2015）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038985" y="2624455"/>
            <a:ext cx="827532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00"/>
              <a:t>权益规模（lnequity），用上一期末权益市值的自然对数衡量；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债务规模（lndebt），用上一期负债账面价值的自然对数衡量；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波动性（_O_e），用上一期年化股票收益波动率的倒数衡量；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股票回报率（ExcessReturn），用上一期基于市场回报的股票超额收益率衡量；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盈利能力b（income_asset），用上一期净利润与总资产的比值衡量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0" y="278765"/>
            <a:ext cx="1323975" cy="1008380"/>
          </a:xfrm>
        </p:spPr>
        <p:txBody>
          <a:bodyPr/>
          <a:lstStyle/>
          <a:p>
            <a:r>
              <a:rPr lang="en-US" altLang="zh-CN" dirty="0"/>
              <a:t>3.1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研究设计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97535" y="1429385"/>
            <a:ext cx="11022965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en-US" altLang="zh-CN" b="1"/>
              <a:t>Data</a:t>
            </a:r>
            <a:endParaRPr lang="en-US" altLang="zh-CN" b="1"/>
          </a:p>
          <a:p>
            <a:pPr marL="742950" lvl="1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样本：2002—2018年中国沪深A股上市公司</a:t>
            </a:r>
            <a:endParaRPr lang="zh-CN" altLang="en-US"/>
          </a:p>
          <a:p>
            <a:pPr marL="742950" lvl="1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来源：</a:t>
            </a:r>
            <a:r>
              <a:rPr lang="en-US" altLang="zh-CN"/>
              <a:t>CSMAR</a:t>
            </a:r>
            <a:endParaRPr lang="en-US" altLang="zh-CN"/>
          </a:p>
          <a:p>
            <a:pPr marL="742950" lvl="1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样本处理</a:t>
            </a:r>
            <a:endParaRPr lang="zh-CN" altLang="en-US"/>
          </a:p>
          <a:p>
            <a:pPr marL="1200150" lvl="2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剔除金融业企业；</a:t>
            </a:r>
            <a:endParaRPr lang="zh-CN" altLang="en-US"/>
          </a:p>
          <a:p>
            <a:pPr marL="1200150" lvl="2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剔除数据缺失的样本；</a:t>
            </a:r>
            <a:endParaRPr lang="zh-CN" altLang="en-US"/>
          </a:p>
          <a:p>
            <a:pPr marL="1200150" lvl="2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剔除数据异常的样本；</a:t>
            </a:r>
            <a:endParaRPr lang="zh-CN" altLang="en-US"/>
          </a:p>
          <a:p>
            <a:pPr marL="1200150" lvl="2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剔除上市不满2年的样本；</a:t>
            </a:r>
            <a:endParaRPr lang="zh-CN" altLang="en-US"/>
          </a:p>
          <a:p>
            <a:pPr marL="1200150" lvl="2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剔除样本周期内ST企业样本</a:t>
            </a:r>
            <a:endParaRPr lang="zh-CN" altLang="en-US"/>
          </a:p>
          <a:p>
            <a:pPr marL="1200150" lvl="2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对所有连续变量进行了1%和99%的缩尾处理</a:t>
            </a:r>
            <a:endParaRPr lang="zh-CN" altLang="en-US"/>
          </a:p>
          <a:p>
            <a:pPr marL="742950" lvl="1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0" y="278765"/>
            <a:ext cx="1323975" cy="1008380"/>
          </a:xfrm>
        </p:spPr>
        <p:txBody>
          <a:bodyPr/>
          <a:lstStyle/>
          <a:p>
            <a:r>
              <a:rPr lang="en-US" altLang="zh-CN" dirty="0"/>
              <a:t>3.2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实证结果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55270" y="1287145"/>
            <a:ext cx="1840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/>
              <a:t>基本回归结果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b="527"/>
          <a:stretch>
            <a:fillRect/>
          </a:stretch>
        </p:blipFill>
        <p:spPr>
          <a:xfrm>
            <a:off x="1437640" y="1878330"/>
            <a:ext cx="8382635" cy="419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0" y="278765"/>
            <a:ext cx="1323975" cy="1008380"/>
          </a:xfrm>
        </p:spPr>
        <p:txBody>
          <a:bodyPr/>
          <a:lstStyle/>
          <a:p>
            <a:r>
              <a:rPr lang="en-US" altLang="zh-CN" dirty="0"/>
              <a:t>3.2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实证结果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55270" y="1287145"/>
            <a:ext cx="1840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/>
              <a:t>基本回归结果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935" y="1801495"/>
            <a:ext cx="8382635" cy="372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PART01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en-US" altLang="zh-CN" dirty="0" smtClean="0"/>
              <a:t>03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en-US" altLang="zh-CN" dirty="0" smtClean="0"/>
              <a:t>04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en-US" altLang="zh-CN" dirty="0" smtClean="0"/>
              <a:t>05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7392035" y="1885315"/>
            <a:ext cx="4051300" cy="528320"/>
          </a:xfrm>
        </p:spPr>
        <p:txBody>
          <a:bodyPr/>
          <a:lstStyle/>
          <a:p>
            <a:r>
              <a:rPr lang="zh-CN" altLang="en-US" dirty="0"/>
              <a:t>研究现状</a:t>
            </a:r>
            <a:r>
              <a:rPr lang="en-US" altLang="zh-CN" dirty="0"/>
              <a:t>&amp;</a:t>
            </a:r>
            <a:r>
              <a:rPr lang="zh-CN" altLang="en-US" dirty="0"/>
              <a:t>贡献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/>
              <a:t>理论分析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9"/>
          </p:nvPr>
        </p:nvSpPr>
        <p:spPr>
          <a:xfrm>
            <a:off x="7392035" y="3411220"/>
            <a:ext cx="4525010" cy="517525"/>
          </a:xfrm>
        </p:spPr>
        <p:txBody>
          <a:bodyPr/>
          <a:lstStyle/>
          <a:p>
            <a:r>
              <a:rPr lang="zh-CN" altLang="en-US" dirty="0"/>
              <a:t>研究设计</a:t>
            </a:r>
            <a:r>
              <a:rPr lang="en-US" altLang="zh-CN" dirty="0"/>
              <a:t>&amp;</a:t>
            </a:r>
            <a:r>
              <a:rPr lang="zh-CN" altLang="en-US" dirty="0"/>
              <a:t>实证结果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0"/>
          </p:nvPr>
        </p:nvSpPr>
        <p:spPr>
          <a:xfrm>
            <a:off x="7392035" y="4179570"/>
            <a:ext cx="4182110" cy="527685"/>
          </a:xfrm>
        </p:spPr>
        <p:txBody>
          <a:bodyPr/>
          <a:lstStyle/>
          <a:p>
            <a:r>
              <a:rPr lang="zh-CN" altLang="en-US" dirty="0"/>
              <a:t>进一步</a:t>
            </a:r>
            <a:r>
              <a:rPr lang="en-US" altLang="zh-CN" dirty="0"/>
              <a:t>&amp;</a:t>
            </a:r>
            <a:r>
              <a:rPr lang="zh-CN" altLang="en-US" dirty="0"/>
              <a:t>拓展研究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1"/>
          </p:nvPr>
        </p:nvSpPr>
        <p:spPr>
          <a:xfrm>
            <a:off x="7392035" y="4956810"/>
            <a:ext cx="4182110" cy="518160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文章结论及后续工作</a:t>
            </a:r>
            <a:endParaRPr lang="zh-CN" altLang="en-US" dirty="0"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38240" y="5709285"/>
            <a:ext cx="1153795" cy="96583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0" y="278765"/>
            <a:ext cx="1323975" cy="1008380"/>
          </a:xfrm>
        </p:spPr>
        <p:txBody>
          <a:bodyPr/>
          <a:lstStyle/>
          <a:p>
            <a:r>
              <a:rPr lang="en-US" altLang="zh-CN" dirty="0"/>
              <a:t>3.2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实证结果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55270" y="1287145"/>
            <a:ext cx="915543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/>
              <a:t>稳健性检验</a:t>
            </a:r>
            <a:r>
              <a:rPr lang="en-US" altLang="zh-CN"/>
              <a:t>1</a:t>
            </a:r>
            <a:r>
              <a:rPr lang="zh-CN" altLang="en-US"/>
              <a:t>——转换违约风险的代理变量</a:t>
            </a:r>
            <a:endParaRPr lang="zh-CN" altLang="en-US"/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en-US" altLang="zh-CN"/>
              <a:t>Z-score</a:t>
            </a:r>
            <a:r>
              <a:rPr lang="zh-CN" altLang="en-US"/>
              <a:t>：（3.3×息税前利润+营业收入+1.4×留存收益+1.2×净营运资本）/总资产</a:t>
            </a:r>
            <a:endParaRPr lang="zh-CN" altLang="en-US"/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/>
              <a:t>财务困境</a:t>
            </a:r>
            <a:r>
              <a:rPr lang="en-US" altLang="zh-CN"/>
              <a:t>FD</a:t>
            </a:r>
            <a:r>
              <a:rPr lang="zh-CN" altLang="en-US"/>
              <a:t>：当期息税前利润＜上期利息支出的80%，</a:t>
            </a:r>
            <a:r>
              <a:rPr lang="en-US" altLang="zh-CN"/>
              <a:t>FD=</a:t>
            </a:r>
            <a:r>
              <a:rPr lang="zh-CN" altLang="en-US"/>
              <a:t>1，企业陷入财务困境</a:t>
            </a:r>
            <a:r>
              <a:rPr lang="en-US" altLang="zh-CN"/>
              <a:t>;</a:t>
            </a:r>
            <a:endParaRPr lang="zh-CN" altLang="en-US"/>
          </a:p>
          <a:p>
            <a:pPr lvl="1" indent="0" algn="l">
              <a:buFont typeface="Wingdings" panose="05000000000000000000" charset="0"/>
              <a:buNone/>
            </a:pPr>
            <a:r>
              <a:rPr lang="zh-CN" altLang="en-US"/>
              <a:t>否则为</a:t>
            </a:r>
            <a:r>
              <a:rPr lang="en-US" altLang="zh-CN"/>
              <a:t>FD=</a:t>
            </a:r>
            <a:r>
              <a:rPr lang="zh-CN" altLang="en-US"/>
              <a:t>0，没有陷入财务困境</a:t>
            </a:r>
            <a:endParaRPr lang="zh-CN" altLang="en-US"/>
          </a:p>
          <a:p>
            <a:pPr marL="742950" lvl="1" indent="-285750" algn="l">
              <a:buFont typeface="Wingdings" panose="05000000000000000000" charset="0"/>
              <a:buChar char=""/>
            </a:pPr>
            <a:endParaRPr lang="zh-CN" altLang="en-US"/>
          </a:p>
          <a:p>
            <a:pPr lvl="1" indent="0" algn="l">
              <a:buFont typeface="Wingdings" panose="05000000000000000000" charset="0"/>
              <a:buNone/>
            </a:pPr>
            <a:endParaRPr lang="zh-CN" altLang="en-US"/>
          </a:p>
          <a:p>
            <a:pPr marL="742950" lvl="1" indent="-285750">
              <a:buFont typeface="Wingdings" panose="05000000000000000000" charset="0"/>
              <a:buChar char=""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7640" y="2540000"/>
            <a:ext cx="8382635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0" y="278765"/>
            <a:ext cx="1323975" cy="1008380"/>
          </a:xfrm>
        </p:spPr>
        <p:txBody>
          <a:bodyPr/>
          <a:lstStyle/>
          <a:p>
            <a:r>
              <a:rPr lang="en-US" altLang="zh-CN" dirty="0"/>
              <a:t>3.2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实证结果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55270" y="1143635"/>
            <a:ext cx="107403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/>
              <a:t>稳健性检验</a:t>
            </a:r>
            <a:r>
              <a:rPr lang="en-US" altLang="zh-CN"/>
              <a:t>2</a:t>
            </a:r>
            <a:r>
              <a:rPr lang="zh-CN" altLang="en-US"/>
              <a:t>——内生性</a:t>
            </a:r>
            <a:endParaRPr lang="zh-CN" altLang="en-US"/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/>
              <a:t>工具变量</a:t>
            </a:r>
            <a:r>
              <a:rPr lang="en-US" altLang="zh-CN"/>
              <a:t>:</a:t>
            </a:r>
            <a:endParaRPr lang="en-US" altLang="zh-CN"/>
          </a:p>
          <a:p>
            <a:pPr marL="1200150" lvl="2" indent="-285750" algn="l">
              <a:buFont typeface="Wingdings" panose="05000000000000000000" charset="0"/>
              <a:buChar char=""/>
            </a:pPr>
            <a:r>
              <a:rPr lang="zh-CN" altLang="en-US"/>
              <a:t>行业成长性：同行业营业收入增长率的中位数</a:t>
            </a:r>
            <a:endParaRPr lang="zh-CN" altLang="en-US"/>
          </a:p>
          <a:p>
            <a:pPr marL="1200150" lvl="2" indent="-285750" algn="l">
              <a:buFont typeface="Wingdings" panose="05000000000000000000" charset="0"/>
              <a:buChar char=""/>
            </a:pPr>
            <a:r>
              <a:rPr lang="zh-CN" altLang="en-US"/>
              <a:t>行业效率缺口：同行业效率缺口的中位数</a:t>
            </a:r>
            <a:endParaRPr lang="zh-CN" altLang="en-US"/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en-US" altLang="zh-CN"/>
              <a:t>Heckman</a:t>
            </a:r>
            <a:r>
              <a:rPr lang="zh-CN" altLang="en-US"/>
              <a:t>两阶段法：样本自选择问题；借鉴Campa and Kedia（2002）</a:t>
            </a:r>
            <a:endParaRPr lang="zh-CN" altLang="en-US"/>
          </a:p>
          <a:p>
            <a:pPr marL="742950" lvl="1" indent="-285750">
              <a:buFont typeface="Wingdings" panose="05000000000000000000" charset="0"/>
              <a:buChar char=""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4780" y="2661920"/>
            <a:ext cx="7484110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0" y="278765"/>
            <a:ext cx="1323975" cy="1008380"/>
          </a:xfrm>
        </p:spPr>
        <p:txBody>
          <a:bodyPr/>
          <a:lstStyle/>
          <a:p>
            <a:r>
              <a:rPr lang="en-US" altLang="zh-CN" dirty="0"/>
              <a:t>3.2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实证结果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55270" y="1143635"/>
            <a:ext cx="10558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/>
              <a:t>稳健性检验</a:t>
            </a:r>
            <a:r>
              <a:rPr lang="en-US" altLang="zh-CN"/>
              <a:t>3</a:t>
            </a:r>
            <a:r>
              <a:rPr lang="zh-CN" altLang="en-US"/>
              <a:t>——遗漏变量</a:t>
            </a:r>
            <a:endParaRPr lang="zh-CN" altLang="en-US"/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/>
              <a:t>公司治理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3325" y="1544955"/>
            <a:ext cx="6786880" cy="5113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52930" y="2525395"/>
            <a:ext cx="2228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>
                <a:sym typeface="+mn-ea"/>
              </a:rPr>
              <a:t>第一大股东持股比例</a:t>
            </a:r>
            <a:endParaRPr lang="zh-CN" altLang="en-US" sz="12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25400" y="2985770"/>
            <a:ext cx="38404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1200">
                <a:sym typeface="+mn-ea"/>
              </a:rPr>
              <a:t>股权制衡度：第二大股东与第一大股东持股比例的比值</a:t>
            </a:r>
            <a:endParaRPr lang="zh-CN" altLang="en-US" sz="12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5400" y="3462020"/>
            <a:ext cx="3535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1200">
                <a:sym typeface="+mn-ea"/>
              </a:rPr>
              <a:t>董事会独立性：独立董事人数占董事会规模的比例</a:t>
            </a:r>
            <a:endParaRPr lang="zh-CN" altLang="en-US" sz="12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65400" y="3938270"/>
            <a:ext cx="9448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ym typeface="+mn-ea"/>
              </a:rPr>
              <a:t>董事会规模</a:t>
            </a:r>
            <a:endParaRPr lang="zh-CN" altLang="en-US" sz="12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5200" y="4398645"/>
            <a:ext cx="2773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1200">
                <a:sym typeface="+mn-ea"/>
              </a:rPr>
              <a:t>两职合一：总经理和董事长兼任情况，</a:t>
            </a:r>
            <a:endParaRPr lang="zh-CN" altLang="en-US" sz="1200">
              <a:sym typeface="+mn-ea"/>
            </a:endParaRPr>
          </a:p>
          <a:p>
            <a:pPr algn="l"/>
            <a:r>
              <a:rPr lang="zh-CN" altLang="en-US" sz="1200">
                <a:sym typeface="+mn-ea"/>
              </a:rPr>
              <a:t>同一人取值为0，非同一人取值为1</a:t>
            </a:r>
            <a:endParaRPr lang="zh-CN" altLang="en-US" sz="1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915406" y="3890952"/>
            <a:ext cx="2340139" cy="496824"/>
          </a:xfrm>
        </p:spPr>
        <p:txBody>
          <a:bodyPr/>
          <a:lstStyle/>
          <a:p>
            <a:r>
              <a:rPr lang="en-US" altLang="zh-CN" dirty="0" smtClean="0"/>
              <a:t>PARTFORE</a:t>
            </a:r>
            <a:endParaRPr lang="en-US" altLang="zh-CN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进一步</a:t>
            </a:r>
            <a:r>
              <a:rPr lang="en-US" altLang="zh-CN" dirty="0"/>
              <a:t>&amp;</a:t>
            </a:r>
            <a:r>
              <a:rPr lang="zh-CN" altLang="en-US" dirty="0"/>
              <a:t>拓展研究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2720" y="278765"/>
            <a:ext cx="1096645" cy="1008380"/>
          </a:xfrm>
        </p:spPr>
        <p:txBody>
          <a:bodyPr/>
          <a:lstStyle/>
          <a:p>
            <a:r>
              <a:rPr lang="en-US" altLang="zh-CN" dirty="0"/>
              <a:t>4.1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进一步研究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24230" y="1287145"/>
            <a:ext cx="991298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 sz="1400"/>
              <a:t>不同经济周期，债务违约边界的差异</a:t>
            </a:r>
            <a:endParaRPr lang="zh-CN" altLang="en-US" sz="1400"/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 sz="1400"/>
              <a:t>借鉴Steenkamp and Fang（2011）、陈漫和张新国（2016），</a:t>
            </a:r>
            <a:r>
              <a:rPr lang="en-US" altLang="zh-CN" sz="1400"/>
              <a:t>HP</a:t>
            </a:r>
            <a:r>
              <a:rPr lang="zh-CN" altLang="en-US" sz="1400"/>
              <a:t>滤波法提取</a:t>
            </a:r>
            <a:r>
              <a:rPr lang="en-US" altLang="zh-CN" sz="1400"/>
              <a:t>GDP序列中的经济周期因素，识别样本观测值所处年度的经济周期</a:t>
            </a:r>
            <a:endParaRPr lang="en-US" altLang="zh-CN" sz="1400"/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 sz="1400">
                <a:sym typeface="+mn-ea"/>
              </a:rPr>
              <a:t>分别考察经济扩张期和紧缩期内企业债务违约边界的形态</a:t>
            </a:r>
            <a:endParaRPr lang="en-US" altLang="zh-CN" sz="1400"/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en-US" altLang="zh-CN" sz="1400"/>
              <a:t>经济扩张期</a:t>
            </a:r>
            <a:r>
              <a:rPr lang="zh-CN" altLang="en-US" sz="1400"/>
              <a:t>：</a:t>
            </a:r>
            <a:r>
              <a:rPr lang="en-US" altLang="zh-CN" sz="1400"/>
              <a:t>运营效率对借款利率和资本结构的变化更加敏感，债务违约边界位于紧缩期债务违约边界上方</a:t>
            </a:r>
            <a:r>
              <a:rPr lang="zh-CN" altLang="en-US" sz="1400"/>
              <a:t>；</a:t>
            </a:r>
            <a:endParaRPr lang="zh-CN" altLang="en-US" sz="1400"/>
          </a:p>
          <a:p>
            <a:pPr lvl="1" indent="0" algn="l">
              <a:buFont typeface="Wingdings" panose="05000000000000000000" charset="0"/>
              <a:buNone/>
            </a:pPr>
            <a:r>
              <a:rPr lang="zh-CN" altLang="en-US" sz="1400"/>
              <a:t>社会需求旺盛</a:t>
            </a:r>
            <a:r>
              <a:rPr lang="zh-CN" altLang="en-US" sz="1400">
                <a:latin typeface="Arial" panose="020B0604020202090204" pitchFamily="34" charset="0"/>
                <a:cs typeface="Arial" panose="020B0604020202090204" pitchFamily="34" charset="0"/>
              </a:rPr>
              <a:t>→企业增加投资获得更高回报</a:t>
            </a:r>
            <a:r>
              <a:rPr lang="zh-CN" altLang="en-US" sz="1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→增加杠杆可获得更高运营效率</a:t>
            </a:r>
            <a:endParaRPr lang="zh-CN" altLang="en-US" sz="140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pPr lvl="1" indent="0" algn="l">
              <a:buFont typeface="Wingdings" panose="05000000000000000000" charset="0"/>
              <a:buNone/>
            </a:pPr>
            <a:r>
              <a:rPr lang="zh-CN" altLang="en-US" sz="1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紧缩货币政策→借款利率高→负债获得更高收益时才不会违约</a:t>
            </a:r>
            <a:endParaRPr lang="zh-CN" altLang="en-US" sz="140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3340" y="2950845"/>
            <a:ext cx="6077585" cy="388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2720" y="278765"/>
            <a:ext cx="1096645" cy="1008380"/>
          </a:xfrm>
        </p:spPr>
        <p:txBody>
          <a:bodyPr/>
          <a:lstStyle/>
          <a:p>
            <a:r>
              <a:rPr lang="en-US" altLang="zh-CN" dirty="0"/>
              <a:t>4.2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拓展研究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24230" y="1287145"/>
            <a:ext cx="991298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 sz="1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调节效应</a:t>
            </a:r>
            <a:endParaRPr lang="zh-CN" altLang="en-US" sz="140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 sz="1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融资约束→融资成本上升→提高效率缺口→增加违约风险</a:t>
            </a:r>
            <a:endParaRPr lang="zh-CN" altLang="en-US" sz="140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pPr marL="1200150" lvl="2" indent="-285750" algn="l">
              <a:buFont typeface="Wingdings" panose="05000000000000000000" charset="0"/>
              <a:buChar char=""/>
            </a:pPr>
            <a:r>
              <a:rPr lang="zh-CN" altLang="en-US" sz="1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参考李君平和徐龙炳（2015b）：四因子KZ指数（KZ_index=-3.014×现金/总资产-4.444×经营现金流/总资产-62.626×现金股利/总资产+0.153×资产负债率）</a:t>
            </a:r>
            <a:endParaRPr lang="zh-CN" altLang="en-US" sz="140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 sz="1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股价高估</a:t>
            </a:r>
            <a:endParaRPr lang="zh-CN" altLang="en-US" sz="140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pPr marL="1200150" lvl="2" indent="-285750" algn="l">
              <a:buFont typeface="Wingdings" panose="05000000000000000000" charset="0"/>
              <a:buChar char=""/>
            </a:pPr>
            <a:r>
              <a:rPr lang="zh-CN" altLang="en-US" sz="1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股价高估→扩大融资→促进投资→影响效率缺口【李君平和徐龙炳（2015a）】</a:t>
            </a:r>
            <a:endParaRPr lang="zh-CN" altLang="en-US" sz="140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pPr marL="1200150" lvl="2" indent="-285750" algn="l">
              <a:buFont typeface="Wingdings" panose="05000000000000000000" charset="0"/>
              <a:buChar char=""/>
            </a:pPr>
            <a:r>
              <a:rPr lang="zh-CN" altLang="en-US" sz="1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股价高估→降低债务融资成本</a:t>
            </a:r>
            <a:endParaRPr lang="zh-CN" altLang="en-US" sz="140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pPr marL="1200150" lvl="2" indent="-285750" algn="l">
              <a:buFont typeface="Wingdings" panose="05000000000000000000" charset="0"/>
              <a:buChar char=""/>
            </a:pPr>
            <a:r>
              <a:rPr lang="zh-CN" altLang="en-US" sz="1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参考hodes-Kropf（2005）</a:t>
            </a:r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,</a:t>
            </a:r>
            <a:r>
              <a:rPr lang="zh-CN" altLang="en-US" sz="1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估计公司股票的内在价值，股价高估</a:t>
            </a:r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=实际市场价值/内在价值</a:t>
            </a:r>
            <a:endParaRPr lang="en-US" altLang="zh-CN" sz="140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4470" y="3079115"/>
            <a:ext cx="5060950" cy="377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05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915406" y="3890952"/>
            <a:ext cx="2340139" cy="496824"/>
          </a:xfrm>
        </p:spPr>
        <p:txBody>
          <a:bodyPr/>
          <a:lstStyle/>
          <a:p>
            <a:r>
              <a:rPr lang="en-US" altLang="zh-CN" dirty="0" smtClean="0"/>
              <a:t>PARTSIX</a:t>
            </a:r>
            <a:endParaRPr lang="en-US" altLang="zh-CN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结论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89230" y="278765"/>
            <a:ext cx="1134745" cy="1008380"/>
          </a:xfrm>
        </p:spPr>
        <p:txBody>
          <a:bodyPr/>
          <a:lstStyle/>
          <a:p>
            <a:r>
              <a:rPr lang="en-US" altLang="zh-CN" dirty="0"/>
              <a:t>5.1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研究结论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95630" y="1565275"/>
            <a:ext cx="102050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债务违约边界客观存在，由企业运营效率、借款利率和资本结构共同决定；</a:t>
            </a:r>
            <a:endParaRPr lang="zh-CN" altLang="en-US"/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效率缺口能够作为企业违约风险的有效识别指标；</a:t>
            </a:r>
            <a:endParaRPr lang="zh-CN" altLang="en-US"/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经济周期的不同阶段，企业债务违约边界的位置不同，扩张期债务违约边界位于紧缩期上方，对借款利率和资本结构的变化更加敏感；</a:t>
            </a:r>
            <a:endParaRPr lang="zh-CN" altLang="en-US"/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融资约束对效率缺口与违约概率之间的正相关关系具有</a:t>
            </a:r>
            <a:r>
              <a:rPr lang="zh-CN" altLang="en-US" b="1"/>
              <a:t>促进</a:t>
            </a:r>
            <a:r>
              <a:rPr lang="zh-CN" altLang="en-US"/>
              <a:t>作用，而股价高估对效率缺口与违约概率之间的正相关关系具有</a:t>
            </a:r>
            <a:r>
              <a:rPr lang="zh-CN" altLang="en-US" b="1"/>
              <a:t>抑制</a:t>
            </a:r>
            <a:r>
              <a:rPr lang="zh-CN" altLang="en-US"/>
              <a:t>作用；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89230" y="278765"/>
            <a:ext cx="1134745" cy="1008380"/>
          </a:xfrm>
        </p:spPr>
        <p:txBody>
          <a:bodyPr/>
          <a:lstStyle/>
          <a:p>
            <a:r>
              <a:rPr lang="en-US" altLang="zh-CN" dirty="0"/>
              <a:t>5.2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后续工作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95630" y="1565275"/>
            <a:ext cx="102050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模型</a:t>
            </a:r>
            <a:r>
              <a:rPr lang="en-US" altLang="zh-CN"/>
              <a:t>1</a:t>
            </a:r>
            <a:r>
              <a:rPr lang="zh-CN" altLang="en-US"/>
              <a:t>中的债务违约边界上的运营效率 </a:t>
            </a:r>
            <a:r>
              <a:rPr lang="en-US" altLang="zh-CN"/>
              <a:t>R*</a:t>
            </a:r>
            <a:r>
              <a:rPr lang="zh-CN" altLang="en-US"/>
              <a:t>是如何得来？</a:t>
            </a:r>
            <a:endParaRPr lang="zh-CN" altLang="en-US"/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表</a:t>
            </a:r>
            <a:r>
              <a:rPr lang="en-US" altLang="zh-CN"/>
              <a:t>1 </a:t>
            </a:r>
            <a:r>
              <a:rPr lang="zh-CN" altLang="en-US"/>
              <a:t>和附表</a:t>
            </a:r>
            <a:r>
              <a:rPr lang="en-US" altLang="zh-CN"/>
              <a:t>2 </a:t>
            </a:r>
            <a:r>
              <a:rPr lang="zh-CN" altLang="en-US"/>
              <a:t>分别用两种方式计算的利率进行回归，这两个利率具体怎么计算的？</a:t>
            </a:r>
            <a:endParaRPr lang="zh-CN" altLang="en-US"/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en-US" altLang="zh-CN"/>
              <a:t>CSMAR</a:t>
            </a:r>
            <a:r>
              <a:rPr lang="zh-CN" altLang="en-US"/>
              <a:t>中利息支出的大面积缺失，从其他数据库补充；</a:t>
            </a:r>
            <a:endParaRPr lang="zh-CN" altLang="en-US"/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股价高估的算法 </a:t>
            </a:r>
            <a:r>
              <a:rPr lang="en-US" altLang="zh-CN"/>
              <a:t>or </a:t>
            </a:r>
            <a:r>
              <a:rPr lang="zh-CN" altLang="en-US"/>
              <a:t>其他度量方式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52900" y="1930400"/>
            <a:ext cx="3848100" cy="1398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7060202020A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7060202020A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7060202020A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7060202020A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7060202020A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 Narrow" panose="020B07060202020A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 Narrow" panose="020B07060202020A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 Narrow" panose="020B07060202020A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 Narrow" panose="020B07060202020A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sz="8000" dirty="0">
                <a:solidFill>
                  <a:srgbClr val="FFFFFF"/>
                </a:solidFill>
              </a:rPr>
              <a:t>THANKS</a:t>
            </a:r>
            <a:endParaRPr lang="zh-CN" altLang="en-US" sz="8000" dirty="0">
              <a:solidFill>
                <a:srgbClr val="FFFFFF"/>
              </a:solidFill>
            </a:endParaRPr>
          </a:p>
        </p:txBody>
      </p:sp>
      <p:cxnSp>
        <p:nvCxnSpPr>
          <p:cNvPr id="3" name="直接连接符 6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4152900" y="3352800"/>
            <a:ext cx="3848100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PART</a:t>
            </a:r>
            <a:r>
              <a:rPr lang="en-US" altLang="zh-CN" dirty="0"/>
              <a:t>O</a:t>
            </a:r>
            <a:r>
              <a:rPr lang="en-US" altLang="zh-CN" dirty="0" smtClean="0"/>
              <a:t>NE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研究现状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研究现状</a:t>
            </a:r>
            <a:endParaRPr lang="zh-CN" altLang="en-US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1656080" y="26422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573" b="693"/>
          <a:stretch>
            <a:fillRect/>
          </a:stretch>
        </p:blipFill>
        <p:spPr>
          <a:xfrm>
            <a:off x="120015" y="1227455"/>
            <a:ext cx="12000230" cy="536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研究现状</a:t>
            </a:r>
            <a:endParaRPr lang="zh-CN" altLang="en-US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885" y="1275715"/>
            <a:ext cx="12192000" cy="5582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研究现状</a:t>
            </a:r>
            <a:endParaRPr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866775" y="1516380"/>
            <a:ext cx="1075690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180340" algn="l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243631951"/>
                </a:ext>
              </a:extLst>
            </a:pPr>
            <a:r>
              <a:rPr lang="zh-CN" altLang="en-US" b="1"/>
              <a:t>目前研究的不足</a:t>
            </a:r>
            <a:endParaRPr lang="zh-CN" altLang="en-US"/>
          </a:p>
          <a:p>
            <a:pPr marL="742950" lvl="1" indent="-180340" algn="l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243631951"/>
                </a:ext>
              </a:extLst>
            </a:pPr>
            <a:r>
              <a:rPr lang="zh-CN" altLang="en-US"/>
              <a:t>财务困境的概念下，基于数理方法筛选和判别预警指标：缺少研究违约的本源性原因和经济学逻辑</a:t>
            </a:r>
            <a:endParaRPr lang="zh-CN" altLang="en-US"/>
          </a:p>
          <a:p>
            <a:pPr marL="742950" lvl="1" indent="-180340" algn="l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243631951"/>
                </a:ext>
              </a:extLst>
            </a:pPr>
            <a:r>
              <a:rPr lang="zh-CN" altLang="en-US"/>
              <a:t>违约边界的确定：缺少严谨的理论依据和量化标准</a:t>
            </a:r>
            <a:endParaRPr lang="zh-CN" altLang="en-US"/>
          </a:p>
          <a:p>
            <a:pPr marL="742950" lvl="1" indent="-180340" algn="l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243631951"/>
                </a:ext>
              </a:extLst>
            </a:pPr>
            <a:r>
              <a:rPr lang="zh-CN" altLang="en-US"/>
              <a:t>基于实证数据：较强的数据依赖</a:t>
            </a:r>
            <a:endParaRPr lang="zh-CN" altLang="en-US"/>
          </a:p>
          <a:p>
            <a:pPr marL="742950" lvl="1" indent="-180340" algn="l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243631951"/>
                </a:ext>
              </a:extLst>
            </a:pPr>
            <a:r>
              <a:rPr lang="zh-CN" altLang="en-US"/>
              <a:t>缺少企业融资结构研究，过度融资</a:t>
            </a:r>
            <a:endParaRPr lang="zh-CN" altLang="en-US"/>
          </a:p>
          <a:p>
            <a:pPr marL="742950" lvl="1" indent="-180340" algn="l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243631951"/>
                </a:ext>
              </a:extLst>
            </a:pPr>
            <a:r>
              <a:rPr lang="zh-CN" altLang="en-US"/>
              <a:t>缺少摆脱困境的研究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1710" y="4547235"/>
            <a:ext cx="549783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 b="1"/>
              <a:t>本文的贡献</a:t>
            </a:r>
            <a:endParaRPr lang="zh-CN" altLang="en-US"/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/>
              <a:t>新视角：基于企业运营的资本收支均衡条件</a:t>
            </a:r>
            <a:endParaRPr lang="zh-CN" altLang="en-US"/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/>
              <a:t>理论推演债务违约边界</a:t>
            </a:r>
            <a:endParaRPr lang="zh-CN" altLang="en-US"/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/>
              <a:t>构建了识别违约风险的简化指标（效率缺口）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PARTTWO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理论分析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理论分析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02005" y="1475740"/>
            <a:ext cx="10071100" cy="1337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18034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243631951"/>
                </a:ext>
              </a:extLst>
            </a:pPr>
            <a:r>
              <a:rPr lang="zh-CN" altLang="en-US" b="1"/>
              <a:t>违约边界的理论推导</a:t>
            </a:r>
            <a:endParaRPr lang="zh-CN" altLang="en-US"/>
          </a:p>
          <a:p>
            <a:pPr marL="742950" lvl="1" indent="-18034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243631951"/>
                </a:ext>
              </a:extLst>
            </a:pPr>
            <a:r>
              <a:rPr lang="zh-CN" altLang="en-US"/>
              <a:t>企业制定融资方案时，当期的资本收益</a:t>
            </a:r>
            <a:r>
              <a:rPr lang="en-US" altLang="zh-CN"/>
              <a:t>≥</a:t>
            </a:r>
            <a:r>
              <a:rPr lang="zh-CN" altLang="en-US"/>
              <a:t>当期的各项成本之和；否则，资本亏损</a:t>
            </a:r>
            <a:r>
              <a:rPr lang="en-US" altLang="zh-CN"/>
              <a:t>→</a:t>
            </a:r>
            <a:r>
              <a:rPr lang="zh-CN" altLang="en-US"/>
              <a:t>违约风险</a:t>
            </a:r>
            <a:endParaRPr lang="zh-CN" altLang="en-US"/>
          </a:p>
          <a:p>
            <a:pPr marL="742950" lvl="1" indent="-18034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243631951"/>
                </a:ext>
              </a:extLst>
            </a:pPr>
            <a:r>
              <a:rPr lang="zh-CN" altLang="en-US"/>
              <a:t>临界状态：资本收益</a:t>
            </a:r>
            <a:r>
              <a:rPr lang="en-US" altLang="zh-CN"/>
              <a:t>=</a:t>
            </a:r>
            <a:r>
              <a:rPr lang="zh-CN" altLang="en-US"/>
              <a:t>全部支出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37640" y="3685540"/>
            <a:ext cx="90709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b="1"/>
              <a:t>资本收益函数               </a:t>
            </a:r>
            <a:r>
              <a:rPr lang="en-US" altLang="zh-CN" b="1"/>
              <a:t>Income=R</a:t>
            </a:r>
            <a:r>
              <a:rPr lang="zh-CN" altLang="en-US" b="1"/>
              <a:t>×</a:t>
            </a:r>
            <a:r>
              <a:rPr lang="en-US" altLang="zh-CN" b="1"/>
              <a:t>(E</a:t>
            </a:r>
            <a:r>
              <a:rPr lang="zh-CN" altLang="en-US" b="1"/>
              <a:t>＋</a:t>
            </a:r>
            <a:r>
              <a:rPr lang="en-US" altLang="zh-CN" b="1"/>
              <a:t>D)</a:t>
            </a:r>
            <a:r>
              <a:rPr lang="zh-CN" altLang="en-US" b="1"/>
              <a:t>－</a:t>
            </a:r>
            <a:r>
              <a:rPr lang="en-US" altLang="zh-CN" b="1"/>
              <a:t>A</a:t>
            </a:r>
            <a:r>
              <a:rPr lang="zh-CN" altLang="en-US" b="1"/>
              <a:t>×</a:t>
            </a:r>
            <a:r>
              <a:rPr lang="en-US" altLang="zh-CN" b="1"/>
              <a:t>(E</a:t>
            </a:r>
            <a:r>
              <a:rPr lang="zh-CN" altLang="en-US" b="1"/>
              <a:t>＋</a:t>
            </a:r>
            <a:r>
              <a:rPr lang="en-US" altLang="zh-CN" b="1"/>
              <a:t>D)</a:t>
            </a:r>
            <a:endParaRPr lang="en-US" altLang="zh-CN" b="1"/>
          </a:p>
          <a:p>
            <a:pPr fontAlgn="auto">
              <a:lnSpc>
                <a:spcPct val="150000"/>
              </a:lnSpc>
            </a:pPr>
            <a:r>
              <a:rPr lang="en-US" altLang="zh-CN"/>
              <a:t>                                       R-</a:t>
            </a:r>
            <a:r>
              <a:rPr lang="zh-CN" altLang="en-US"/>
              <a:t>单位资本回报率；</a:t>
            </a:r>
            <a:r>
              <a:rPr lang="en-US" altLang="zh-CN"/>
              <a:t>A-</a:t>
            </a:r>
            <a:r>
              <a:rPr lang="zh-CN" altLang="en-US"/>
              <a:t>单位资本生产成本；</a:t>
            </a:r>
            <a:r>
              <a:rPr lang="en-US" altLang="zh-CN"/>
              <a:t>D-</a:t>
            </a:r>
            <a:r>
              <a:rPr lang="zh-CN" altLang="en-US"/>
              <a:t>负债；</a:t>
            </a:r>
            <a:r>
              <a:rPr lang="en-US" altLang="zh-CN"/>
              <a:t>E-</a:t>
            </a:r>
            <a:r>
              <a:rPr lang="zh-CN" altLang="en-US"/>
              <a:t>净资产</a:t>
            </a:r>
            <a:endParaRPr lang="en-US" altLang="zh-CN"/>
          </a:p>
          <a:p>
            <a:pPr fontAlgn="auto">
              <a:lnSpc>
                <a:spcPct val="150000"/>
              </a:lnSpc>
            </a:pPr>
            <a:endParaRPr lang="en-US" altLang="zh-CN"/>
          </a:p>
          <a:p>
            <a:pPr fontAlgn="auto">
              <a:lnSpc>
                <a:spcPct val="150000"/>
              </a:lnSpc>
            </a:pP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 b="1"/>
              <a:t>资本支出函数              </a:t>
            </a:r>
            <a:r>
              <a:rPr lang="en-US" altLang="zh-CN" b="1"/>
              <a:t>Cost=r</a:t>
            </a:r>
            <a:r>
              <a:rPr lang="zh-CN" altLang="en-US" b="1"/>
              <a:t>×️</a:t>
            </a:r>
            <a:r>
              <a:rPr lang="en-US" altLang="zh-CN" b="1"/>
              <a:t>D + φ</a:t>
            </a:r>
            <a:r>
              <a:rPr lang="zh-CN" altLang="en-US" b="1"/>
              <a:t>×️</a:t>
            </a:r>
            <a:r>
              <a:rPr lang="en-US" altLang="zh-CN" b="1"/>
              <a:t>E</a:t>
            </a:r>
            <a:endParaRPr lang="en-US" altLang="zh-CN" b="1"/>
          </a:p>
          <a:p>
            <a:pPr fontAlgn="auto">
              <a:lnSpc>
                <a:spcPct val="150000"/>
              </a:lnSpc>
            </a:pPr>
            <a:r>
              <a:rPr lang="en-US" altLang="zh-CN"/>
              <a:t>                                      r-</a:t>
            </a:r>
            <a:r>
              <a:rPr lang="zh-CN" altLang="en-US"/>
              <a:t>债务成本（借款利率）；</a:t>
            </a:r>
            <a:r>
              <a:rPr lang="en-US" altLang="zh-CN"/>
              <a:t>φ-</a:t>
            </a:r>
            <a:r>
              <a:rPr lang="zh-CN" altLang="en-US"/>
              <a:t>单位净资产支付的成本</a:t>
            </a:r>
            <a:endParaRPr lang="zh-CN" altLang="en-US"/>
          </a:p>
        </p:txBody>
      </p:sp>
      <p:sp>
        <p:nvSpPr>
          <p:cNvPr id="9" name="椭圆形标注 8"/>
          <p:cNvSpPr/>
          <p:nvPr/>
        </p:nvSpPr>
        <p:spPr>
          <a:xfrm>
            <a:off x="3930015" y="3128010"/>
            <a:ext cx="1312545" cy="391160"/>
          </a:xfrm>
          <a:prstGeom prst="wedgeEllipseCallout">
            <a:avLst>
              <a:gd name="adj1" fmla="val 34034"/>
              <a:gd name="adj2" fmla="val 87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总收入</a:t>
            </a:r>
            <a:endParaRPr lang="zh-CN" altLang="en-US"/>
          </a:p>
        </p:txBody>
      </p:sp>
      <p:sp>
        <p:nvSpPr>
          <p:cNvPr id="10" name="椭圆形标注 9"/>
          <p:cNvSpPr/>
          <p:nvPr/>
        </p:nvSpPr>
        <p:spPr>
          <a:xfrm>
            <a:off x="6024245" y="3096260"/>
            <a:ext cx="1976120" cy="391160"/>
          </a:xfrm>
          <a:prstGeom prst="wedgeEllipseCallout">
            <a:avLst>
              <a:gd name="adj1" fmla="val -31035"/>
              <a:gd name="adj2" fmla="val 93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总生产成本</a:t>
            </a:r>
            <a:endParaRPr lang="zh-CN" altLang="en-US"/>
          </a:p>
        </p:txBody>
      </p:sp>
      <p:sp>
        <p:nvSpPr>
          <p:cNvPr id="11" name="椭圆形标注 10"/>
          <p:cNvSpPr/>
          <p:nvPr/>
        </p:nvSpPr>
        <p:spPr>
          <a:xfrm>
            <a:off x="4883150" y="4773930"/>
            <a:ext cx="2409825" cy="422275"/>
          </a:xfrm>
          <a:prstGeom prst="wedgeEllipseCallout">
            <a:avLst>
              <a:gd name="adj1" fmla="val -31035"/>
              <a:gd name="adj2" fmla="val 93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权益融资支出</a:t>
            </a:r>
            <a:endParaRPr lang="zh-CN" altLang="en-US"/>
          </a:p>
        </p:txBody>
      </p:sp>
      <p:sp>
        <p:nvSpPr>
          <p:cNvPr id="12" name="椭圆形标注 11"/>
          <p:cNvSpPr/>
          <p:nvPr/>
        </p:nvSpPr>
        <p:spPr>
          <a:xfrm>
            <a:off x="2186940" y="4782185"/>
            <a:ext cx="2409190" cy="422275"/>
          </a:xfrm>
          <a:prstGeom prst="wedgeEllipseCallout">
            <a:avLst>
              <a:gd name="adj1" fmla="val 34034"/>
              <a:gd name="adj2" fmla="val 87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债务融资支出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理论分析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3293745" y="1466850"/>
                <a:ext cx="5212715" cy="27603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 fontAlgn="auto">
                  <a:lnSpc>
                    <a:spcPct val="150000"/>
                  </a:lnSpc>
                </a:pPr>
                <a:r>
                  <a:rPr lang="en-US" altLang="zh-CN">
                    <a:sym typeface="+mn-ea"/>
                  </a:rPr>
                  <a:t>Income=Cost</a:t>
                </a:r>
                <a:endParaRPr lang="en-US" altLang="zh-CN">
                  <a:sym typeface="+mn-ea"/>
                </a:endParaRPr>
              </a:p>
              <a:p>
                <a:pPr algn="ctr" fontAlgn="auto">
                  <a:lnSpc>
                    <a:spcPct val="150000"/>
                  </a:lnSpc>
                </a:pPr>
                <a:r>
                  <a:rPr lang="en-US" altLang="zh-CN">
                    <a:sym typeface="+mn-ea"/>
                  </a:rPr>
                  <a:t>R</a:t>
                </a:r>
                <a:r>
                  <a:rPr lang="zh-CN" altLang="en-US">
                    <a:sym typeface="+mn-ea"/>
                  </a:rPr>
                  <a:t>×</a:t>
                </a:r>
                <a:r>
                  <a:rPr lang="en-US" altLang="zh-CN">
                    <a:sym typeface="+mn-ea"/>
                  </a:rPr>
                  <a:t>(E</a:t>
                </a:r>
                <a:r>
                  <a:rPr lang="zh-CN" altLang="en-US">
                    <a:sym typeface="+mn-ea"/>
                  </a:rPr>
                  <a:t>＋</a:t>
                </a:r>
                <a:r>
                  <a:rPr lang="en-US" altLang="zh-CN">
                    <a:sym typeface="+mn-ea"/>
                  </a:rPr>
                  <a:t>D)</a:t>
                </a:r>
                <a:r>
                  <a:rPr lang="zh-CN" altLang="en-US">
                    <a:sym typeface="+mn-ea"/>
                  </a:rPr>
                  <a:t>－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 altLang="en-US">
                    <a:sym typeface="+mn-ea"/>
                  </a:rPr>
                  <a:t>×</a:t>
                </a:r>
                <a:r>
                  <a:rPr lang="en-US" altLang="zh-CN">
                    <a:sym typeface="+mn-ea"/>
                  </a:rPr>
                  <a:t>(E</a:t>
                </a:r>
                <a:r>
                  <a:rPr lang="zh-CN" altLang="en-US">
                    <a:sym typeface="+mn-ea"/>
                  </a:rPr>
                  <a:t>＋</a:t>
                </a:r>
                <a:r>
                  <a:rPr lang="en-US" altLang="zh-CN">
                    <a:sym typeface="+mn-ea"/>
                  </a:rPr>
                  <a:t>D)=r</a:t>
                </a:r>
                <a:r>
                  <a:rPr lang="zh-CN" altLang="en-US">
                    <a:sym typeface="+mn-ea"/>
                  </a:rPr>
                  <a:t>×️</a:t>
                </a:r>
                <a:r>
                  <a:rPr lang="en-US" altLang="zh-CN">
                    <a:sym typeface="+mn-ea"/>
                  </a:rPr>
                  <a:t>D+φ</a:t>
                </a:r>
                <a:r>
                  <a:rPr lang="zh-CN" altLang="en-US">
                    <a:sym typeface="+mn-ea"/>
                  </a:rPr>
                  <a:t>×️</a:t>
                </a:r>
                <a:r>
                  <a:rPr lang="en-US" altLang="zh-CN">
                    <a:sym typeface="+mn-ea"/>
                  </a:rPr>
                  <a:t>E</a:t>
                </a:r>
                <a:endParaRPr lang="en-US" altLang="zh-CN">
                  <a:sym typeface="+mn-ea"/>
                </a:endParaRPr>
              </a:p>
              <a:p>
                <a:pPr algn="ctr" fontAlgn="auto">
                  <a:lnSpc>
                    <a:spcPct val="150000"/>
                  </a:lnSpc>
                </a:pPr>
                <a:r>
                  <a:rPr lang="en-US" altLang="zh-CN">
                    <a:sym typeface="+mn-ea"/>
                  </a:rPr>
                  <a:t>R</a:t>
                </a:r>
                <a:r>
                  <a:rPr lang="zh-CN" altLang="en-US">
                    <a:sym typeface="+mn-ea"/>
                  </a:rPr>
                  <a:t>－</a:t>
                </a:r>
                <a:r>
                  <a:rPr lang="en-US" altLang="zh-CN">
                    <a:sym typeface="+mn-ea"/>
                  </a:rPr>
                  <a:t>A=r</a:t>
                </a:r>
                <a:r>
                  <a:rPr lang="zh-CN" altLang="en-US">
                    <a:sym typeface="+mn-ea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  <m:t>𝐷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  <m:t>𝐸</m:t>
                        </m:r>
                        <m: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  <m:t>+</m:t>
                        </m:r>
                        <m: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altLang="zh-CN">
                    <a:sym typeface="+mn-ea"/>
                  </a:rPr>
                  <a:t>+φ</a:t>
                </a:r>
                <a:r>
                  <a:rPr lang="zh-CN" altLang="en-US">
                    <a:sym typeface="+mn-ea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  <m:t>𝐸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  <m:t>𝐸</m:t>
                        </m:r>
                        <m: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  <m:t>+</m:t>
                        </m:r>
                        <m: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  <m:t>𝐷</m:t>
                        </m:r>
                      </m:den>
                    </m:f>
                  </m:oMath>
                </a14:m>
                <a:endParaRPr lang="en-US" altLang="zh-CN">
                  <a:sym typeface="+mn-ea"/>
                </a:endParaRPr>
              </a:p>
              <a:p>
                <a:pPr algn="ctr" fontAlgn="auto">
                  <a:lnSpc>
                    <a:spcPct val="150000"/>
                  </a:lnSpc>
                </a:pPr>
                <a:endParaRPr lang="en-US" altLang="zh-CN" b="1">
                  <a:sym typeface="+mn-ea"/>
                </a:endParaRPr>
              </a:p>
              <a:p>
                <a:pPr algn="ctr" fontAlgn="auto">
                  <a:lnSpc>
                    <a:spcPct val="150000"/>
                  </a:lnSpc>
                </a:pPr>
                <a:r>
                  <a:rPr lang="en-US" altLang="zh-CN" b="1">
                    <a:sym typeface="+mn-ea"/>
                  </a:rPr>
                  <a:t>R*=(r</a:t>
                </a:r>
                <a:r>
                  <a:rPr lang="zh-CN" altLang="en-US">
                    <a:sym typeface="+mn-ea"/>
                  </a:rPr>
                  <a:t>－</a:t>
                </a:r>
                <a:r>
                  <a:rPr lang="en-US" altLang="zh-CN">
                    <a:sym typeface="+mn-ea"/>
                  </a:rPr>
                  <a:t>φ)</a:t>
                </a:r>
                <a:r>
                  <a:rPr lang="en-US" altLang="zh-CN" b="1">
                    <a:sym typeface="+mn-ea"/>
                  </a:rPr>
                  <a:t>L+</a:t>
                </a:r>
                <a:r>
                  <a:rPr lang="en-US" altLang="zh-CN">
                    <a:sym typeface="+mn-ea"/>
                  </a:rPr>
                  <a:t>φ+A</a:t>
                </a:r>
                <a:endParaRPr lang="en-US" altLang="zh-CN" b="1">
                  <a:sym typeface="+mn-ea"/>
                </a:endParaRPr>
              </a:p>
              <a:p>
                <a:pPr algn="ctr" fontAlgn="auto">
                  <a:lnSpc>
                    <a:spcPct val="150000"/>
                  </a:lnSpc>
                </a:pPr>
                <a:endParaRPr lang="zh-CN" altLang="en-US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745" y="1466850"/>
                <a:ext cx="5212715" cy="276034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2277110" y="2512060"/>
            <a:ext cx="17875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两边同除</a:t>
            </a:r>
            <a:r>
              <a:rPr lang="en-US" altLang="zh-CN">
                <a:sym typeface="+mn-ea"/>
              </a:rPr>
              <a:t>(E</a:t>
            </a:r>
            <a:r>
              <a:rPr lang="zh-CN" altLang="en-US">
                <a:sym typeface="+mn-ea"/>
              </a:rPr>
              <a:t>＋</a:t>
            </a:r>
            <a:r>
              <a:rPr lang="en-US" altLang="zh-CN">
                <a:sym typeface="+mn-ea"/>
              </a:rPr>
              <a:t>D)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702435" y="3326130"/>
                <a:ext cx="2764155" cy="485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/>
                  <a:t>L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  <m:t>𝐷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  <m:t>𝐸</m:t>
                        </m:r>
                        <m: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  <m:t>+</m:t>
                        </m:r>
                        <m:r>
                          <a:rPr lang="en-US" altLang="zh-CN" i="1">
                            <a:latin typeface="Cambria Math" charset="0"/>
                            <a:cs typeface="Cambria Math" charset="0"/>
                            <a:sym typeface="+mn-ea"/>
                          </a:rPr>
                          <m:t>𝐷</m:t>
                        </m:r>
                      </m:den>
                    </m:f>
                    <m:r>
                      <a:rPr lang="en-US" altLang="zh-CN" i="1">
                        <a:latin typeface="Cambria Math" charset="0"/>
                        <a:cs typeface="Cambria Math" charset="0"/>
                        <a:sym typeface="+mn-ea"/>
                      </a:rPr>
                      <m:t>；</m:t>
                    </m:r>
                    <m:r>
                      <a:rPr lang="zh-CN" altLang="en-US" i="1">
                        <a:latin typeface="Cambria Math" charset="0"/>
                        <a:ea typeface="宋体" charset="0"/>
                        <a:cs typeface="Cambria Math" charset="0"/>
                        <a:sym typeface="+mn-ea"/>
                      </a:rPr>
                      <m:t>表示资本结构</m:t>
                    </m:r>
                  </m:oMath>
                </a14:m>
                <a:endParaRPr lang="zh-CN" altLang="en-US" i="1">
                  <a:latin typeface="Cambria Math" charset="0"/>
                  <a:ea typeface="宋体" charset="0"/>
                  <a:cs typeface="Cambria Math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435" y="3326130"/>
                <a:ext cx="2764155" cy="485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975485" y="4848860"/>
            <a:ext cx="824103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/>
              <a:t>假定：股利支付率和技术水平不变</a:t>
            </a:r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</a:rPr>
              <a:t>→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φ</a:t>
            </a:r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</a:rPr>
              <a:t>和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A</a:t>
            </a:r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</a:rPr>
              <a:t>不变</a:t>
            </a:r>
            <a:endParaRPr lang="zh-CN" altLang="en-US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</a:rPr>
              <a:t>均衡条件包括：最低单位资本收益率（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R*</a:t>
            </a:r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</a:rPr>
              <a:t>）、借款利率（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r</a:t>
            </a:r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</a:rPr>
              <a:t>）、资本结构（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L</a:t>
            </a:r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</a:rPr>
              <a:t>）</a:t>
            </a:r>
            <a:endParaRPr lang="zh-CN" altLang="en-US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l"/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                             → 三个变量的替代关系界定了债务违约边界</a:t>
            </a:r>
            <a:endParaRPr lang="zh-CN" altLang="en-US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pPr algn="l"/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                             → 债务违约边界上，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R*</a:t>
            </a:r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与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r</a:t>
            </a:r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、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L</a:t>
            </a:r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正相关</a:t>
            </a:r>
            <a:endParaRPr lang="zh-CN" altLang="en-US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8805" y="1489075"/>
            <a:ext cx="13290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/>
              <a:t>推导过程：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508133540"/>
  <p:tag name="MH_LIBRARY" val="GRAPHIC"/>
  <p:tag name="MH_ORDER" val="矩形 4"/>
</p:tagLst>
</file>

<file path=ppt/tags/tag2.xml><?xml version="1.0" encoding="utf-8"?>
<p:tagLst xmlns:p="http://schemas.openxmlformats.org/presentationml/2006/main">
  <p:tag name="MH" val="20160508133540"/>
  <p:tag name="MH_LIBRARY" val="GRAPHIC"/>
  <p:tag name="MH_ORDER" val="直接连接符 6"/>
</p:tagLst>
</file>

<file path=ppt/theme/theme1.xml><?xml version="1.0" encoding="utf-8"?>
<a:theme xmlns:a="http://schemas.openxmlformats.org/drawingml/2006/main" name="Office 主题">
  <a:themeElements>
    <a:clrScheme name="自定义 2">
      <a:dk1>
        <a:srgbClr val="20517C"/>
      </a:dk1>
      <a:lt1>
        <a:srgbClr val="FFFFFF"/>
      </a:lt1>
      <a:dk2>
        <a:srgbClr val="20517C"/>
      </a:dk2>
      <a:lt2>
        <a:srgbClr val="FFFFFF"/>
      </a:lt2>
      <a:accent1>
        <a:srgbClr val="20517C"/>
      </a:accent1>
      <a:accent2>
        <a:srgbClr val="FFFFF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论文答辩主题字体">
      <a:majorFont>
        <a:latin typeface="华文细黑"/>
        <a:ea typeface="微软雅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A000120150327A04KPBG</Template>
  <TotalTime>0</TotalTime>
  <Words>2907</Words>
  <Application>WPS 演示</Application>
  <PresentationFormat>宽屏</PresentationFormat>
  <Paragraphs>315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华文细黑</vt:lpstr>
      <vt:lpstr>黑体-简</vt:lpstr>
      <vt:lpstr>Wingdings</vt:lpstr>
      <vt:lpstr>Cambria Math</vt:lpstr>
      <vt:lpstr>Kingsoft Math</vt:lpstr>
      <vt:lpstr>宋体</vt:lpstr>
      <vt:lpstr>Arial Narrow</vt:lpstr>
      <vt:lpstr>Arial Unicode MS</vt:lpstr>
      <vt:lpstr>Apple Color Emoji</vt:lpstr>
      <vt:lpstr>华文细黑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macintoshhd</cp:lastModifiedBy>
  <cp:revision>346</cp:revision>
  <dcterms:created xsi:type="dcterms:W3CDTF">2022-04-11T09:26:46Z</dcterms:created>
  <dcterms:modified xsi:type="dcterms:W3CDTF">2022-04-11T09:26:46Z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2052-4.1.2.6545</vt:lpwstr>
  </property>
</Properties>
</file>